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wdp" ContentType="image/vnd.ms-photo"/>
  <Default Extension="xlsx" ContentType="application/vnd.openxmlformats-officedocument.spreadsheetml.sheet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entation.xml" ContentType="application/vnd.openxmlformats-officedocument.presentationml.presentation.main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0.xml" ContentType="application/vnd.openxmlformats-officedocument.presentationml.slide+xml"/>
  <Override PartName="/ppt/slideMasters/slideMaster2.xml" ContentType="application/vnd.openxmlformats-officedocument.presentationml.slideMaster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5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Layouts/slideLayout68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0.xml" ContentType="application/vnd.openxmlformats-officedocument.presentationml.slideLayout+xml"/>
  <Override PartName="/ppt/charts/colors1.xml" ContentType="application/vnd.ms-office.chartcolorstyle+xml"/>
  <Override PartName="/ppt/media/image46.jpg" ContentType="image/jpg"/>
  <Override PartName="/ppt/charts/colors14.xml" ContentType="application/vnd.ms-office.chartcolorstyle+xml"/>
  <Override PartName="/ppt/charts/style14.xml" ContentType="application/vnd.ms-office.chartstyle+xml"/>
  <Override PartName="/ppt/charts/chart14.xml" ContentType="application/vnd.openxmlformats-officedocument.drawingml.chart+xml"/>
  <Override PartName="/ppt/charts/colors13.xml" ContentType="application/vnd.ms-office.chartcolorstyle+xml"/>
  <Override PartName="/ppt/charts/style13.xml" ContentType="application/vnd.ms-office.chartstyle+xml"/>
  <Override PartName="/ppt/charts/chart13.xml" ContentType="application/vnd.openxmlformats-officedocument.drawingml.chart+xml"/>
  <Override PartName="/ppt/charts/colors12.xml" ContentType="application/vnd.ms-office.chartcolorstyle+xml"/>
  <Override PartName="/ppt/charts/style12.xml" ContentType="application/vnd.ms-office.chartstyle+xml"/>
  <Override PartName="/ppt/charts/chart12.xml" ContentType="application/vnd.openxmlformats-officedocument.drawingml.chart+xml"/>
  <Override PartName="/ppt/charts/colors11.xml" ContentType="application/vnd.ms-office.chartcolorstyle+xml"/>
  <Override PartName="/ppt/charts/style11.xml" ContentType="application/vnd.ms-office.chartstyle+xml"/>
  <Override PartName="/ppt/charts/chart11.xml" ContentType="application/vnd.openxmlformats-officedocument.drawingml.chart+xml"/>
  <Override PartName="/ppt/charts/colors10.xml" ContentType="application/vnd.ms-office.chartcolorstyle+xml"/>
  <Override PartName="/ppt/charts/style10.xml" ContentType="application/vnd.ms-office.chartstyle+xml"/>
  <Override PartName="/ppt/charts/chart10.xml" ContentType="application/vnd.openxmlformats-officedocument.drawingml.chart+xml"/>
  <Override PartName="/ppt/charts/colors9.xml" ContentType="application/vnd.ms-office.chartcolorstyle+xml"/>
  <Override PartName="/ppt/charts/style9.xml" ContentType="application/vnd.ms-office.chartstyle+xml"/>
  <Override PartName="/ppt/charts/chart9.xml" ContentType="application/vnd.openxmlformats-officedocument.drawingml.chart+xml"/>
  <Override PartName="/ppt/charts/colors8.xml" ContentType="application/vnd.ms-office.chartcolorstyle+xml"/>
  <Override PartName="/ppt/charts/style8.xml" ContentType="application/vnd.ms-office.chartstyle+xml"/>
  <Override PartName="/ppt/charts/chart8.xml" ContentType="application/vnd.openxmlformats-officedocument.drawingml.chart+xml"/>
  <Override PartName="/ppt/charts/colors7.xml" ContentType="application/vnd.ms-office.chartcolorstyle+xml"/>
  <Override PartName="/ppt/charts/style7.xml" ContentType="application/vnd.ms-office.chartstyle+xml"/>
  <Override PartName="/ppt/charts/chart7.xml" ContentType="application/vnd.openxmlformats-officedocument.drawingml.chart+xml"/>
  <Override PartName="/ppt/charts/colors6.xml" ContentType="application/vnd.ms-office.chartcolorstyle+xml"/>
  <Override PartName="/ppt/charts/style6.xml" ContentType="application/vnd.ms-office.chart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5.xml" ContentType="application/vnd.openxmlformats-officedocument.drawingml.chart+xml"/>
  <Override PartName="/ppt/charts/colors4.xml" ContentType="application/vnd.ms-office.chartcolorstyle+xml"/>
  <Override PartName="/ppt/charts/style4.xml" ContentType="application/vnd.ms-office.chartstyle+xml"/>
  <Override PartName="/ppt/charts/chart4.xml" ContentType="application/vnd.openxmlformats-officedocument.drawingml.chart+xml"/>
  <Override PartName="/ppt/charts/colors3.xml" ContentType="application/vnd.ms-office.chartcolorstyle+xml"/>
  <Override PartName="/ppt/charts/style3.xml" ContentType="application/vnd.ms-office.chartstyle+xml"/>
  <Override PartName="/ppt/charts/chart3.xml" ContentType="application/vnd.openxmlformats-officedocument.drawingml.chart+xml"/>
  <Override PartName="/ppt/charts/colors2.xml" ContentType="application/vnd.ms-office.chartcolorstyle+xml"/>
  <Override PartName="/ppt/charts/style2.xml" ContentType="application/vnd.ms-office.chartstyle+xml"/>
  <Override PartName="/ppt/charts/chart2.xml" ContentType="application/vnd.openxmlformats-officedocument.drawingml.chart+xml"/>
  <Override PartName="/ppt/charts/style1.xml" ContentType="application/vnd.ms-office.chartstyle+xml"/>
  <Override PartName="/ppt/charts/chart1.xml" ContentType="application/vnd.openxmlformats-officedocument.drawingml.chart+xml"/>
  <Override PartName="/ppt/media/image45.jpg" ContentType="image/jpg"/>
  <Override PartName="/ppt/media/image43.jpg" ContentType="image/jpg"/>
  <Override PartName="/ppt/media/image42.jpg" ContentType="image/jpg"/>
  <Override PartName="/ppt/media/image41.jpg" ContentType="image/jpg"/>
  <Override PartName="/ppt/media/image40.jpg" ContentType="image/jpg"/>
  <Override PartName="/ppt/media/image39.jpg" ContentType="image/jpg"/>
  <Override PartName="/ppt/media/image38.jpg" ContentType="image/jpg"/>
  <Override PartName="/ppt/media/image36.jpg" ContentType="image/jpg"/>
  <Override PartName="/ppt/media/image34.jpg" ContentType="image/jpg"/>
  <Override PartName="/ppt/media/image32.jpg" ContentType="image/jpg"/>
  <Override PartName="/ppt/media/image31.jpg" ContentType="image/jpg"/>
  <Override PartName="/ppt/media/image30.jpg" ContentType="image/jpg"/>
  <Override PartName="/ppt/media/image29.jpg" ContentType="image/jpg"/>
  <Override PartName="/ppt/media/image28.jpg" ContentType="image/jpg"/>
  <Override PartName="/ppt/media/image27.jpg" ContentType="image/jpg"/>
  <Override PartName="/ppt/media/image26.jpg" ContentType="image/jpg"/>
  <Override PartName="/ppt/media/image25.jpg" ContentType="image/jpg"/>
  <Override PartName="/ppt/media/image24.jpg" ContentType="image/jpg"/>
  <Override PartName="/ppt/media/image23.jpg" ContentType="image/jpg"/>
  <Override PartName="/ppt/media/image22.jpg" ContentType="image/jpg"/>
  <Override PartName="/ppt/media/image21.jpg" ContentType="image/jpg"/>
  <Override PartName="/ppt/media/image20.jpg" ContentType="image/jpg"/>
  <Override PartName="/ppt/media/image19.jpg" ContentType="image/jpg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715" r:id="rId3"/>
  </p:sldMasterIdLst>
  <p:notesMasterIdLst>
    <p:notesMasterId r:id="rId86"/>
  </p:notesMasterIdLst>
  <p:sldIdLst>
    <p:sldId id="1473758896" r:id="rId4"/>
    <p:sldId id="256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1473758895" r:id="rId71"/>
    <p:sldId id="1473758868" r:id="rId72"/>
    <p:sldId id="1473758860" r:id="rId73"/>
    <p:sldId id="1473758859" r:id="rId74"/>
    <p:sldId id="1473758861" r:id="rId75"/>
    <p:sldId id="1473758864" r:id="rId76"/>
    <p:sldId id="1473758865" r:id="rId77"/>
    <p:sldId id="1473758863" r:id="rId78"/>
    <p:sldId id="1473758866" r:id="rId79"/>
    <p:sldId id="1347" r:id="rId80"/>
    <p:sldId id="326" r:id="rId81"/>
    <p:sldId id="1322" r:id="rId82"/>
    <p:sldId id="1473758897" r:id="rId83"/>
    <p:sldId id="1308" r:id="rId84"/>
    <p:sldId id="1072" r:id="rId85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34"/>
    <p:restoredTop sz="94679"/>
  </p:normalViewPr>
  <p:slideViewPr>
    <p:cSldViewPr>
      <p:cViewPr varScale="1">
        <p:scale>
          <a:sx n="156" d="100"/>
          <a:sy n="156" d="100"/>
        </p:scale>
        <p:origin x="184" y="23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theme" Target="theme/theme1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tableStyles" Target="tableStyles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customXml" Target="../customXml/item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viewProps" Target="viewProps.xml"/><Relationship Id="rId9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presProps" Target="presProps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 err="1"/>
              <a:t>Ethnische</a:t>
            </a:r>
            <a:r>
              <a:rPr lang="en-US" sz="1200" dirty="0"/>
              <a:t> </a:t>
            </a:r>
            <a:r>
              <a:rPr lang="en-US" sz="1200" dirty="0" err="1"/>
              <a:t>Herkunft</a:t>
            </a:r>
            <a:r>
              <a:rPr lang="en-US" sz="1200" dirty="0"/>
              <a:t> (N = 64)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Spalte1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660-6742-A55F-44AFBE90740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CA25-934F-898C-FA8EBAA72B9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A25-934F-898C-FA8EBAA72B90}"/>
              </c:ext>
            </c:extLst>
          </c:dPt>
          <c:dLbls>
            <c:dLbl>
              <c:idx val="1"/>
              <c:layout>
                <c:manualLayout>
                  <c:x val="0.15803713514386966"/>
                  <c:y val="0.1994692975218089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A25-934F-898C-FA8EBAA72B90}"/>
                </c:ext>
              </c:extLst>
            </c:dLbl>
            <c:dLbl>
              <c:idx val="2"/>
              <c:layout>
                <c:manualLayout>
                  <c:x val="-6.4329356763538625E-2"/>
                  <c:y val="0.2254341776970975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A25-934F-898C-FA8EBAA72B90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Tabelle1!$A$2:$A$4</c:f>
              <c:strCache>
                <c:ptCount val="3"/>
                <c:pt idx="0">
                  <c:v>Kaukasich</c:v>
                </c:pt>
                <c:pt idx="1">
                  <c:v>Asiatisch</c:v>
                </c:pt>
                <c:pt idx="2">
                  <c:v>Andere</c:v>
                </c:pt>
              </c:strCache>
            </c:strRef>
          </c:cat>
          <c:val>
            <c:numRef>
              <c:f>Tabelle1!$B$2:$B$4</c:f>
              <c:numCache>
                <c:formatCode>General</c:formatCode>
                <c:ptCount val="3"/>
                <c:pt idx="0">
                  <c:v>61</c:v>
                </c:pt>
                <c:pt idx="1">
                  <c:v>1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25-934F-898C-FA8EBAA72B90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400" dirty="0"/>
              <a:t>NRS (0-10; </a:t>
            </a:r>
            <a:r>
              <a:rPr lang="de-DE" sz="1400" dirty="0" err="1"/>
              <a:t>mean</a:t>
            </a:r>
            <a:r>
              <a:rPr lang="de-DE" sz="1400" dirty="0"/>
              <a:t> </a:t>
            </a:r>
            <a:r>
              <a:rPr lang="de-DE" sz="1400" dirty="0" err="1"/>
              <a:t>scores</a:t>
            </a:r>
            <a:r>
              <a:rPr lang="de-DE" sz="1400" dirty="0"/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Visite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1E0B30FE-9AE9-0847-85D8-BB2575A0716F}" type="VALUE">
                      <a:rPr lang="en-US" baseline="0"/>
                      <a:pPr/>
                      <a:t>[WERT]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7D12-854C-AE2A-2F952BD457D9}"/>
                </c:ext>
              </c:extLst>
            </c:dLbl>
            <c:dLbl>
              <c:idx val="1"/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81C5FC0-51BF-C14B-AADF-626ED09484CA}" type="VALUE">
                      <a:rPr lang="en-US" baseline="0" smtClean="0"/>
                      <a:pPr>
                        <a:defRPr/>
                      </a:pPr>
                      <a:t>[WERT]</a:t>
                    </a:fld>
                    <a:endParaRPr lang="de-DE"/>
                  </a:p>
                </c:rich>
              </c:tx>
              <c:spPr>
                <a:solidFill>
                  <a:srgbClr val="FFFFFF"/>
                </a:solidFill>
                <a:ln>
                  <a:solidFill>
                    <a:srgbClr val="000000">
                      <a:lumMod val="25000"/>
                      <a:lumOff val="75000"/>
                    </a:srgb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0218947897652239"/>
                      <c:h val="9.527287311776794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7D12-854C-AE2A-2F952BD457D9}"/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Tabelle1!$A$2:$A$3</c:f>
              <c:strCache>
                <c:ptCount val="2"/>
                <c:pt idx="0">
                  <c:v>IIT</c:v>
                </c:pt>
                <c:pt idx="1">
                  <c:v>Subgruppe Cannabis-naiv</c:v>
                </c:pt>
              </c:strCache>
            </c:str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5.46</c:v>
                </c:pt>
                <c:pt idx="1">
                  <c:v>5.92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12-854C-AE2A-2F952BD457D9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Visite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Tabelle1!$A$2:$A$3</c:f>
              <c:strCache>
                <c:ptCount val="2"/>
                <c:pt idx="0">
                  <c:v>IIT</c:v>
                </c:pt>
                <c:pt idx="1">
                  <c:v>Subgruppe Cannabis-naiv</c:v>
                </c:pt>
              </c:strCache>
            </c:strRef>
          </c:cat>
          <c:val>
            <c:numRef>
              <c:f>Tabelle1!$C$2:$C$3</c:f>
              <c:numCache>
                <c:formatCode>General</c:formatCode>
                <c:ptCount val="2"/>
                <c:pt idx="0">
                  <c:v>4.76</c:v>
                </c:pt>
                <c:pt idx="1">
                  <c:v>3.55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12-854C-AE2A-2F952BD457D9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Visite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Tabelle1!$A$2:$A$3</c:f>
              <c:strCache>
                <c:ptCount val="2"/>
                <c:pt idx="0">
                  <c:v>IIT</c:v>
                </c:pt>
                <c:pt idx="1">
                  <c:v>Subgruppe Cannabis-naiv</c:v>
                </c:pt>
              </c:strCache>
            </c:strRef>
          </c:cat>
          <c:val>
            <c:numRef>
              <c:f>Tabelle1!$D$2:$D$3</c:f>
              <c:numCache>
                <c:formatCode>General</c:formatCode>
                <c:ptCount val="2"/>
                <c:pt idx="0">
                  <c:v>4.5199999999999996</c:v>
                </c:pt>
                <c:pt idx="1">
                  <c:v>3.56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12-854C-AE2A-2F952BD457D9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Visite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5E00ECBB-9C74-124E-B19C-8086FCEB13E0}" type="VALUE">
                      <a:rPr lang="en-US" baseline="0"/>
                      <a:pPr/>
                      <a:t>[WERT]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7D12-854C-AE2A-2F952BD457D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CF3DB81-B5DC-8740-B8DC-5FD11A6EA2AF}" type="VALUE">
                      <a:rPr lang="en-US" baseline="0" smtClean="0"/>
                      <a:pPr/>
                      <a:t>[WERT]</a:t>
                    </a:fld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7D12-854C-AE2A-2F952BD457D9}"/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Tabelle1!$A$2:$A$3</c:f>
              <c:strCache>
                <c:ptCount val="2"/>
                <c:pt idx="0">
                  <c:v>IIT</c:v>
                </c:pt>
                <c:pt idx="1">
                  <c:v>Subgruppe Cannabis-naiv</c:v>
                </c:pt>
              </c:strCache>
            </c:strRef>
          </c:cat>
          <c:val>
            <c:numRef>
              <c:f>Tabelle1!$E$2:$E$3</c:f>
              <c:numCache>
                <c:formatCode>General</c:formatCode>
                <c:ptCount val="2"/>
                <c:pt idx="0">
                  <c:v>3.37</c:v>
                </c:pt>
                <c:pt idx="1">
                  <c:v>2.37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D12-854C-AE2A-2F952BD457D9}"/>
            </c:ext>
          </c:extLst>
        </c:ser>
        <c:ser>
          <c:idx val="4"/>
          <c:order val="4"/>
          <c:tx>
            <c:strRef>
              <c:f>Tabelle1!$F$1</c:f>
              <c:strCache>
                <c:ptCount val="1"/>
                <c:pt idx="0">
                  <c:v>Differenz (Verbesserung)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baseline="0"/>
                      <a:t>Verbesserung: </a:t>
                    </a:r>
                  </a:p>
                  <a:p>
                    <a:fld id="{AE83CEDF-7C75-804E-8E73-3DEE58E79E8E}" type="VALUE">
                      <a:rPr lang="en-US" baseline="0" smtClean="0"/>
                      <a:pPr/>
                      <a:t>[WERT]</a:t>
                    </a:fld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D12-854C-AE2A-2F952BD457D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Verbesserung:</a:t>
                    </a:r>
                    <a:r>
                      <a:rPr lang="en-US" baseline="0"/>
                      <a:t> </a:t>
                    </a:r>
                  </a:p>
                  <a:p>
                    <a:fld id="{9963AFF7-4F98-0540-A0AD-5F32562FB49A}" type="VALUE">
                      <a:rPr lang="en-US" baseline="0" smtClean="0"/>
                      <a:pPr/>
                      <a:t>[WERT]</a:t>
                    </a:fld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7D12-854C-AE2A-2F952BD457D9}"/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Tabelle1!$A$2:$A$3</c:f>
              <c:strCache>
                <c:ptCount val="2"/>
                <c:pt idx="0">
                  <c:v>IIT</c:v>
                </c:pt>
                <c:pt idx="1">
                  <c:v>Subgruppe Cannabis-naiv</c:v>
                </c:pt>
              </c:strCache>
            </c:strRef>
          </c:cat>
          <c:val>
            <c:numRef>
              <c:f>Tabelle1!$F$2:$F$3</c:f>
              <c:numCache>
                <c:formatCode>General</c:formatCode>
                <c:ptCount val="2"/>
                <c:pt idx="0">
                  <c:v>-2.09</c:v>
                </c:pt>
                <c:pt idx="1">
                  <c:v>-3.55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D12-854C-AE2A-2F952BD457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1267440"/>
        <c:axId val="231615408"/>
      </c:barChart>
      <c:catAx>
        <c:axId val="231267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31615408"/>
        <c:crosses val="autoZero"/>
        <c:auto val="1"/>
        <c:lblAlgn val="ctr"/>
        <c:lblOffset val="100"/>
        <c:noMultiLvlLbl val="0"/>
      </c:catAx>
      <c:valAx>
        <c:axId val="231615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31267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dirty="0"/>
              <a:t>BPI</a:t>
            </a:r>
            <a:r>
              <a:rPr lang="de-DE" baseline="0" dirty="0"/>
              <a:t> </a:t>
            </a:r>
            <a:r>
              <a:rPr lang="de-DE" dirty="0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4.0746989774607216E-2"/>
          <c:y val="0.1010040320780287"/>
          <c:w val="0.93994254429133861"/>
          <c:h val="0.814805191018381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Visite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Visite 1</a:t>
                    </a:r>
                    <a:r>
                      <a:rPr lang="en-US" baseline="0"/>
                      <a:t>: </a:t>
                    </a:r>
                    <a:fld id="{AE1B3D48-451A-FC49-BDE8-D6D30098BE12}" type="VALUE">
                      <a:rPr lang="en-US" baseline="0"/>
                      <a:pPr/>
                      <a:t>[WERT]</a:t>
                    </a:fld>
                    <a:endParaRPr lang="en-US" baseline="0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E76-134A-9659-84BC3443956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err="1"/>
                      <a:t>Visite</a:t>
                    </a:r>
                    <a:r>
                      <a:rPr lang="en-US" dirty="0"/>
                      <a:t> 1: </a:t>
                    </a:r>
                    <a:fld id="{C5AFDACC-4274-3945-A9AE-99A4D92CA371}" type="VALUE">
                      <a:rPr lang="en-US" baseline="0" smtClean="0"/>
                      <a:pPr/>
                      <a:t>[WERT]</a:t>
                    </a:fld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E76-134A-9659-84BC3443956C}"/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Tabelle1!$A$2:$A$3</c:f>
              <c:strCache>
                <c:ptCount val="2"/>
                <c:pt idx="0">
                  <c:v>Gesamtpopulation (IIT)</c:v>
                </c:pt>
                <c:pt idx="1">
                  <c:v>Cannabis-Naive Subgruppe</c:v>
                </c:pt>
              </c:strCache>
            </c:str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5.39</c:v>
                </c:pt>
                <c:pt idx="1">
                  <c:v>3.38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23-4249-8D3E-6853EECBD7B8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Visite 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Visite 4: </a:t>
                    </a:r>
                    <a:fld id="{BA0D30EB-7133-1A40-BC81-F47F68249705}" type="VALUE">
                      <a:rPr lang="en-US" baseline="0" smtClean="0"/>
                      <a:pPr/>
                      <a:t>[WERT]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E76-134A-9659-84BC3443956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Visite 4: </a:t>
                    </a:r>
                    <a:fld id="{81B1D6BD-2745-584C-B41A-7151E613759E}" type="VALUE">
                      <a:rPr lang="en-US" baseline="0" smtClean="0"/>
                      <a:pPr/>
                      <a:t>[WERT]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CE76-134A-9659-84BC3443956C}"/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Tabelle1!$A$2:$A$3</c:f>
              <c:strCache>
                <c:ptCount val="2"/>
                <c:pt idx="0">
                  <c:v>Gesamtpopulation (IIT)</c:v>
                </c:pt>
                <c:pt idx="1">
                  <c:v>Cannabis-Naive Subgruppe</c:v>
                </c:pt>
              </c:strCache>
            </c:strRef>
          </c:cat>
          <c:val>
            <c:numRef>
              <c:f>Tabelle1!$C$2:$C$3</c:f>
              <c:numCache>
                <c:formatCode>General</c:formatCode>
                <c:ptCount val="2"/>
                <c:pt idx="0">
                  <c:v>3.38</c:v>
                </c:pt>
                <c:pt idx="1">
                  <c:v>2.54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23-4249-8D3E-6853EECBD7B8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Differenz (Verbesserung)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baseline="0"/>
                      <a:t>Verbesserung: </a:t>
                    </a:r>
                  </a:p>
                  <a:p>
                    <a:fld id="{AE31C8EE-A9D9-B04F-9399-5CB08627819A}" type="VALUE">
                      <a:rPr lang="en-US" baseline="0" smtClean="0"/>
                      <a:pPr/>
                      <a:t>[WERT]</a:t>
                    </a:fld>
                    <a:endParaRPr lang="de-DE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E76-134A-9659-84BC3443956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Verbesserung</a:t>
                    </a:r>
                    <a:r>
                      <a:rPr lang="en-US" baseline="0"/>
                      <a:t>: </a:t>
                    </a:r>
                  </a:p>
                  <a:p>
                    <a:fld id="{1E3FDD2B-944C-7E42-82D5-70EE1B1287BB}" type="VALUE">
                      <a:rPr lang="en-US" baseline="0" smtClean="0"/>
                      <a:pPr/>
                      <a:t>[WERT]</a:t>
                    </a:fld>
                    <a:endParaRPr lang="de-DE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E76-134A-9659-84BC3443956C}"/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Tabelle1!$A$2:$A$3</c:f>
              <c:strCache>
                <c:ptCount val="2"/>
                <c:pt idx="0">
                  <c:v>Gesamtpopulation (IIT)</c:v>
                </c:pt>
                <c:pt idx="1">
                  <c:v>Cannabis-Naive Subgruppe</c:v>
                </c:pt>
              </c:strCache>
            </c:strRef>
          </c:cat>
          <c:val>
            <c:numRef>
              <c:f>Tabelle1!$D$2:$D$3</c:f>
              <c:numCache>
                <c:formatCode>General</c:formatCode>
                <c:ptCount val="2"/>
                <c:pt idx="0">
                  <c:v>-2.0099999999999998</c:v>
                </c:pt>
                <c:pt idx="1">
                  <c:v>-3.14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6D-404E-831E-D0DD062C7F9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914473375"/>
        <c:axId val="1914497983"/>
      </c:barChart>
      <c:catAx>
        <c:axId val="19144733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914497983"/>
        <c:crosses val="autoZero"/>
        <c:auto val="1"/>
        <c:lblAlgn val="ctr"/>
        <c:lblOffset val="100"/>
        <c:noMultiLvlLbl val="0"/>
      </c:catAx>
      <c:valAx>
        <c:axId val="19144979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914473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baseline="0" dirty="0"/>
              <a:t>Lebensqualität – </a:t>
            </a:r>
          </a:p>
          <a:p>
            <a:pPr>
              <a:defRPr/>
            </a:pPr>
            <a:r>
              <a:rPr lang="de-DE" baseline="0" dirty="0"/>
              <a:t>Körperlich mittels PCS &amp; Psychisch mittels MCS</a:t>
            </a:r>
            <a:endParaRPr lang="de-DE" dirty="0"/>
          </a:p>
        </c:rich>
      </c:tx>
      <c:layout>
        <c:manualLayout>
          <c:xMode val="edge"/>
          <c:yMode val="edge"/>
          <c:x val="0.1897555439049460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Körperliche Lebensqualität Visite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baseline="0"/>
                      <a:t>PCS V1: </a:t>
                    </a:r>
                    <a:fld id="{7AB8625F-DE1F-3742-ACC3-E7F42C8DFD18}" type="VALUE">
                      <a:rPr lang="en-US" baseline="0" smtClean="0"/>
                      <a:pPr/>
                      <a:t>[WERT]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164B-FB4F-B1D7-C958A307C81F}"/>
                </c:ext>
              </c:extLst>
            </c:dLbl>
            <c:dLbl>
              <c:idx val="1"/>
              <c:layout>
                <c:manualLayout>
                  <c:x val="-4.091135684769942E-2"/>
                  <c:y val="-2.6069065382852399E-1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PCS V1: </a:t>
                    </a:r>
                  </a:p>
                  <a:p>
                    <a:fld id="{03A1E54D-34E8-DE4C-8A42-EB0C737B5BC9}" type="VALUE">
                      <a:rPr lang="en-US" baseline="0" smtClean="0"/>
                      <a:pPr/>
                      <a:t>[WERT]</a:t>
                    </a:fld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164B-FB4F-B1D7-C958A307C81F}"/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Tabelle1!$A$2:$A$3</c:f>
              <c:strCache>
                <c:ptCount val="2"/>
                <c:pt idx="0">
                  <c:v>ITT</c:v>
                </c:pt>
                <c:pt idx="1">
                  <c:v>Cannabis-Naive Subgruppe</c:v>
                </c:pt>
              </c:strCache>
            </c:str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30.38</c:v>
                </c:pt>
                <c:pt idx="1">
                  <c:v>35.840000000000003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4B-FB4F-B1D7-C958A307C81F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Körperliche Lebensqualität Visite 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baseline="0"/>
                      <a:t>PCS V4</a:t>
                    </a:r>
                  </a:p>
                  <a:p>
                    <a:r>
                      <a:rPr lang="en-US" baseline="0"/>
                      <a:t> </a:t>
                    </a:r>
                    <a:fld id="{E5D7BD3C-1F8F-0340-82B0-54429983FBD9}" type="VALUE">
                      <a:rPr lang="en-US" baseline="0"/>
                      <a:pPr/>
                      <a:t>[WERT]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64B-FB4F-B1D7-C958A307C81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PCS V4: </a:t>
                    </a:r>
                  </a:p>
                  <a:p>
                    <a:fld id="{A37B890A-7D7C-9D46-AF7F-FB5E7E9DA3CC}" type="VALUE">
                      <a:rPr lang="en-US" baseline="0" smtClean="0"/>
                      <a:pPr/>
                      <a:t>[WERT]</a:t>
                    </a:fld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164B-FB4F-B1D7-C958A307C81F}"/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Tabelle1!$A$2:$A$3</c:f>
              <c:strCache>
                <c:ptCount val="2"/>
                <c:pt idx="0">
                  <c:v>ITT</c:v>
                </c:pt>
                <c:pt idx="1">
                  <c:v>Cannabis-Naive Subgruppe</c:v>
                </c:pt>
              </c:strCache>
            </c:strRef>
          </c:cat>
          <c:val>
            <c:numRef>
              <c:f>Tabelle1!$C$2:$C$3</c:f>
              <c:numCache>
                <c:formatCode>General</c:formatCode>
                <c:ptCount val="2"/>
                <c:pt idx="0">
                  <c:v>36.54</c:v>
                </c:pt>
                <c:pt idx="1">
                  <c:v>39.909999999999997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4B-FB4F-B1D7-C958A307C81F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Psychische Lebensqualität Visite 1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1251369906834001E-17"/>
                  <c:y val="-6.256647968380862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MCS</a:t>
                    </a:r>
                  </a:p>
                  <a:p>
                    <a:r>
                      <a:rPr lang="en-US"/>
                      <a:t> V1:</a:t>
                    </a:r>
                    <a:r>
                      <a:rPr lang="en-US" baseline="0"/>
                      <a:t> </a:t>
                    </a:r>
                    <a:fld id="{B50566C7-39D8-7842-905D-52B48801174F}" type="VALUE">
                      <a:rPr lang="en-US" baseline="0" smtClean="0"/>
                      <a:pPr/>
                      <a:t>[WERT]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164B-FB4F-B1D7-C958A307C81F}"/>
                </c:ext>
              </c:extLst>
            </c:dLbl>
            <c:dLbl>
              <c:idx val="1"/>
              <c:layout>
                <c:manualLayout>
                  <c:x val="2.8978877767120423E-2"/>
                  <c:y val="-9.669365042043151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MCS V1: </a:t>
                    </a:r>
                  </a:p>
                  <a:p>
                    <a:fld id="{99BB4A31-43F9-314A-A2E0-C533514FE3C0}" type="VALUE">
                      <a:rPr lang="en-US" baseline="0" smtClean="0"/>
                      <a:pPr/>
                      <a:t>[WERT]</a:t>
                    </a:fld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164B-FB4F-B1D7-C958A307C81F}"/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Tabelle1!$A$2:$A$3</c:f>
              <c:strCache>
                <c:ptCount val="2"/>
                <c:pt idx="0">
                  <c:v>ITT</c:v>
                </c:pt>
                <c:pt idx="1">
                  <c:v>Cannabis-Naive Subgruppe</c:v>
                </c:pt>
              </c:strCache>
            </c:strRef>
          </c:cat>
          <c:val>
            <c:numRef>
              <c:f>Tabelle1!$D$2:$D$3</c:f>
              <c:numCache>
                <c:formatCode>General</c:formatCode>
                <c:ptCount val="2"/>
                <c:pt idx="0">
                  <c:v>37.94</c:v>
                </c:pt>
                <c:pt idx="1">
                  <c:v>34.229999999999997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4B-FB4F-B1D7-C958A307C81F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Psychische Lebensqualität Visite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727423789846628E-2"/>
                  <c:y val="-2.8439308947186001E-3"/>
                </c:manualLayout>
              </c:layout>
              <c:tx>
                <c:rich>
                  <a:bodyPr/>
                  <a:lstStyle/>
                  <a:p>
                    <a:r>
                      <a:rPr lang="en-US" baseline="0"/>
                      <a:t>MCS V4: </a:t>
                    </a:r>
                  </a:p>
                  <a:p>
                    <a:fld id="{C5B8D5D2-C075-9240-A30C-A5315262DBEB}" type="VALUE">
                      <a:rPr lang="en-US" baseline="0" smtClean="0"/>
                      <a:pPr/>
                      <a:t>[WERT]</a:t>
                    </a:fld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164B-FB4F-B1D7-C958A307C81F}"/>
                </c:ext>
              </c:extLst>
            </c:dLbl>
            <c:dLbl>
              <c:idx val="1"/>
              <c:layout>
                <c:manualLayout>
                  <c:x val="6.6480954877511433E-2"/>
                  <c:y val="-3.981503252606003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MCS V4: </a:t>
                    </a:r>
                  </a:p>
                  <a:p>
                    <a:fld id="{C34377BB-D6EE-B443-AD4B-179E68AB88A6}" type="VALUE">
                      <a:rPr lang="en-US" baseline="0" smtClean="0"/>
                      <a:pPr/>
                      <a:t>[WERT]</a:t>
                    </a:fld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164B-FB4F-B1D7-C958A307C81F}"/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Tabelle1!$A$2:$A$3</c:f>
              <c:strCache>
                <c:ptCount val="2"/>
                <c:pt idx="0">
                  <c:v>ITT</c:v>
                </c:pt>
                <c:pt idx="1">
                  <c:v>Cannabis-Naive Subgruppe</c:v>
                </c:pt>
              </c:strCache>
            </c:strRef>
          </c:cat>
          <c:val>
            <c:numRef>
              <c:f>Tabelle1!$E$2:$E$3</c:f>
              <c:numCache>
                <c:formatCode>General</c:formatCode>
                <c:ptCount val="2"/>
                <c:pt idx="0">
                  <c:v>42.46</c:v>
                </c:pt>
                <c:pt idx="1">
                  <c:v>43.47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64B-FB4F-B1D7-C958A307C8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1587808"/>
        <c:axId val="228258960"/>
      </c:barChart>
      <c:catAx>
        <c:axId val="251587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28258960"/>
        <c:crosses val="autoZero"/>
        <c:auto val="1"/>
        <c:lblAlgn val="ctr"/>
        <c:lblOffset val="100"/>
        <c:noMultiLvlLbl val="0"/>
      </c:catAx>
      <c:valAx>
        <c:axId val="228258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51587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400" b="1" dirty="0"/>
              <a:t>Anzahl Patienten</a:t>
            </a:r>
            <a:r>
              <a:rPr lang="de-DE" sz="1400" b="1" baseline="0" dirty="0"/>
              <a:t> mit u</a:t>
            </a:r>
            <a:r>
              <a:rPr lang="de-DE" sz="1400" b="1" dirty="0"/>
              <a:t>nerwünschte Nebenwirkungen (IIT</a:t>
            </a:r>
            <a:r>
              <a:rPr lang="de-DE" sz="1400" b="1" baseline="0" dirty="0"/>
              <a:t>) </a:t>
            </a:r>
            <a:br>
              <a:rPr lang="de-DE" sz="1400" b="1" baseline="0" dirty="0"/>
            </a:br>
            <a:r>
              <a:rPr lang="de-DE" sz="1400" b="1" baseline="0" dirty="0"/>
              <a:t>(Adverse Events - AEs)</a:t>
            </a:r>
            <a:endParaRPr lang="de-DE" sz="1400" b="1" dirty="0"/>
          </a:p>
        </c:rich>
      </c:tx>
      <c:layout>
        <c:manualLayout>
          <c:xMode val="edge"/>
          <c:yMode val="edge"/>
          <c:x val="0.26577991501987031"/>
          <c:y val="3.5544391386162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Anzahl Patienten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CA65F3FE-1795-2743-8B55-092E9A2661C5}" type="VALUE">
                      <a:rPr lang="en-US" smtClean="0"/>
                      <a:pPr/>
                      <a:t>[WERT]</a:t>
                    </a:fld>
                    <a:r>
                      <a:rPr lang="en-US" dirty="0"/>
                      <a:t> </a:t>
                    </a:r>
                    <a:r>
                      <a:rPr lang="en-US" dirty="0" err="1"/>
                      <a:t>Patienten</a:t>
                    </a:r>
                    <a:r>
                      <a:rPr lang="en-US" dirty="0"/>
                      <a:t> (100%)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AC7-2343-93DB-2631DEFDEE8F}"/>
                </c:ext>
              </c:extLst>
            </c:dLbl>
            <c:dLbl>
              <c:idx val="1"/>
              <c:layout>
                <c:manualLayout>
                  <c:x val="-1.3917588063412452E-2"/>
                  <c:y val="-4.6275724182395853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97BB8F2-AAA5-3749-88A3-81C27C987E44}" type="VALUE">
                      <a:rPr lang="en-US" smtClean="0"/>
                      <a:pPr>
                        <a:defRPr/>
                      </a:pPr>
                      <a:t>[WERT]</a:t>
                    </a:fld>
                    <a:r>
                      <a:rPr lang="en-US" dirty="0"/>
                      <a:t>  (3.13%)</a:t>
                    </a:r>
                  </a:p>
                </c:rich>
              </c:tx>
              <c:spPr>
                <a:solidFill>
                  <a:srgbClr val="FFFFFF"/>
                </a:solidFill>
                <a:ln>
                  <a:solidFill>
                    <a:srgbClr val="000000">
                      <a:lumMod val="25000"/>
                      <a:lumOff val="75000"/>
                    </a:srgb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8.2937406065861433E-2"/>
                      <c:h val="5.253886063669670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AC7-2343-93DB-2631DEFDEE8F}"/>
                </c:ext>
              </c:extLst>
            </c:dLbl>
            <c:dLbl>
              <c:idx val="2"/>
              <c:layout>
                <c:manualLayout>
                  <c:x val="-2.277432753468004E-2"/>
                  <c:y val="-2.4498887368990967E-2"/>
                </c:manualLayout>
              </c:layout>
              <c:tx>
                <c:rich>
                  <a:bodyPr/>
                  <a:lstStyle/>
                  <a:p>
                    <a:fld id="{610291CB-93B4-6C43-8056-1F7B1808576B}" type="VALUE">
                      <a:rPr lang="en-US" smtClean="0"/>
                      <a:pPr/>
                      <a:t>[WERT]</a:t>
                    </a:fld>
                    <a:r>
                      <a:rPr lang="en-US" dirty="0"/>
                      <a:t> </a:t>
                    </a:r>
                  </a:p>
                  <a:p>
                    <a:r>
                      <a:rPr lang="en-US" dirty="0"/>
                      <a:t>(1.56%)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2AC7-2343-93DB-2631DEFDEE8F}"/>
                </c:ext>
              </c:extLst>
            </c:dLbl>
            <c:dLbl>
              <c:idx val="3"/>
              <c:layout>
                <c:manualLayout>
                  <c:x val="-1.0121923348746684E-2"/>
                  <c:y val="-2.4498887368990967E-2"/>
                </c:manualLayout>
              </c:layout>
              <c:tx>
                <c:rich>
                  <a:bodyPr/>
                  <a:lstStyle/>
                  <a:p>
                    <a:fld id="{3CE673D6-9B7F-DD4B-A262-283B297D8D3F}" type="VALUE">
                      <a:rPr lang="en-US" smtClean="0"/>
                      <a:pPr/>
                      <a:t>[WERT]</a:t>
                    </a:fld>
                    <a:endParaRPr lang="en-US" dirty="0"/>
                  </a:p>
                  <a:p>
                    <a:r>
                      <a:rPr lang="en-US" dirty="0"/>
                      <a:t> (1.56%)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AC7-2343-93DB-2631DEFDEE8F}"/>
                </c:ext>
              </c:extLst>
            </c:dLbl>
            <c:dLbl>
              <c:idx val="4"/>
              <c:layout>
                <c:manualLayout>
                  <c:x val="-2.0243846697493462E-2"/>
                  <c:y val="-2.994308456210007E-2"/>
                </c:manualLayout>
              </c:layout>
              <c:tx>
                <c:rich>
                  <a:bodyPr/>
                  <a:lstStyle/>
                  <a:p>
                    <a:fld id="{C49A0EE7-F0CB-2E44-B84D-7C34356EB14F}" type="VALUE">
                      <a:rPr lang="en-US" smtClean="0"/>
                      <a:pPr/>
                      <a:t>[WERT]</a:t>
                    </a:fld>
                    <a:r>
                      <a:rPr lang="en-US" dirty="0"/>
                      <a:t> </a:t>
                    </a:r>
                  </a:p>
                  <a:p>
                    <a:r>
                      <a:rPr lang="en-US" dirty="0"/>
                      <a:t>(1.56%)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2AC7-2343-93DB-2631DEFDEE8F}"/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Tabelle1!$A$2:$A$6</c:f>
              <c:strCache>
                <c:ptCount val="5"/>
                <c:pt idx="0">
                  <c:v>IIT-Population </c:v>
                </c:pt>
                <c:pt idx="1">
                  <c:v>AEs Insgesamt</c:v>
                </c:pt>
                <c:pt idx="2">
                  <c:v>Appetitverlust (mild) </c:v>
                </c:pt>
                <c:pt idx="3">
                  <c:v>Schwindel (mild) </c:v>
                </c:pt>
                <c:pt idx="4">
                  <c:v>Übelkeit (moderat)</c:v>
                </c:pt>
              </c:strCache>
            </c:strRef>
          </c:cat>
          <c:val>
            <c:numRef>
              <c:f>Tabelle1!$B$2:$B$6</c:f>
              <c:numCache>
                <c:formatCode>General</c:formatCode>
                <c:ptCount val="5"/>
                <c:pt idx="0">
                  <c:v>64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C7-2343-93DB-2631DEFDEE8F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Anzahl AEs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4405387812128315E-2"/>
                  <c:y val="-0.14699321704470972"/>
                </c:manualLayout>
              </c:layout>
              <c:tx>
                <c:rich>
                  <a:bodyPr/>
                  <a:lstStyle/>
                  <a:p>
                    <a:fld id="{1A2B925B-0216-7D47-8A63-367DBD2065D8}" type="VALUE">
                      <a:rPr lang="en-US" smtClean="0"/>
                      <a:pPr/>
                      <a:t>[WERT]</a:t>
                    </a:fld>
                    <a:r>
                      <a:rPr lang="en-US" dirty="0"/>
                      <a:t> AEs</a:t>
                    </a:r>
                    <a:r>
                      <a:rPr lang="en-US" baseline="0" dirty="0"/>
                      <a:t> (100%)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860148524636742"/>
                      <c:h val="0.1304911692287772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2AC7-2343-93DB-2631DEFDEE8F}"/>
                </c:ext>
              </c:extLst>
            </c:dLbl>
            <c:dLbl>
              <c:idx val="1"/>
              <c:layout>
                <c:manualLayout>
                  <c:x val="3.1631010464833346E-2"/>
                  <c:y val="-5.9886169124200243E-2"/>
                </c:manualLayout>
              </c:layout>
              <c:tx>
                <c:rich>
                  <a:bodyPr/>
                  <a:lstStyle/>
                  <a:p>
                    <a:fld id="{20E5D692-6AD1-2B4C-9CF5-ED1FD56F57F1}" type="VALUE">
                      <a:rPr lang="en-US" smtClean="0"/>
                      <a:pPr/>
                      <a:t>[WERT]</a:t>
                    </a:fld>
                    <a:r>
                      <a:rPr lang="en-US"/>
                      <a:t> (100%)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2AC7-2343-93DB-2631DEFDEE8F}"/>
                </c:ext>
              </c:extLst>
            </c:dLbl>
            <c:dLbl>
              <c:idx val="2"/>
              <c:layout>
                <c:manualLayout>
                  <c:x val="3.5426781533228209E-2"/>
                  <c:y val="-6.8052464913863894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B8EBF3D-012D-754C-8D21-BD79D91408C7}" type="VALUE">
                      <a:rPr lang="en-US" smtClean="0"/>
                      <a:pPr>
                        <a:defRPr/>
                      </a:pPr>
                      <a:t>[WERT]</a:t>
                    </a:fld>
                    <a:r>
                      <a:rPr lang="en-US" dirty="0"/>
                      <a:t> (33%)</a:t>
                    </a:r>
                  </a:p>
                </c:rich>
              </c:tx>
              <c:spPr>
                <a:solidFill>
                  <a:srgbClr val="FFFFFF"/>
                </a:solidFill>
                <a:ln>
                  <a:solidFill>
                    <a:srgbClr val="000000">
                      <a:lumMod val="25000"/>
                      <a:lumOff val="75000"/>
                    </a:srgb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7.7584828318282534E-2"/>
                      <c:h val="4.644401145089269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2AC7-2343-93DB-2631DEFDEE8F}"/>
                </c:ext>
              </c:extLst>
            </c:dLbl>
            <c:dLbl>
              <c:idx val="3"/>
              <c:layout>
                <c:manualLayout>
                  <c:x val="2.4039567953273375E-2"/>
                  <c:y val="-7.6218760703527455E-2"/>
                </c:manualLayout>
              </c:layout>
              <c:tx>
                <c:rich>
                  <a:bodyPr/>
                  <a:lstStyle/>
                  <a:p>
                    <a:fld id="{DC675DB6-E83C-2F4F-8DE2-36F865D1F077}" type="VALUE">
                      <a:rPr lang="en-US" smtClean="0"/>
                      <a:pPr/>
                      <a:t>[WERT]</a:t>
                    </a:fld>
                    <a:r>
                      <a:rPr lang="en-US"/>
                      <a:t> (33%)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2AC7-2343-93DB-2631DEFDEE8F}"/>
                </c:ext>
              </c:extLst>
            </c:dLbl>
            <c:dLbl>
              <c:idx val="4"/>
              <c:layout>
                <c:manualLayout>
                  <c:x val="1.7713365860306512E-2"/>
                  <c:y val="-7.6218760703527455E-2"/>
                </c:manualLayout>
              </c:layout>
              <c:tx>
                <c:rich>
                  <a:bodyPr/>
                  <a:lstStyle/>
                  <a:p>
                    <a:fld id="{E403AF96-871C-074A-BA80-57977B71BFEE}" type="VALUE">
                      <a:rPr lang="en-US" smtClean="0"/>
                      <a:pPr/>
                      <a:t>[WERT]</a:t>
                    </a:fld>
                    <a:r>
                      <a:rPr lang="en-US"/>
                      <a:t> (33%)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2AC7-2343-93DB-2631DEFDEE8F}"/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Tabelle1!$A$2:$A$6</c:f>
              <c:strCache>
                <c:ptCount val="5"/>
                <c:pt idx="0">
                  <c:v>IIT-Population </c:v>
                </c:pt>
                <c:pt idx="1">
                  <c:v>AEs Insgesamt</c:v>
                </c:pt>
                <c:pt idx="2">
                  <c:v>Appetitverlust (mild) </c:v>
                </c:pt>
                <c:pt idx="3">
                  <c:v>Schwindel (mild) </c:v>
                </c:pt>
                <c:pt idx="4">
                  <c:v>Übelkeit (moderat)</c:v>
                </c:pt>
              </c:strCache>
            </c:strRef>
          </c:cat>
          <c:val>
            <c:numRef>
              <c:f>Tabelle1!$C$2:$C$6</c:f>
              <c:numCache>
                <c:formatCode>General</c:formatCode>
                <c:ptCount val="5"/>
                <c:pt idx="0">
                  <c:v>3</c:v>
                </c:pt>
                <c:pt idx="1">
                  <c:v>3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AC7-2343-93DB-2631DEFDEE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06005376"/>
        <c:axId val="206007088"/>
      </c:barChart>
      <c:catAx>
        <c:axId val="206005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6007088"/>
        <c:crosses val="autoZero"/>
        <c:auto val="1"/>
        <c:lblAlgn val="ctr"/>
        <c:lblOffset val="100"/>
        <c:noMultiLvlLbl val="0"/>
      </c:catAx>
      <c:valAx>
        <c:axId val="206007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6005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dirty="0"/>
              <a:t>Zufriedenheit und Empfehlung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Ärzte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Tabelle1!$A$2:$A$3</c:f>
              <c:strCache>
                <c:ptCount val="2"/>
                <c:pt idx="0">
                  <c:v>Zufriedenheit mit der Therapie</c:v>
                </c:pt>
                <c:pt idx="1">
                  <c:v>Empfehlung der Therapie</c:v>
                </c:pt>
              </c:strCache>
            </c:str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76</c:v>
                </c:pt>
                <c:pt idx="1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D0-ED47-AC07-76C3D2424E2C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Patienten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Tabelle1!$A$2:$A$3</c:f>
              <c:strCache>
                <c:ptCount val="2"/>
                <c:pt idx="0">
                  <c:v>Zufriedenheit mit der Therapie</c:v>
                </c:pt>
                <c:pt idx="1">
                  <c:v>Empfehlung der Therapie</c:v>
                </c:pt>
              </c:strCache>
            </c:strRef>
          </c:cat>
          <c:val>
            <c:numRef>
              <c:f>Tabelle1!$C$2:$C$3</c:f>
              <c:numCache>
                <c:formatCode>General</c:formatCode>
                <c:ptCount val="2"/>
                <c:pt idx="0">
                  <c:v>74.5</c:v>
                </c:pt>
                <c:pt idx="1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D0-ED47-AC07-76C3D2424E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0959904"/>
        <c:axId val="511407872"/>
      </c:barChart>
      <c:catAx>
        <c:axId val="510959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11407872"/>
        <c:crosses val="autoZero"/>
        <c:auto val="1"/>
        <c:lblAlgn val="ctr"/>
        <c:lblOffset val="100"/>
        <c:noMultiLvlLbl val="0"/>
      </c:catAx>
      <c:valAx>
        <c:axId val="511407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10959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 err="1"/>
              <a:t>Berufliche</a:t>
            </a:r>
            <a:r>
              <a:rPr lang="en-US" sz="1200" dirty="0"/>
              <a:t> Situation</a:t>
            </a:r>
            <a:r>
              <a:rPr lang="en-US" sz="1200" baseline="0" dirty="0"/>
              <a:t> (N = 64)</a:t>
            </a:r>
            <a:endParaRPr lang="en-US" sz="12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Spalte1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04A4-CE4B-8DEA-F47B5DAFD2E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04A4-CE4B-8DEA-F47B5DAFD2E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4A4-CE4B-8DEA-F47B5DAFD2E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4A4-CE4B-8DEA-F47B5DAFD2E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04A4-CE4B-8DEA-F47B5DAFD2EF}"/>
              </c:ext>
            </c:extLst>
          </c:dPt>
          <c:dLbls>
            <c:dLbl>
              <c:idx val="0"/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4A4-CE4B-8DEA-F47B5DAFD2EF}"/>
                </c:ext>
              </c:extLst>
            </c:dLbl>
            <c:dLbl>
              <c:idx val="1"/>
              <c:layout>
                <c:manualLayout>
                  <c:x val="0.17107028196580382"/>
                  <c:y val="-0.1089647543622012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4A4-CE4B-8DEA-F47B5DAFD2EF}"/>
                </c:ext>
              </c:extLst>
            </c:dLbl>
            <c:dLbl>
              <c:idx val="2"/>
              <c:layout>
                <c:manualLayout>
                  <c:x val="5.5438912134977321E-2"/>
                  <c:y val="-0.2371552190373175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4A4-CE4B-8DEA-F47B5DAFD2EF}"/>
                </c:ext>
              </c:extLst>
            </c:dLbl>
            <c:dLbl>
              <c:idx val="3"/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4A4-CE4B-8DEA-F47B5DAFD2EF}"/>
                </c:ext>
              </c:extLst>
            </c:dLbl>
            <c:dLbl>
              <c:idx val="4"/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4A4-CE4B-8DEA-F47B5DAFD2EF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Tabelle1!$A$2:$A$6</c:f>
              <c:strCache>
                <c:ptCount val="5"/>
                <c:pt idx="0">
                  <c:v>Angestellt</c:v>
                </c:pt>
                <c:pt idx="1">
                  <c:v>Praktikum</c:v>
                </c:pt>
                <c:pt idx="2">
                  <c:v>Studium</c:v>
                </c:pt>
                <c:pt idx="3">
                  <c:v>Rente</c:v>
                </c:pt>
                <c:pt idx="4">
                  <c:v>Arbeitslos</c:v>
                </c:pt>
              </c:strCache>
            </c:strRef>
          </c:cat>
          <c:val>
            <c:numRef>
              <c:f>Tabelle1!$B$2:$B$6</c:f>
              <c:numCache>
                <c:formatCode>General</c:formatCode>
                <c:ptCount val="5"/>
                <c:pt idx="0">
                  <c:v>34</c:v>
                </c:pt>
                <c:pt idx="1">
                  <c:v>1</c:v>
                </c:pt>
                <c:pt idx="2">
                  <c:v>1</c:v>
                </c:pt>
                <c:pt idx="3">
                  <c:v>26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A4-CE4B-8DEA-F47B5DAFD2E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 err="1"/>
              <a:t>Familiäre</a:t>
            </a:r>
            <a:r>
              <a:rPr lang="en-US" sz="1200" dirty="0"/>
              <a:t> Situation (N = 64)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E84-F040-B7BD-23AB569D9D2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E84-F040-B7BD-23AB569D9D2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E84-F040-B7BD-23AB569D9D2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993-C843-8C06-2B40599CBA0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A993-C843-8C06-2B40599CBA0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993-C843-8C06-2B40599CBA02}"/>
              </c:ext>
            </c:extLst>
          </c:dPt>
          <c:dLbls>
            <c:dLbl>
              <c:idx val="3"/>
              <c:layout>
                <c:manualLayout>
                  <c:x val="1.0047407546552685E-2"/>
                  <c:y val="0.1068723658708750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993-C843-8C06-2B40599CBA02}"/>
                </c:ext>
              </c:extLst>
            </c:dLbl>
            <c:dLbl>
              <c:idx val="4"/>
              <c:layout>
                <c:manualLayout>
                  <c:x val="1.142347440944879E-2"/>
                  <c:y val="2.086509468103501E-2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Getrennt</a:t>
                    </a:r>
                    <a:r>
                      <a:rPr lang="en-US" baseline="0" dirty="0"/>
                      <a:t>
</a:t>
                    </a:r>
                    <a:fld id="{36C844A4-8167-3043-B088-F02F48A7400C}" type="PERCENTAGE">
                      <a:rPr lang="en-US" baseline="0"/>
                      <a:pPr/>
                      <a:t>[PROZENTSATZ]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993-C843-8C06-2B40599CBA02}"/>
                </c:ext>
              </c:extLst>
            </c:dLbl>
            <c:dLbl>
              <c:idx val="5"/>
              <c:layout>
                <c:manualLayout>
                  <c:x val="7.7573367951139241E-2"/>
                  <c:y val="0.1053909274058485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993-C843-8C06-2B40599CBA02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Tabelle1!$A$2:$A$7</c:f>
              <c:strCache>
                <c:ptCount val="6"/>
                <c:pt idx="0">
                  <c:v>Single</c:v>
                </c:pt>
                <c:pt idx="1">
                  <c:v>In Partnerschaft</c:v>
                </c:pt>
                <c:pt idx="2">
                  <c:v>Verheiratet</c:v>
                </c:pt>
                <c:pt idx="3">
                  <c:v>Geschieden</c:v>
                </c:pt>
                <c:pt idx="4">
                  <c:v>Getrennt lebend</c:v>
                </c:pt>
                <c:pt idx="5">
                  <c:v>Verwitwet</c:v>
                </c:pt>
              </c:strCache>
            </c:strRef>
          </c:cat>
          <c:val>
            <c:numRef>
              <c:f>Tabelle1!$B$2:$B$7</c:f>
              <c:numCache>
                <c:formatCode>General</c:formatCode>
                <c:ptCount val="6"/>
                <c:pt idx="0">
                  <c:v>11</c:v>
                </c:pt>
                <c:pt idx="1">
                  <c:v>8</c:v>
                </c:pt>
                <c:pt idx="2">
                  <c:v>37</c:v>
                </c:pt>
                <c:pt idx="3">
                  <c:v>3</c:v>
                </c:pt>
                <c:pt idx="4">
                  <c:v>1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93-C843-8C06-2B40599CBA0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100" dirty="0"/>
              <a:t>Body Mass Index (N = 64)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BMI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Mean</c:v>
                </c:pt>
                <c:pt idx="1">
                  <c:v>Minimum</c:v>
                </c:pt>
                <c:pt idx="2">
                  <c:v>Median</c:v>
                </c:pt>
                <c:pt idx="3">
                  <c:v>Maximum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26.4</c:v>
                </c:pt>
                <c:pt idx="1">
                  <c:v>15</c:v>
                </c:pt>
                <c:pt idx="2">
                  <c:v>26</c:v>
                </c:pt>
                <c:pt idx="3">
                  <c:v>38.6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DB-BB41-A550-EC40A13BA29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16371456"/>
        <c:axId val="115951936"/>
      </c:barChart>
      <c:catAx>
        <c:axId val="116371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15951936"/>
        <c:crosses val="autoZero"/>
        <c:auto val="1"/>
        <c:lblAlgn val="ctr"/>
        <c:lblOffset val="100"/>
        <c:noMultiLvlLbl val="0"/>
      </c:catAx>
      <c:valAx>
        <c:axId val="1159519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6371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 err="1"/>
              <a:t>Kostenübernahme</a:t>
            </a:r>
            <a:r>
              <a:rPr lang="en-US" sz="1200" baseline="0" dirty="0"/>
              <a:t> </a:t>
            </a:r>
            <a:r>
              <a:rPr lang="en-US" sz="1200" dirty="0" err="1"/>
              <a:t>Krankenkasse</a:t>
            </a:r>
            <a:r>
              <a:rPr lang="en-US" sz="1200" dirty="0"/>
              <a:t> (N = </a:t>
            </a:r>
            <a:r>
              <a:rPr lang="en-US" sz="1200" dirty="0">
                <a:solidFill>
                  <a:schemeClr val="tx1"/>
                </a:solidFill>
              </a:rPr>
              <a:t>63*</a:t>
            </a:r>
            <a:r>
              <a:rPr lang="en-US" sz="1200" dirty="0"/>
              <a:t>)</a:t>
            </a:r>
          </a:p>
          <a:p>
            <a:pPr>
              <a:defRPr/>
            </a:pPr>
            <a:r>
              <a:rPr lang="en-US" sz="1000" b="0" dirty="0"/>
              <a:t>(* 1</a:t>
            </a:r>
            <a:r>
              <a:rPr lang="en-US" sz="1000" b="0" baseline="0" dirty="0"/>
              <a:t> Patient </a:t>
            </a:r>
            <a:r>
              <a:rPr lang="en-US" sz="1000" b="0" baseline="0" dirty="0" err="1"/>
              <a:t>mit</a:t>
            </a:r>
            <a:r>
              <a:rPr lang="en-US" sz="1000" b="0" baseline="0" dirty="0"/>
              <a:t> </a:t>
            </a:r>
            <a:r>
              <a:rPr lang="en-US" sz="1000" b="0" baseline="0" dirty="0" err="1"/>
              <a:t>fehlender</a:t>
            </a:r>
            <a:r>
              <a:rPr lang="en-US" sz="1000" b="0" baseline="0" dirty="0"/>
              <a:t> </a:t>
            </a:r>
            <a:r>
              <a:rPr lang="en-US" sz="1000" b="0" baseline="0" dirty="0" err="1"/>
              <a:t>Versicherung</a:t>
            </a:r>
            <a:r>
              <a:rPr lang="en-US" sz="1000" b="0" baseline="0" dirty="0"/>
              <a:t>)</a:t>
            </a:r>
            <a:endParaRPr lang="en-US" sz="1000" b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Krankenkassenstatus Kostenübernahme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F6B-0747-9878-6E233651284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8F6B-0747-9878-6E233651284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F6B-0747-9878-6E233651284A}"/>
              </c:ext>
            </c:extLst>
          </c:dPt>
          <c:dLbls>
            <c:dLbl>
              <c:idx val="0"/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667199803149607"/>
                      <c:h val="0.110965963052602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F6B-0747-9878-6E233651284A}"/>
                </c:ext>
              </c:extLst>
            </c:dLbl>
            <c:dLbl>
              <c:idx val="1"/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076550196850392"/>
                      <c:h val="0.110965963052602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8F6B-0747-9878-6E233651284A}"/>
                </c:ext>
              </c:extLst>
            </c:dLbl>
            <c:dLbl>
              <c:idx val="2"/>
              <c:layout>
                <c:manualLayout>
                  <c:x val="0.10872687007874016"/>
                  <c:y val="0.1691173677277044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F6B-0747-9878-6E233651284A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Tabelle1!$A$2:$A$4</c:f>
              <c:strCache>
                <c:ptCount val="3"/>
                <c:pt idx="0">
                  <c:v>GKV</c:v>
                </c:pt>
                <c:pt idx="1">
                  <c:v>PKV</c:v>
                </c:pt>
                <c:pt idx="2">
                  <c:v>Selbszahler</c:v>
                </c:pt>
              </c:strCache>
            </c:strRef>
          </c:cat>
          <c:val>
            <c:numRef>
              <c:f>Tabelle1!$B$2:$B$4</c:f>
              <c:numCache>
                <c:formatCode>General</c:formatCode>
                <c:ptCount val="3"/>
                <c:pt idx="0">
                  <c:v>48</c:v>
                </c:pt>
                <c:pt idx="1">
                  <c:v>15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6B-0747-9878-6E233651284A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 err="1"/>
              <a:t>Populationsgröße</a:t>
            </a:r>
            <a:r>
              <a:rPr lang="en-US" sz="1200" dirty="0"/>
              <a:t> </a:t>
            </a:r>
          </a:p>
          <a:p>
            <a:pPr>
              <a:defRPr/>
            </a:pPr>
            <a:r>
              <a:rPr lang="en-US" sz="1200" dirty="0"/>
              <a:t>(</a:t>
            </a:r>
            <a:r>
              <a:rPr lang="en-US" sz="1200" dirty="0" err="1"/>
              <a:t>Anzahl</a:t>
            </a:r>
            <a:r>
              <a:rPr lang="en-US" sz="1200" dirty="0"/>
              <a:t> </a:t>
            </a:r>
            <a:r>
              <a:rPr lang="en-US" sz="1200" dirty="0" err="1"/>
              <a:t>Studienteilnehmer</a:t>
            </a:r>
            <a:r>
              <a:rPr lang="en-US" sz="1200" dirty="0"/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Tabelle1!$A$2:$A$3</c:f>
              <c:strCache>
                <c:ptCount val="2"/>
                <c:pt idx="0">
                  <c:v>Gesamtpopulation IIT (alle Patienten)</c:v>
                </c:pt>
                <c:pt idx="1">
                  <c:v>Subpopulation Cannabis-naive Patienten</c:v>
                </c:pt>
              </c:strCache>
            </c:str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64</c:v>
                </c:pt>
                <c:pt idx="1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26-A643-84DC-420C5237C26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3168256"/>
        <c:axId val="124737472"/>
      </c:barChart>
      <c:catAx>
        <c:axId val="231682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24737472"/>
        <c:crosses val="autoZero"/>
        <c:auto val="1"/>
        <c:lblAlgn val="ctr"/>
        <c:lblOffset val="100"/>
        <c:noMultiLvlLbl val="0"/>
      </c:catAx>
      <c:valAx>
        <c:axId val="1247374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3168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 err="1"/>
              <a:t>Geschlechter-Verteilung</a:t>
            </a:r>
            <a:r>
              <a:rPr lang="en-US" sz="1200" dirty="0"/>
              <a:t> (N = 64)</a:t>
            </a:r>
          </a:p>
          <a:p>
            <a:pPr>
              <a:defRPr/>
            </a:pPr>
            <a:endParaRPr lang="en-US" sz="12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Tabelle1!$A$2:$A$3</c:f>
              <c:strCache>
                <c:ptCount val="2"/>
                <c:pt idx="0">
                  <c:v>Weiblich</c:v>
                </c:pt>
                <c:pt idx="1">
                  <c:v>Männlich</c:v>
                </c:pt>
              </c:strCache>
            </c:strRef>
          </c:cat>
          <c:val>
            <c:numRef>
              <c:f>Tabelle1!$B$2:$B$3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4D-2149-834A-5EADB675095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579881024"/>
        <c:axId val="541843248"/>
      </c:barChart>
      <c:catAx>
        <c:axId val="5798810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41843248"/>
        <c:crosses val="autoZero"/>
        <c:auto val="1"/>
        <c:lblAlgn val="ctr"/>
        <c:lblOffset val="100"/>
        <c:noMultiLvlLbl val="0"/>
      </c:catAx>
      <c:valAx>
        <c:axId val="54184324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579881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 err="1"/>
              <a:t>Indikationen</a:t>
            </a:r>
            <a:r>
              <a:rPr lang="en-US" sz="1400" dirty="0"/>
              <a:t> für Medizinalcannabis* in </a:t>
            </a:r>
            <a:r>
              <a:rPr lang="en-US" sz="1400" dirty="0" err="1"/>
              <a:t>Prozent</a:t>
            </a:r>
            <a:r>
              <a:rPr lang="en-US" sz="1400" baseline="0" dirty="0"/>
              <a:t> %</a:t>
            </a:r>
            <a:r>
              <a:rPr lang="en-US" sz="1400" dirty="0"/>
              <a:t>  (N = 64)</a:t>
            </a:r>
          </a:p>
          <a:p>
            <a:pPr>
              <a:defRPr/>
            </a:pPr>
            <a:r>
              <a:rPr lang="en-US" sz="1200" b="1" dirty="0"/>
              <a:t>(*</a:t>
            </a:r>
            <a:r>
              <a:rPr lang="en-US" sz="1200" b="1" dirty="0" err="1"/>
              <a:t>Mehrere</a:t>
            </a:r>
            <a:r>
              <a:rPr lang="en-US" sz="1200" b="1" dirty="0"/>
              <a:t> </a:t>
            </a:r>
            <a:r>
              <a:rPr lang="en-US" sz="1200" b="1" dirty="0" err="1"/>
              <a:t>Antwortmöglichkeiten</a:t>
            </a:r>
            <a:r>
              <a:rPr lang="en-US" sz="1200" b="1" dirty="0"/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Anteil in %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Tabelle1!$A$2:$A$12</c:f>
              <c:strCache>
                <c:ptCount val="11"/>
                <c:pt idx="0">
                  <c:v>Chron. Rückenschmerz</c:v>
                </c:pt>
                <c:pt idx="1">
                  <c:v>Andere</c:v>
                </c:pt>
                <c:pt idx="2">
                  <c:v>Knochen- und Gelenkerkrankungen</c:v>
                </c:pt>
                <c:pt idx="3">
                  <c:v>Fibromyalgie</c:v>
                </c:pt>
                <c:pt idx="4">
                  <c:v>Migräne/Cluster-Kopfschmerz</c:v>
                </c:pt>
                <c:pt idx="5">
                  <c:v>Post-traumatischer und post-operativer Schmerz</c:v>
                </c:pt>
                <c:pt idx="6">
                  <c:v>Schmerzen bei MS (Multiple Sklerose)</c:v>
                </c:pt>
                <c:pt idx="7">
                  <c:v>Diabetische Neuropathie</c:v>
                </c:pt>
                <c:pt idx="8">
                  <c:v>Krebs-assoziierter Schmerz</c:v>
                </c:pt>
                <c:pt idx="9">
                  <c:v>Schmerzen bei CED (Morbus Chron, Colitis Ulcerosa) </c:v>
                </c:pt>
                <c:pt idx="10">
                  <c:v>Post-zoster Neuralgie</c:v>
                </c:pt>
              </c:strCache>
            </c:strRef>
          </c:cat>
          <c:val>
            <c:numRef>
              <c:f>Tabelle1!$B$2:$B$12</c:f>
              <c:numCache>
                <c:formatCode>@</c:formatCode>
                <c:ptCount val="11"/>
                <c:pt idx="0">
                  <c:v>42.19</c:v>
                </c:pt>
                <c:pt idx="1">
                  <c:v>31.25</c:v>
                </c:pt>
                <c:pt idx="2">
                  <c:v>31.25</c:v>
                </c:pt>
                <c:pt idx="3">
                  <c:v>15.63</c:v>
                </c:pt>
                <c:pt idx="4">
                  <c:v>15.63</c:v>
                </c:pt>
                <c:pt idx="5">
                  <c:v>15.63</c:v>
                </c:pt>
                <c:pt idx="6" formatCode="General">
                  <c:v>9.3800000000000008</c:v>
                </c:pt>
                <c:pt idx="7" formatCode="General">
                  <c:v>7.81</c:v>
                </c:pt>
                <c:pt idx="8" formatCode="General">
                  <c:v>4.6900000000000004</c:v>
                </c:pt>
                <c:pt idx="9" formatCode="General">
                  <c:v>4.6900000000000004</c:v>
                </c:pt>
                <c:pt idx="10" formatCode="General">
                  <c:v>1.56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FD-4548-BE20-9BE3A55A823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581145712"/>
        <c:axId val="581909968"/>
      </c:barChart>
      <c:catAx>
        <c:axId val="5811457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81909968"/>
        <c:crosses val="autoZero"/>
        <c:auto val="1"/>
        <c:lblAlgn val="ctr"/>
        <c:lblOffset val="100"/>
        <c:noMultiLvlLbl val="0"/>
      </c:catAx>
      <c:valAx>
        <c:axId val="581909968"/>
        <c:scaling>
          <c:orientation val="minMax"/>
        </c:scaling>
        <c:delete val="1"/>
        <c:axPos val="b"/>
        <c:numFmt formatCode="@" sourceLinked="1"/>
        <c:majorTickMark val="none"/>
        <c:minorTickMark val="none"/>
        <c:tickLblPos val="nextTo"/>
        <c:crossAx val="581145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400" dirty="0"/>
              <a:t>NRS (0-10; </a:t>
            </a:r>
            <a:r>
              <a:rPr lang="de-DE" sz="1400" dirty="0" err="1"/>
              <a:t>mean</a:t>
            </a:r>
            <a:r>
              <a:rPr lang="de-DE" sz="1400" dirty="0"/>
              <a:t> </a:t>
            </a:r>
            <a:r>
              <a:rPr lang="de-DE" sz="1400" dirty="0" err="1"/>
              <a:t>scores</a:t>
            </a:r>
            <a:r>
              <a:rPr lang="de-DE" sz="1400" dirty="0"/>
              <a:t>)</a:t>
            </a:r>
          </a:p>
        </c:rich>
      </c:tx>
      <c:layout>
        <c:manualLayout>
          <c:xMode val="edge"/>
          <c:yMode val="edge"/>
          <c:x val="0.28289685764488909"/>
          <c:y val="2.02169635712602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IIT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Tabelle1!$A$2:$A$5</c:f>
              <c:strCache>
                <c:ptCount val="4"/>
                <c:pt idx="0">
                  <c:v>Visite 1</c:v>
                </c:pt>
                <c:pt idx="1">
                  <c:v>Visite 2</c:v>
                </c:pt>
                <c:pt idx="2">
                  <c:v>Visite 3</c:v>
                </c:pt>
                <c:pt idx="3">
                  <c:v>Visite 4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5.46</c:v>
                </c:pt>
                <c:pt idx="1">
                  <c:v>4.76</c:v>
                </c:pt>
                <c:pt idx="2">
                  <c:v>4.5199999999999996</c:v>
                </c:pt>
                <c:pt idx="3">
                  <c:v>3.37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923-4249-8D3E-6853EECBD7B8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Subgruppe Cannabis-naiv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Tabelle1!$A$2:$A$5</c:f>
              <c:strCache>
                <c:ptCount val="4"/>
                <c:pt idx="0">
                  <c:v>Visite 1</c:v>
                </c:pt>
                <c:pt idx="1">
                  <c:v>Visite 2</c:v>
                </c:pt>
                <c:pt idx="2">
                  <c:v>Visite 3</c:v>
                </c:pt>
                <c:pt idx="3">
                  <c:v>Visite 4</c:v>
                </c:pt>
              </c:strCache>
            </c:str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5.92</c:v>
                </c:pt>
                <c:pt idx="1">
                  <c:v>3.55</c:v>
                </c:pt>
                <c:pt idx="2">
                  <c:v>3.56</c:v>
                </c:pt>
                <c:pt idx="3">
                  <c:v>2.37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923-4249-8D3E-6853EECBD7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14473375"/>
        <c:axId val="1914497983"/>
      </c:lineChart>
      <c:catAx>
        <c:axId val="19144733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914497983"/>
        <c:crosses val="autoZero"/>
        <c:auto val="1"/>
        <c:lblAlgn val="ctr"/>
        <c:lblOffset val="100"/>
        <c:noMultiLvlLbl val="0"/>
      </c:catAx>
      <c:valAx>
        <c:axId val="19144979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914473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82479-8DD2-214C-8500-F45D04E18279}" type="datetimeFigureOut">
              <a:rPr lang="de-DE" smtClean="0"/>
              <a:t>05.11.25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A1DC07-B29F-A347-8B92-859582A87E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4554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CF2D4-A53C-884A-BABA-2A591E2B7FB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441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Die NRS ist eine einfache Methode zur Schmerzmessung, bei der Patienten ihren Schmerz auf einer Skala von 0 bis 10 bewerten, wobei 0 „kein Schmerz“ und 10 „stärkster vorstellbarer Schmerz“ bedeutet. Die Werte helfen, die Schmerzintensität einzuschätzen: 1–3 gilt als leichter, 4–6 als mäßiger und 7–10 als starker Schmerz. Die Schmerzintensität wurde in der Studie über 4 Visiten hinweg bis zu 6 Monate mittels Numerischer Rating-Skala (NRS) gemessen.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Alle Patienten zeigten zu Studienbeginn mäßige/moderate Schmerzen (NRS-Werte 5-6) - sowohl in der Gesamtpopulation (IIT) als auch der Cannabis-naiven Subgruppe sind die Werte deutlich gesunken, mit einer Verbesserung (Schmerzreduktion) von 2-3,55 Punkten auf der NRS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1DC07-B29F-A347-8B92-859582A87E3D}" type="slidenum">
              <a:rPr lang="de-DE" smtClean="0"/>
              <a:t>72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8679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Der BPI (Brief Pain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Inventory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 ist ein Instrument, das die Schmerzinterferenz misst, also wie sehr Schmerzen den Alltag einer Person beeinträchtigen. Die BPI-Werte werden dabei auf einer Skala von 0 bis 10 angegeben, wobei 0 keine Beeinträchtigung und 10 die stärkste Beeinträchtigung bedeutet. So können Patienten angeben an, in welchem Ausmaß Ihre Schmerzen verschiedene Lebensbereiche wie Arbeit, Schlaf oder Freizeit beeinflussen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 beiden Gruppen – der Gesamtpopulation und der Cannabis-naiven Subgruppe konnte der BPI und damit die Beeinträchtigung durch die Schmerzen um 2-3 Punkte auf der BPI Skala reduziert werden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1DC07-B29F-A347-8B92-859582A87E3D}" type="slidenum">
              <a:rPr lang="de-DE" smtClean="0"/>
              <a:t>73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9230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5D3DD7-7EF1-244F-914A-1C3BC80E92C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243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11/5/25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911" y="172720"/>
            <a:ext cx="3170801" cy="6509646"/>
          </a:xfrm>
          <a:prstGeom prst="rect">
            <a:avLst/>
          </a:prstGeom>
        </p:spPr>
      </p:pic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1512888" y="2159533"/>
            <a:ext cx="3154362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1512888" y="2676331"/>
            <a:ext cx="3154362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1512888" y="3221777"/>
            <a:ext cx="3154362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extplatzhalter 6"/>
          <p:cNvSpPr>
            <a:spLocks noGrp="1"/>
          </p:cNvSpPr>
          <p:nvPr>
            <p:ph type="body" sz="quarter" idx="17"/>
          </p:nvPr>
        </p:nvSpPr>
        <p:spPr>
          <a:xfrm>
            <a:off x="1512888" y="3767223"/>
            <a:ext cx="3154362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extplatzhalter 6"/>
          <p:cNvSpPr>
            <a:spLocks noGrp="1"/>
          </p:cNvSpPr>
          <p:nvPr>
            <p:ph type="body" sz="quarter" idx="18"/>
          </p:nvPr>
        </p:nvSpPr>
        <p:spPr>
          <a:xfrm>
            <a:off x="1512888" y="4312669"/>
            <a:ext cx="3154362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platzhalter 6"/>
          <p:cNvSpPr>
            <a:spLocks noGrp="1"/>
          </p:cNvSpPr>
          <p:nvPr>
            <p:ph type="body" sz="quarter" idx="19"/>
          </p:nvPr>
        </p:nvSpPr>
        <p:spPr>
          <a:xfrm>
            <a:off x="1512888" y="4858115"/>
            <a:ext cx="3154362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20" name="Bild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390986"/>
            <a:ext cx="1711613" cy="224866"/>
          </a:xfrm>
          <a:prstGeom prst="rect">
            <a:avLst/>
          </a:prstGeom>
        </p:spPr>
      </p:pic>
      <p:sp>
        <p:nvSpPr>
          <p:cNvPr id="5" name="Textplatzhalter 4"/>
          <p:cNvSpPr>
            <a:spLocks noGrp="1"/>
          </p:cNvSpPr>
          <p:nvPr>
            <p:ph type="body" sz="quarter" idx="26" hasCustomPrompt="1"/>
          </p:nvPr>
        </p:nvSpPr>
        <p:spPr>
          <a:xfrm>
            <a:off x="854075" y="2159533"/>
            <a:ext cx="500063" cy="300616"/>
          </a:xfrm>
        </p:spPr>
        <p:txBody>
          <a:bodyPr>
            <a:noAutofit/>
          </a:bodyPr>
          <a:lstStyle>
            <a:lvl1pPr marL="0" indent="0" algn="r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27" name="Textplatzhalter 4"/>
          <p:cNvSpPr>
            <a:spLocks noGrp="1"/>
          </p:cNvSpPr>
          <p:nvPr>
            <p:ph type="body" sz="quarter" idx="27" hasCustomPrompt="1"/>
          </p:nvPr>
        </p:nvSpPr>
        <p:spPr>
          <a:xfrm>
            <a:off x="854075" y="2676330"/>
            <a:ext cx="500063" cy="329265"/>
          </a:xfrm>
        </p:spPr>
        <p:txBody>
          <a:bodyPr>
            <a:noAutofit/>
          </a:bodyPr>
          <a:lstStyle>
            <a:lvl1pPr marL="0" indent="0" algn="r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2</a:t>
            </a:r>
          </a:p>
        </p:txBody>
      </p:sp>
      <p:sp>
        <p:nvSpPr>
          <p:cNvPr id="28" name="Textplatzhalter 4"/>
          <p:cNvSpPr>
            <a:spLocks noGrp="1"/>
          </p:cNvSpPr>
          <p:nvPr>
            <p:ph type="body" sz="quarter" idx="28" hasCustomPrompt="1"/>
          </p:nvPr>
        </p:nvSpPr>
        <p:spPr>
          <a:xfrm>
            <a:off x="854075" y="3221777"/>
            <a:ext cx="500063" cy="329265"/>
          </a:xfrm>
        </p:spPr>
        <p:txBody>
          <a:bodyPr>
            <a:noAutofit/>
          </a:bodyPr>
          <a:lstStyle>
            <a:lvl1pPr marL="0" indent="0" algn="r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3</a:t>
            </a:r>
          </a:p>
        </p:txBody>
      </p:sp>
      <p:sp>
        <p:nvSpPr>
          <p:cNvPr id="29" name="Textplatzhalter 4"/>
          <p:cNvSpPr>
            <a:spLocks noGrp="1"/>
          </p:cNvSpPr>
          <p:nvPr>
            <p:ph type="body" sz="quarter" idx="29" hasCustomPrompt="1"/>
          </p:nvPr>
        </p:nvSpPr>
        <p:spPr>
          <a:xfrm>
            <a:off x="854075" y="3767224"/>
            <a:ext cx="500063" cy="329264"/>
          </a:xfrm>
        </p:spPr>
        <p:txBody>
          <a:bodyPr>
            <a:noAutofit/>
          </a:bodyPr>
          <a:lstStyle>
            <a:lvl1pPr marL="0" indent="0" algn="r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4</a:t>
            </a:r>
          </a:p>
        </p:txBody>
      </p:sp>
      <p:sp>
        <p:nvSpPr>
          <p:cNvPr id="30" name="Textplatzhalter 4"/>
          <p:cNvSpPr>
            <a:spLocks noGrp="1"/>
          </p:cNvSpPr>
          <p:nvPr>
            <p:ph type="body" sz="quarter" idx="30" hasCustomPrompt="1"/>
          </p:nvPr>
        </p:nvSpPr>
        <p:spPr>
          <a:xfrm>
            <a:off x="854075" y="4312669"/>
            <a:ext cx="500063" cy="329264"/>
          </a:xfrm>
        </p:spPr>
        <p:txBody>
          <a:bodyPr>
            <a:noAutofit/>
          </a:bodyPr>
          <a:lstStyle>
            <a:lvl1pPr marL="0" indent="0" algn="r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5</a:t>
            </a:r>
          </a:p>
        </p:txBody>
      </p:sp>
      <p:sp>
        <p:nvSpPr>
          <p:cNvPr id="31" name="Textplatzhalter 4"/>
          <p:cNvSpPr>
            <a:spLocks noGrp="1"/>
          </p:cNvSpPr>
          <p:nvPr>
            <p:ph type="body" sz="quarter" idx="31" hasCustomPrompt="1"/>
          </p:nvPr>
        </p:nvSpPr>
        <p:spPr>
          <a:xfrm>
            <a:off x="854075" y="4849256"/>
            <a:ext cx="500063" cy="329264"/>
          </a:xfrm>
        </p:spPr>
        <p:txBody>
          <a:bodyPr>
            <a:noAutofit/>
          </a:bodyPr>
          <a:lstStyle>
            <a:lvl1pPr marL="0" indent="0" algn="r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6</a:t>
            </a:r>
          </a:p>
        </p:txBody>
      </p:sp>
      <p:sp>
        <p:nvSpPr>
          <p:cNvPr id="32" name="Textplatzhalter 6"/>
          <p:cNvSpPr>
            <a:spLocks noGrp="1"/>
          </p:cNvSpPr>
          <p:nvPr>
            <p:ph type="body" sz="quarter" idx="32"/>
          </p:nvPr>
        </p:nvSpPr>
        <p:spPr>
          <a:xfrm>
            <a:off x="1512888" y="5385843"/>
            <a:ext cx="3154362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3" name="Textplatzhalter 4"/>
          <p:cNvSpPr>
            <a:spLocks noGrp="1"/>
          </p:cNvSpPr>
          <p:nvPr>
            <p:ph type="body" sz="quarter" idx="33" hasCustomPrompt="1"/>
          </p:nvPr>
        </p:nvSpPr>
        <p:spPr>
          <a:xfrm>
            <a:off x="854075" y="5376984"/>
            <a:ext cx="500063" cy="329264"/>
          </a:xfrm>
        </p:spPr>
        <p:txBody>
          <a:bodyPr>
            <a:noAutofit/>
          </a:bodyPr>
          <a:lstStyle>
            <a:lvl1pPr marL="0" indent="0" algn="r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7</a:t>
            </a:r>
          </a:p>
        </p:txBody>
      </p:sp>
      <p:sp>
        <p:nvSpPr>
          <p:cNvPr id="35" name="Textplatzhalter 6"/>
          <p:cNvSpPr>
            <a:spLocks noGrp="1"/>
          </p:cNvSpPr>
          <p:nvPr>
            <p:ph type="body" sz="quarter" idx="34"/>
          </p:nvPr>
        </p:nvSpPr>
        <p:spPr>
          <a:xfrm>
            <a:off x="1512888" y="5904712"/>
            <a:ext cx="3154362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6" name="Textplatzhalter 4"/>
          <p:cNvSpPr>
            <a:spLocks noGrp="1"/>
          </p:cNvSpPr>
          <p:nvPr>
            <p:ph type="body" sz="quarter" idx="35" hasCustomPrompt="1"/>
          </p:nvPr>
        </p:nvSpPr>
        <p:spPr>
          <a:xfrm>
            <a:off x="854075" y="5895853"/>
            <a:ext cx="500063" cy="329264"/>
          </a:xfrm>
        </p:spPr>
        <p:txBody>
          <a:bodyPr>
            <a:noAutofit/>
          </a:bodyPr>
          <a:lstStyle>
            <a:lvl1pPr marL="0" indent="0" algn="r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8</a:t>
            </a:r>
          </a:p>
        </p:txBody>
      </p:sp>
      <p:sp>
        <p:nvSpPr>
          <p:cNvPr id="37" name="Textplatzhalter 6"/>
          <p:cNvSpPr>
            <a:spLocks noGrp="1"/>
          </p:cNvSpPr>
          <p:nvPr>
            <p:ph type="body" sz="quarter" idx="36"/>
          </p:nvPr>
        </p:nvSpPr>
        <p:spPr>
          <a:xfrm>
            <a:off x="5674549" y="2159533"/>
            <a:ext cx="3154362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8" name="Textplatzhalter 6"/>
          <p:cNvSpPr>
            <a:spLocks noGrp="1"/>
          </p:cNvSpPr>
          <p:nvPr>
            <p:ph type="body" sz="quarter" idx="37"/>
          </p:nvPr>
        </p:nvSpPr>
        <p:spPr>
          <a:xfrm>
            <a:off x="5674549" y="2676331"/>
            <a:ext cx="3154362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9" name="Textplatzhalter 6"/>
          <p:cNvSpPr>
            <a:spLocks noGrp="1"/>
          </p:cNvSpPr>
          <p:nvPr>
            <p:ph type="body" sz="quarter" idx="38"/>
          </p:nvPr>
        </p:nvSpPr>
        <p:spPr>
          <a:xfrm>
            <a:off x="5674549" y="3221777"/>
            <a:ext cx="3154362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0" name="Textplatzhalter 6"/>
          <p:cNvSpPr>
            <a:spLocks noGrp="1"/>
          </p:cNvSpPr>
          <p:nvPr>
            <p:ph type="body" sz="quarter" idx="39"/>
          </p:nvPr>
        </p:nvSpPr>
        <p:spPr>
          <a:xfrm>
            <a:off x="5674549" y="3767223"/>
            <a:ext cx="3154362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1" name="Textplatzhalter 6"/>
          <p:cNvSpPr>
            <a:spLocks noGrp="1"/>
          </p:cNvSpPr>
          <p:nvPr>
            <p:ph type="body" sz="quarter" idx="40"/>
          </p:nvPr>
        </p:nvSpPr>
        <p:spPr>
          <a:xfrm>
            <a:off x="5674549" y="4312669"/>
            <a:ext cx="3154362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2" name="Textplatzhalter 6"/>
          <p:cNvSpPr>
            <a:spLocks noGrp="1"/>
          </p:cNvSpPr>
          <p:nvPr>
            <p:ph type="body" sz="quarter" idx="41"/>
          </p:nvPr>
        </p:nvSpPr>
        <p:spPr>
          <a:xfrm>
            <a:off x="5674549" y="4858115"/>
            <a:ext cx="3154362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3" name="Textplatzhalter 4"/>
          <p:cNvSpPr>
            <a:spLocks noGrp="1"/>
          </p:cNvSpPr>
          <p:nvPr>
            <p:ph type="body" sz="quarter" idx="42" hasCustomPrompt="1"/>
          </p:nvPr>
        </p:nvSpPr>
        <p:spPr>
          <a:xfrm>
            <a:off x="5015736" y="2159533"/>
            <a:ext cx="500063" cy="300616"/>
          </a:xfrm>
        </p:spPr>
        <p:txBody>
          <a:bodyPr>
            <a:noAutofit/>
          </a:bodyPr>
          <a:lstStyle>
            <a:lvl1pPr marL="0" indent="0" algn="r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9</a:t>
            </a:r>
          </a:p>
        </p:txBody>
      </p:sp>
      <p:sp>
        <p:nvSpPr>
          <p:cNvPr id="44" name="Textplatzhalter 4"/>
          <p:cNvSpPr>
            <a:spLocks noGrp="1"/>
          </p:cNvSpPr>
          <p:nvPr>
            <p:ph type="body" sz="quarter" idx="43" hasCustomPrompt="1"/>
          </p:nvPr>
        </p:nvSpPr>
        <p:spPr>
          <a:xfrm>
            <a:off x="5015736" y="2676330"/>
            <a:ext cx="500063" cy="329265"/>
          </a:xfrm>
        </p:spPr>
        <p:txBody>
          <a:bodyPr>
            <a:noAutofit/>
          </a:bodyPr>
          <a:lstStyle>
            <a:lvl1pPr marL="0" indent="0" algn="r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10</a:t>
            </a:r>
          </a:p>
        </p:txBody>
      </p:sp>
      <p:sp>
        <p:nvSpPr>
          <p:cNvPr id="45" name="Textplatzhalter 4"/>
          <p:cNvSpPr>
            <a:spLocks noGrp="1"/>
          </p:cNvSpPr>
          <p:nvPr>
            <p:ph type="body" sz="quarter" idx="44" hasCustomPrompt="1"/>
          </p:nvPr>
        </p:nvSpPr>
        <p:spPr>
          <a:xfrm>
            <a:off x="5015736" y="3221777"/>
            <a:ext cx="500063" cy="329265"/>
          </a:xfrm>
        </p:spPr>
        <p:txBody>
          <a:bodyPr>
            <a:noAutofit/>
          </a:bodyPr>
          <a:lstStyle>
            <a:lvl1pPr marL="0" indent="0" algn="r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11</a:t>
            </a:r>
          </a:p>
        </p:txBody>
      </p:sp>
      <p:sp>
        <p:nvSpPr>
          <p:cNvPr id="46" name="Textplatzhalter 4"/>
          <p:cNvSpPr>
            <a:spLocks noGrp="1"/>
          </p:cNvSpPr>
          <p:nvPr>
            <p:ph type="body" sz="quarter" idx="45" hasCustomPrompt="1"/>
          </p:nvPr>
        </p:nvSpPr>
        <p:spPr>
          <a:xfrm>
            <a:off x="5015736" y="3767224"/>
            <a:ext cx="500063" cy="329264"/>
          </a:xfrm>
        </p:spPr>
        <p:txBody>
          <a:bodyPr>
            <a:noAutofit/>
          </a:bodyPr>
          <a:lstStyle>
            <a:lvl1pPr marL="0" indent="0" algn="r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12</a:t>
            </a:r>
          </a:p>
        </p:txBody>
      </p:sp>
      <p:sp>
        <p:nvSpPr>
          <p:cNvPr id="47" name="Textplatzhalter 4"/>
          <p:cNvSpPr>
            <a:spLocks noGrp="1"/>
          </p:cNvSpPr>
          <p:nvPr>
            <p:ph type="body" sz="quarter" idx="46" hasCustomPrompt="1"/>
          </p:nvPr>
        </p:nvSpPr>
        <p:spPr>
          <a:xfrm>
            <a:off x="5015736" y="4312669"/>
            <a:ext cx="500063" cy="329264"/>
          </a:xfrm>
        </p:spPr>
        <p:txBody>
          <a:bodyPr>
            <a:noAutofit/>
          </a:bodyPr>
          <a:lstStyle>
            <a:lvl1pPr marL="0" indent="0" algn="r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13</a:t>
            </a:r>
          </a:p>
        </p:txBody>
      </p:sp>
      <p:sp>
        <p:nvSpPr>
          <p:cNvPr id="48" name="Textplatzhalter 4"/>
          <p:cNvSpPr>
            <a:spLocks noGrp="1"/>
          </p:cNvSpPr>
          <p:nvPr>
            <p:ph type="body" sz="quarter" idx="47" hasCustomPrompt="1"/>
          </p:nvPr>
        </p:nvSpPr>
        <p:spPr>
          <a:xfrm>
            <a:off x="5015736" y="4849256"/>
            <a:ext cx="500063" cy="329264"/>
          </a:xfrm>
        </p:spPr>
        <p:txBody>
          <a:bodyPr>
            <a:noAutofit/>
          </a:bodyPr>
          <a:lstStyle>
            <a:lvl1pPr marL="0" indent="0" algn="r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14</a:t>
            </a:r>
          </a:p>
        </p:txBody>
      </p:sp>
      <p:sp>
        <p:nvSpPr>
          <p:cNvPr id="49" name="Textplatzhalter 6"/>
          <p:cNvSpPr>
            <a:spLocks noGrp="1"/>
          </p:cNvSpPr>
          <p:nvPr>
            <p:ph type="body" sz="quarter" idx="48"/>
          </p:nvPr>
        </p:nvSpPr>
        <p:spPr>
          <a:xfrm>
            <a:off x="5674549" y="5385843"/>
            <a:ext cx="3154362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0" name="Textplatzhalter 4"/>
          <p:cNvSpPr>
            <a:spLocks noGrp="1"/>
          </p:cNvSpPr>
          <p:nvPr>
            <p:ph type="body" sz="quarter" idx="49" hasCustomPrompt="1"/>
          </p:nvPr>
        </p:nvSpPr>
        <p:spPr>
          <a:xfrm>
            <a:off x="5015736" y="5376984"/>
            <a:ext cx="500063" cy="329264"/>
          </a:xfrm>
        </p:spPr>
        <p:txBody>
          <a:bodyPr>
            <a:noAutofit/>
          </a:bodyPr>
          <a:lstStyle>
            <a:lvl1pPr marL="0" indent="0" algn="r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15</a:t>
            </a:r>
          </a:p>
        </p:txBody>
      </p:sp>
      <p:sp>
        <p:nvSpPr>
          <p:cNvPr id="51" name="Textplatzhalter 6"/>
          <p:cNvSpPr>
            <a:spLocks noGrp="1"/>
          </p:cNvSpPr>
          <p:nvPr>
            <p:ph type="body" sz="quarter" idx="50"/>
          </p:nvPr>
        </p:nvSpPr>
        <p:spPr>
          <a:xfrm>
            <a:off x="5674549" y="5904712"/>
            <a:ext cx="3154362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2" name="Textplatzhalter 4"/>
          <p:cNvSpPr>
            <a:spLocks noGrp="1"/>
          </p:cNvSpPr>
          <p:nvPr>
            <p:ph type="body" sz="quarter" idx="51" hasCustomPrompt="1"/>
          </p:nvPr>
        </p:nvSpPr>
        <p:spPr>
          <a:xfrm>
            <a:off x="5015736" y="5895853"/>
            <a:ext cx="500063" cy="329264"/>
          </a:xfrm>
        </p:spPr>
        <p:txBody>
          <a:bodyPr>
            <a:noAutofit/>
          </a:bodyPr>
          <a:lstStyle>
            <a:lvl1pPr marL="0" indent="0" algn="r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16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52" hasCustomPrompt="1"/>
          </p:nvPr>
        </p:nvSpPr>
        <p:spPr>
          <a:xfrm>
            <a:off x="792000" y="792000"/>
            <a:ext cx="5670550" cy="428625"/>
          </a:xfrm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cxnSp>
        <p:nvCxnSpPr>
          <p:cNvPr id="53" name="Gerade Verbindung 52"/>
          <p:cNvCxnSpPr/>
          <p:nvPr userDrawn="1"/>
        </p:nvCxnSpPr>
        <p:spPr>
          <a:xfrm>
            <a:off x="854075" y="2047875"/>
            <a:ext cx="3813175" cy="0"/>
          </a:xfrm>
          <a:prstGeom prst="line">
            <a:avLst/>
          </a:prstGeom>
          <a:ln w="15875">
            <a:solidFill>
              <a:srgbClr val="5757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53"/>
          <p:cNvCxnSpPr/>
          <p:nvPr userDrawn="1"/>
        </p:nvCxnSpPr>
        <p:spPr>
          <a:xfrm>
            <a:off x="854075" y="6272076"/>
            <a:ext cx="3813175" cy="0"/>
          </a:xfrm>
          <a:prstGeom prst="line">
            <a:avLst/>
          </a:prstGeom>
          <a:ln w="15875">
            <a:solidFill>
              <a:srgbClr val="5757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54"/>
          <p:cNvCxnSpPr/>
          <p:nvPr userDrawn="1"/>
        </p:nvCxnSpPr>
        <p:spPr>
          <a:xfrm>
            <a:off x="5015736" y="2047875"/>
            <a:ext cx="3813175" cy="0"/>
          </a:xfrm>
          <a:prstGeom prst="line">
            <a:avLst/>
          </a:prstGeom>
          <a:ln w="15875">
            <a:solidFill>
              <a:srgbClr val="5757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55"/>
          <p:cNvCxnSpPr/>
          <p:nvPr userDrawn="1"/>
        </p:nvCxnSpPr>
        <p:spPr>
          <a:xfrm>
            <a:off x="5015736" y="6272076"/>
            <a:ext cx="3813175" cy="0"/>
          </a:xfrm>
          <a:prstGeom prst="line">
            <a:avLst/>
          </a:prstGeom>
          <a:ln w="15875">
            <a:solidFill>
              <a:srgbClr val="5757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platzhalter 4">
            <a:extLst>
              <a:ext uri="{FF2B5EF4-FFF2-40B4-BE49-F238E27FC236}">
                <a16:creationId xmlns:a16="http://schemas.microsoft.com/office/drawing/2014/main" id="{A78A1AEC-1E65-E945-B5D7-774A1BD7DA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</p:spTree>
    <p:extLst>
      <p:ext uri="{BB962C8B-B14F-4D97-AF65-F5344CB8AC3E}">
        <p14:creationId xmlns:p14="http://schemas.microsoft.com/office/powerpoint/2010/main" val="3873553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911" y="172720"/>
            <a:ext cx="3170801" cy="6509646"/>
          </a:xfrm>
          <a:prstGeom prst="rect">
            <a:avLst/>
          </a:prstGeom>
        </p:spPr>
      </p:pic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1512887" y="2159533"/>
            <a:ext cx="6586083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1512887" y="2676331"/>
            <a:ext cx="6586083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1512887" y="3221777"/>
            <a:ext cx="6586083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extplatzhalter 6"/>
          <p:cNvSpPr>
            <a:spLocks noGrp="1"/>
          </p:cNvSpPr>
          <p:nvPr>
            <p:ph type="body" sz="quarter" idx="17"/>
          </p:nvPr>
        </p:nvSpPr>
        <p:spPr>
          <a:xfrm>
            <a:off x="1512887" y="3767223"/>
            <a:ext cx="6586083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extplatzhalter 6"/>
          <p:cNvSpPr>
            <a:spLocks noGrp="1"/>
          </p:cNvSpPr>
          <p:nvPr>
            <p:ph type="body" sz="quarter" idx="18"/>
          </p:nvPr>
        </p:nvSpPr>
        <p:spPr>
          <a:xfrm>
            <a:off x="1512887" y="4312669"/>
            <a:ext cx="6586083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platzhalter 6"/>
          <p:cNvSpPr>
            <a:spLocks noGrp="1"/>
          </p:cNvSpPr>
          <p:nvPr>
            <p:ph type="body" sz="quarter" idx="19"/>
          </p:nvPr>
        </p:nvSpPr>
        <p:spPr>
          <a:xfrm>
            <a:off x="1512887" y="4858115"/>
            <a:ext cx="6586083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20" name="Bild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390986"/>
            <a:ext cx="1711613" cy="224866"/>
          </a:xfrm>
          <a:prstGeom prst="rect">
            <a:avLst/>
          </a:prstGeom>
        </p:spPr>
      </p:pic>
      <p:sp>
        <p:nvSpPr>
          <p:cNvPr id="5" name="Textplatzhalter 4"/>
          <p:cNvSpPr>
            <a:spLocks noGrp="1"/>
          </p:cNvSpPr>
          <p:nvPr>
            <p:ph type="body" sz="quarter" idx="26" hasCustomPrompt="1"/>
          </p:nvPr>
        </p:nvSpPr>
        <p:spPr>
          <a:xfrm>
            <a:off x="854075" y="2159533"/>
            <a:ext cx="500063" cy="300616"/>
          </a:xfrm>
        </p:spPr>
        <p:txBody>
          <a:bodyPr>
            <a:noAutofit/>
          </a:bodyPr>
          <a:lstStyle>
            <a:lvl1pPr marL="0" indent="0" algn="r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27" name="Textplatzhalter 4"/>
          <p:cNvSpPr>
            <a:spLocks noGrp="1"/>
          </p:cNvSpPr>
          <p:nvPr>
            <p:ph type="body" sz="quarter" idx="27" hasCustomPrompt="1"/>
          </p:nvPr>
        </p:nvSpPr>
        <p:spPr>
          <a:xfrm>
            <a:off x="854075" y="2676330"/>
            <a:ext cx="500063" cy="329265"/>
          </a:xfrm>
        </p:spPr>
        <p:txBody>
          <a:bodyPr>
            <a:noAutofit/>
          </a:bodyPr>
          <a:lstStyle>
            <a:lvl1pPr marL="0" indent="0" algn="r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2</a:t>
            </a:r>
          </a:p>
        </p:txBody>
      </p:sp>
      <p:sp>
        <p:nvSpPr>
          <p:cNvPr id="28" name="Textplatzhalter 4"/>
          <p:cNvSpPr>
            <a:spLocks noGrp="1"/>
          </p:cNvSpPr>
          <p:nvPr>
            <p:ph type="body" sz="quarter" idx="28" hasCustomPrompt="1"/>
          </p:nvPr>
        </p:nvSpPr>
        <p:spPr>
          <a:xfrm>
            <a:off x="854075" y="3221777"/>
            <a:ext cx="500063" cy="329265"/>
          </a:xfrm>
        </p:spPr>
        <p:txBody>
          <a:bodyPr>
            <a:noAutofit/>
          </a:bodyPr>
          <a:lstStyle>
            <a:lvl1pPr marL="0" indent="0" algn="r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3</a:t>
            </a:r>
          </a:p>
        </p:txBody>
      </p:sp>
      <p:sp>
        <p:nvSpPr>
          <p:cNvPr id="29" name="Textplatzhalter 4"/>
          <p:cNvSpPr>
            <a:spLocks noGrp="1"/>
          </p:cNvSpPr>
          <p:nvPr>
            <p:ph type="body" sz="quarter" idx="29" hasCustomPrompt="1"/>
          </p:nvPr>
        </p:nvSpPr>
        <p:spPr>
          <a:xfrm>
            <a:off x="854075" y="3767224"/>
            <a:ext cx="500063" cy="329264"/>
          </a:xfrm>
        </p:spPr>
        <p:txBody>
          <a:bodyPr>
            <a:noAutofit/>
          </a:bodyPr>
          <a:lstStyle>
            <a:lvl1pPr marL="0" indent="0" algn="r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4</a:t>
            </a:r>
          </a:p>
        </p:txBody>
      </p:sp>
      <p:sp>
        <p:nvSpPr>
          <p:cNvPr id="30" name="Textplatzhalter 4"/>
          <p:cNvSpPr>
            <a:spLocks noGrp="1"/>
          </p:cNvSpPr>
          <p:nvPr>
            <p:ph type="body" sz="quarter" idx="30" hasCustomPrompt="1"/>
          </p:nvPr>
        </p:nvSpPr>
        <p:spPr>
          <a:xfrm>
            <a:off x="854075" y="4312669"/>
            <a:ext cx="500063" cy="329264"/>
          </a:xfrm>
        </p:spPr>
        <p:txBody>
          <a:bodyPr>
            <a:noAutofit/>
          </a:bodyPr>
          <a:lstStyle>
            <a:lvl1pPr marL="0" indent="0" algn="r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5</a:t>
            </a:r>
          </a:p>
        </p:txBody>
      </p:sp>
      <p:sp>
        <p:nvSpPr>
          <p:cNvPr id="31" name="Textplatzhalter 4"/>
          <p:cNvSpPr>
            <a:spLocks noGrp="1"/>
          </p:cNvSpPr>
          <p:nvPr>
            <p:ph type="body" sz="quarter" idx="31" hasCustomPrompt="1"/>
          </p:nvPr>
        </p:nvSpPr>
        <p:spPr>
          <a:xfrm>
            <a:off x="854075" y="4849256"/>
            <a:ext cx="500063" cy="329264"/>
          </a:xfrm>
        </p:spPr>
        <p:txBody>
          <a:bodyPr>
            <a:noAutofit/>
          </a:bodyPr>
          <a:lstStyle>
            <a:lvl1pPr marL="0" indent="0" algn="r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6</a:t>
            </a:r>
          </a:p>
        </p:txBody>
      </p:sp>
      <p:sp>
        <p:nvSpPr>
          <p:cNvPr id="32" name="Textplatzhalter 6"/>
          <p:cNvSpPr>
            <a:spLocks noGrp="1"/>
          </p:cNvSpPr>
          <p:nvPr>
            <p:ph type="body" sz="quarter" idx="32"/>
          </p:nvPr>
        </p:nvSpPr>
        <p:spPr>
          <a:xfrm>
            <a:off x="1512887" y="5385843"/>
            <a:ext cx="6586083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3" name="Textplatzhalter 4"/>
          <p:cNvSpPr>
            <a:spLocks noGrp="1"/>
          </p:cNvSpPr>
          <p:nvPr>
            <p:ph type="body" sz="quarter" idx="33" hasCustomPrompt="1"/>
          </p:nvPr>
        </p:nvSpPr>
        <p:spPr>
          <a:xfrm>
            <a:off x="854075" y="5376984"/>
            <a:ext cx="500063" cy="329264"/>
          </a:xfrm>
        </p:spPr>
        <p:txBody>
          <a:bodyPr>
            <a:noAutofit/>
          </a:bodyPr>
          <a:lstStyle>
            <a:lvl1pPr marL="0" indent="0" algn="r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7</a:t>
            </a:r>
          </a:p>
        </p:txBody>
      </p:sp>
      <p:sp>
        <p:nvSpPr>
          <p:cNvPr id="35" name="Textplatzhalter 6"/>
          <p:cNvSpPr>
            <a:spLocks noGrp="1"/>
          </p:cNvSpPr>
          <p:nvPr>
            <p:ph type="body" sz="quarter" idx="34"/>
          </p:nvPr>
        </p:nvSpPr>
        <p:spPr>
          <a:xfrm>
            <a:off x="1512887" y="5904712"/>
            <a:ext cx="6586083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6" name="Textplatzhalter 4"/>
          <p:cNvSpPr>
            <a:spLocks noGrp="1"/>
          </p:cNvSpPr>
          <p:nvPr>
            <p:ph type="body" sz="quarter" idx="35" hasCustomPrompt="1"/>
          </p:nvPr>
        </p:nvSpPr>
        <p:spPr>
          <a:xfrm>
            <a:off x="854075" y="5895853"/>
            <a:ext cx="500063" cy="329264"/>
          </a:xfrm>
        </p:spPr>
        <p:txBody>
          <a:bodyPr>
            <a:noAutofit/>
          </a:bodyPr>
          <a:lstStyle>
            <a:lvl1pPr marL="0" indent="0" algn="r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8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52" hasCustomPrompt="1"/>
          </p:nvPr>
        </p:nvSpPr>
        <p:spPr>
          <a:xfrm>
            <a:off x="792000" y="792000"/>
            <a:ext cx="5670550" cy="428625"/>
          </a:xfrm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cxnSp>
        <p:nvCxnSpPr>
          <p:cNvPr id="53" name="Gerade Verbindung 52"/>
          <p:cNvCxnSpPr/>
          <p:nvPr userDrawn="1"/>
        </p:nvCxnSpPr>
        <p:spPr>
          <a:xfrm>
            <a:off x="854075" y="2047875"/>
            <a:ext cx="7244895" cy="0"/>
          </a:xfrm>
          <a:prstGeom prst="line">
            <a:avLst/>
          </a:prstGeom>
          <a:ln w="15875">
            <a:solidFill>
              <a:srgbClr val="5757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53"/>
          <p:cNvCxnSpPr/>
          <p:nvPr userDrawn="1"/>
        </p:nvCxnSpPr>
        <p:spPr>
          <a:xfrm>
            <a:off x="854075" y="6272076"/>
            <a:ext cx="7244895" cy="0"/>
          </a:xfrm>
          <a:prstGeom prst="line">
            <a:avLst/>
          </a:prstGeom>
          <a:ln w="15875">
            <a:solidFill>
              <a:srgbClr val="5757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C2147EC4-2FFB-514B-8106-6F4C6008C2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</p:spTree>
    <p:extLst>
      <p:ext uri="{BB962C8B-B14F-4D97-AF65-F5344CB8AC3E}">
        <p14:creationId xmlns:p14="http://schemas.microsoft.com/office/powerpoint/2010/main" val="3880616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foliefüllend mit Bauchbi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162559" y="162559"/>
            <a:ext cx="11836401" cy="6522721"/>
          </a:xfr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73105" y="5702710"/>
            <a:ext cx="6929120" cy="550606"/>
          </a:xfrm>
          <a:solidFill>
            <a:schemeClr val="bg1">
              <a:alpha val="70000"/>
            </a:schemeClr>
          </a:solidFill>
        </p:spPr>
        <p:txBody>
          <a:bodyPr anchor="b">
            <a:normAutofit/>
          </a:bodyPr>
          <a:lstStyle>
            <a:lvl1pPr>
              <a:defRPr sz="2800" b="0" i="0">
                <a:solidFill>
                  <a:srgbClr val="4D4D4C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391094"/>
            <a:ext cx="1711613" cy="224649"/>
          </a:xfrm>
          <a:prstGeom prst="rect">
            <a:avLst/>
          </a:prstGeom>
        </p:spPr>
      </p:pic>
      <p:sp>
        <p:nvSpPr>
          <p:cNvPr id="6" name="Textplatzhalter 4">
            <a:extLst>
              <a:ext uri="{FF2B5EF4-FFF2-40B4-BE49-F238E27FC236}">
                <a16:creationId xmlns:a16="http://schemas.microsoft.com/office/drawing/2014/main" id="{8A7D85BF-E0CC-2347-BB59-6AD3D34D64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</p:spTree>
    <p:extLst>
      <p:ext uri="{BB962C8B-B14F-4D97-AF65-F5344CB8AC3E}">
        <p14:creationId xmlns:p14="http://schemas.microsoft.com/office/powerpoint/2010/main" val="930196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foliefüllend mit Bauchbinde Dreie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162559" y="162559"/>
            <a:ext cx="11836401" cy="6522721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911" y="172720"/>
            <a:ext cx="3170801" cy="650964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73105" y="5702710"/>
            <a:ext cx="6929120" cy="550606"/>
          </a:xfrm>
          <a:solidFill>
            <a:schemeClr val="bg1">
              <a:alpha val="70000"/>
            </a:schemeClr>
          </a:solidFill>
        </p:spPr>
        <p:txBody>
          <a:bodyPr anchor="b">
            <a:normAutofit/>
          </a:bodyPr>
          <a:lstStyle>
            <a:lvl1pPr>
              <a:defRPr sz="2800" b="0" i="0">
                <a:solidFill>
                  <a:srgbClr val="4D4D4C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Bild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390986"/>
            <a:ext cx="1711613" cy="224866"/>
          </a:xfrm>
          <a:prstGeom prst="rect">
            <a:avLst/>
          </a:prstGeom>
        </p:spPr>
      </p:pic>
      <p:sp>
        <p:nvSpPr>
          <p:cNvPr id="7" name="Textplatzhalter 4">
            <a:extLst>
              <a:ext uri="{FF2B5EF4-FFF2-40B4-BE49-F238E27FC236}">
                <a16:creationId xmlns:a16="http://schemas.microsoft.com/office/drawing/2014/main" id="{83F4B3F5-5AC3-7646-A922-5F9E3CA702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</p:spTree>
    <p:extLst>
      <p:ext uri="{BB962C8B-B14F-4D97-AF65-F5344CB8AC3E}">
        <p14:creationId xmlns:p14="http://schemas.microsoft.com/office/powerpoint/2010/main" val="3014456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Spalten Aufzählung, Unter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911" y="0"/>
            <a:ext cx="3363089" cy="6858000"/>
          </a:xfrm>
          <a:prstGeom prst="rect">
            <a:avLst/>
          </a:prstGeom>
        </p:spPr>
      </p:pic>
      <p:sp>
        <p:nvSpPr>
          <p:cNvPr id="5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782934" y="1944000"/>
            <a:ext cx="3857829" cy="4140000"/>
          </a:xfrm>
        </p:spPr>
        <p:txBody>
          <a:bodyPr>
            <a:normAutofit/>
          </a:bodyPr>
          <a:lstStyle>
            <a:lvl1pPr marL="182563" indent="-182563">
              <a:buFont typeface="Arial" charset="0"/>
              <a:buChar char="•"/>
              <a:tabLst/>
              <a:defRPr sz="1600" b="0" i="0">
                <a:solidFill>
                  <a:srgbClr val="4D4D4C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182563" indent="-182563">
              <a:buFont typeface="Arial" charset="0"/>
              <a:buChar char="•"/>
              <a:tabLst/>
              <a:defRPr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182563" indent="-182563">
              <a:buFont typeface="Arial" charset="0"/>
              <a:buChar char="•"/>
              <a:tabLst/>
              <a:defRPr b="0" i="0" baseline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450850" indent="-279400">
              <a:buFont typeface="Arial" charset="0"/>
              <a:buChar char="•"/>
              <a:tabLst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493713" indent="269875">
              <a:buFont typeface="Arial" charset="0"/>
              <a:buChar char="•"/>
              <a:tabLst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Unterpunkt 1</a:t>
            </a:r>
          </a:p>
          <a:p>
            <a:pPr lvl="3"/>
            <a:r>
              <a:rPr lang="de-DE" dirty="0"/>
              <a:t>Unterpunkt 2</a:t>
            </a:r>
          </a:p>
          <a:p>
            <a:pPr lvl="4"/>
            <a:r>
              <a:rPr lang="de-DE" dirty="0"/>
              <a:t>Unterpunkt 3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792000"/>
            <a:ext cx="7841661" cy="391010"/>
          </a:xfrm>
        </p:spPr>
        <p:txBody>
          <a:bodyPr>
            <a:noAutofit/>
          </a:bodyPr>
          <a:lstStyle>
            <a:lvl1pPr marL="0" indent="0">
              <a:lnSpc>
                <a:spcPts val="3400"/>
              </a:lnSpc>
              <a:buNone/>
              <a:defRPr sz="2800" b="0" i="0" baseline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>
                <a:solidFill>
                  <a:srgbClr val="52883D"/>
                </a:solidFill>
              </a:defRPr>
            </a:lvl2pPr>
            <a:lvl3pPr marL="914400" indent="0">
              <a:buNone/>
              <a:defRPr sz="1600">
                <a:solidFill>
                  <a:srgbClr val="52883D"/>
                </a:solidFill>
              </a:defRPr>
            </a:lvl3pPr>
            <a:lvl4pPr marL="1371600" indent="0">
              <a:buNone/>
              <a:defRPr sz="1600">
                <a:solidFill>
                  <a:srgbClr val="52883D"/>
                </a:solidFill>
              </a:defRPr>
            </a:lvl4pPr>
            <a:lvl5pPr marL="1828800" indent="0">
              <a:buNone/>
              <a:defRPr sz="1600">
                <a:solidFill>
                  <a:srgbClr val="52883D"/>
                </a:solidFill>
              </a:defRPr>
            </a:lvl5pPr>
          </a:lstStyle>
          <a:p>
            <a:pPr lvl="0"/>
            <a:r>
              <a:rPr lang="de-DE"/>
              <a:t>VERSALIEN </a:t>
            </a:r>
            <a:r>
              <a:rPr lang="de-DE" dirty="0"/>
              <a:t>OBEN GRÜN, </a:t>
            </a:r>
          </a:p>
        </p:txBody>
      </p:sp>
      <p:pic>
        <p:nvPicPr>
          <p:cNvPr id="11" name="Bild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390986"/>
            <a:ext cx="1711613" cy="224866"/>
          </a:xfrm>
          <a:prstGeom prst="rect">
            <a:avLst/>
          </a:prstGeom>
        </p:spPr>
      </p:pic>
      <p:sp>
        <p:nvSpPr>
          <p:cNvPr id="12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92000" y="6469635"/>
            <a:ext cx="1790700" cy="16668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26" hasCustomPrompt="1"/>
          </p:nvPr>
        </p:nvSpPr>
        <p:spPr>
          <a:xfrm>
            <a:off x="792000" y="1345505"/>
            <a:ext cx="7841661" cy="28825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27" hasCustomPrompt="1"/>
          </p:nvPr>
        </p:nvSpPr>
        <p:spPr>
          <a:xfrm>
            <a:off x="792000" y="1944000"/>
            <a:ext cx="3857829" cy="4140000"/>
          </a:xfrm>
        </p:spPr>
        <p:txBody>
          <a:bodyPr>
            <a:normAutofit/>
          </a:bodyPr>
          <a:lstStyle>
            <a:lvl1pPr marL="182563" indent="-182563">
              <a:buFont typeface="Arial" charset="0"/>
              <a:buChar char="•"/>
              <a:tabLst/>
              <a:defRPr sz="1600" b="0" i="0">
                <a:solidFill>
                  <a:srgbClr val="4D4D4C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182563" indent="-182563">
              <a:buFont typeface="Arial" charset="0"/>
              <a:buChar char="•"/>
              <a:tabLst/>
              <a:defRPr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182563" indent="-182563">
              <a:buFont typeface="Arial" charset="0"/>
              <a:buChar char="•"/>
              <a:tabLst/>
              <a:defRPr b="0" i="0" baseline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450850" indent="-279400">
              <a:buFont typeface="Arial" charset="0"/>
              <a:buChar char="•"/>
              <a:tabLst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493713" indent="269875">
              <a:buFont typeface="Arial" charset="0"/>
              <a:buChar char="•"/>
              <a:tabLst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Unterpunkt 1</a:t>
            </a:r>
          </a:p>
          <a:p>
            <a:pPr lvl="3"/>
            <a:r>
              <a:rPr lang="de-DE" dirty="0"/>
              <a:t>Unterpunkt 2</a:t>
            </a:r>
          </a:p>
          <a:p>
            <a:pPr lvl="4"/>
            <a:r>
              <a:rPr lang="de-DE" dirty="0"/>
              <a:t>Unterpunkt 3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0ABB4900-8077-D641-AC4D-A6C1E61F2A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</p:spTree>
    <p:extLst>
      <p:ext uri="{BB962C8B-B14F-4D97-AF65-F5344CB8AC3E}">
        <p14:creationId xmlns:p14="http://schemas.microsoft.com/office/powerpoint/2010/main" val="1617949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ahreszah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911" y="172720"/>
            <a:ext cx="3170801" cy="650964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62360" y="1944000"/>
            <a:ext cx="1170722" cy="329264"/>
          </a:xfrm>
        </p:spPr>
        <p:txBody>
          <a:bodyPr>
            <a:normAutofit/>
          </a:bodyPr>
          <a:lstStyle>
            <a:lvl1pPr marL="0" marR="0" indent="0" algn="r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 spc="50" baseline="0">
                <a:solidFill>
                  <a:srgbClr val="4D4D4C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Jahr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792000"/>
            <a:ext cx="6540500" cy="774700"/>
          </a:xfrm>
        </p:spPr>
        <p:txBody>
          <a:bodyPr>
            <a:noAutofit/>
          </a:bodyPr>
          <a:lstStyle>
            <a:lvl1pPr marL="0" indent="0">
              <a:lnSpc>
                <a:spcPts val="3400"/>
              </a:lnSpc>
              <a:buNone/>
              <a:defRPr sz="2800" b="0" i="0" baseline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>
                <a:solidFill>
                  <a:srgbClr val="52883D"/>
                </a:solidFill>
              </a:defRPr>
            </a:lvl2pPr>
            <a:lvl3pPr marL="914400" indent="0">
              <a:buNone/>
              <a:defRPr sz="1600">
                <a:solidFill>
                  <a:srgbClr val="52883D"/>
                </a:solidFill>
              </a:defRPr>
            </a:lvl3pPr>
            <a:lvl4pPr marL="1371600" indent="0">
              <a:buNone/>
              <a:defRPr sz="1600">
                <a:solidFill>
                  <a:srgbClr val="52883D"/>
                </a:solidFill>
              </a:defRPr>
            </a:lvl4pPr>
            <a:lvl5pPr marL="1828800" indent="0">
              <a:buNone/>
              <a:defRPr sz="1600">
                <a:solidFill>
                  <a:srgbClr val="52883D"/>
                </a:solidFill>
              </a:defRPr>
            </a:lvl5pPr>
          </a:lstStyle>
          <a:p>
            <a:pPr lvl="0"/>
            <a:r>
              <a:rPr lang="de-DE" dirty="0"/>
              <a:t>TITEL IN VERSALIEN OBEN GRÜN, UNTEN HELLGRÜN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2208213" y="1944000"/>
            <a:ext cx="5130800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2208213" y="2485932"/>
            <a:ext cx="5130800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2208213" y="3031378"/>
            <a:ext cx="5130800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extplatzhalter 6"/>
          <p:cNvSpPr>
            <a:spLocks noGrp="1"/>
          </p:cNvSpPr>
          <p:nvPr>
            <p:ph type="body" sz="quarter" idx="17"/>
          </p:nvPr>
        </p:nvSpPr>
        <p:spPr>
          <a:xfrm>
            <a:off x="2208213" y="3576824"/>
            <a:ext cx="5130800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extplatzhalter 6"/>
          <p:cNvSpPr>
            <a:spLocks noGrp="1"/>
          </p:cNvSpPr>
          <p:nvPr>
            <p:ph type="body" sz="quarter" idx="18"/>
          </p:nvPr>
        </p:nvSpPr>
        <p:spPr>
          <a:xfrm>
            <a:off x="2208213" y="4122270"/>
            <a:ext cx="5130800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platzhalter 6"/>
          <p:cNvSpPr>
            <a:spLocks noGrp="1"/>
          </p:cNvSpPr>
          <p:nvPr>
            <p:ph type="body" sz="quarter" idx="19"/>
          </p:nvPr>
        </p:nvSpPr>
        <p:spPr>
          <a:xfrm>
            <a:off x="2208213" y="4667716"/>
            <a:ext cx="5130800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862013" y="2486479"/>
            <a:ext cx="1171575" cy="328613"/>
          </a:xfrm>
        </p:spPr>
        <p:txBody>
          <a:bodyPr>
            <a:normAutofit/>
          </a:bodyPr>
          <a:lstStyle>
            <a:lvl1pPr marL="0" indent="0" algn="r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</a:lstStyle>
          <a:p>
            <a:pPr lvl="0"/>
            <a:r>
              <a:rPr lang="de-DE" dirty="0"/>
              <a:t>Jahr</a:t>
            </a:r>
          </a:p>
        </p:txBody>
      </p:sp>
      <p:sp>
        <p:nvSpPr>
          <p:cNvPr id="22" name="Textplatzhalter 20"/>
          <p:cNvSpPr>
            <a:spLocks noGrp="1"/>
          </p:cNvSpPr>
          <p:nvPr>
            <p:ph type="body" sz="quarter" idx="21" hasCustomPrompt="1"/>
          </p:nvPr>
        </p:nvSpPr>
        <p:spPr>
          <a:xfrm>
            <a:off x="862013" y="3025736"/>
            <a:ext cx="1171575" cy="328613"/>
          </a:xfrm>
        </p:spPr>
        <p:txBody>
          <a:bodyPr>
            <a:normAutofit/>
          </a:bodyPr>
          <a:lstStyle>
            <a:lvl1pPr marL="0" indent="0" algn="r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</a:lstStyle>
          <a:p>
            <a:pPr lvl="0"/>
            <a:r>
              <a:rPr lang="de-DE" dirty="0"/>
              <a:t>Jahr</a:t>
            </a:r>
          </a:p>
        </p:txBody>
      </p:sp>
      <p:sp>
        <p:nvSpPr>
          <p:cNvPr id="23" name="Textplatzhalt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862013" y="3576824"/>
            <a:ext cx="1171575" cy="328613"/>
          </a:xfrm>
        </p:spPr>
        <p:txBody>
          <a:bodyPr>
            <a:normAutofit/>
          </a:bodyPr>
          <a:lstStyle>
            <a:lvl1pPr marL="0" indent="0" algn="r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</a:lstStyle>
          <a:p>
            <a:pPr lvl="0"/>
            <a:r>
              <a:rPr lang="de-DE" dirty="0"/>
              <a:t>Jahr</a:t>
            </a:r>
          </a:p>
        </p:txBody>
      </p:sp>
      <p:sp>
        <p:nvSpPr>
          <p:cNvPr id="24" name="Textplatzhalt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862013" y="4122921"/>
            <a:ext cx="1171575" cy="328613"/>
          </a:xfrm>
        </p:spPr>
        <p:txBody>
          <a:bodyPr>
            <a:normAutofit/>
          </a:bodyPr>
          <a:lstStyle>
            <a:lvl1pPr marL="0" indent="0" algn="r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</a:lstStyle>
          <a:p>
            <a:pPr lvl="0"/>
            <a:r>
              <a:rPr lang="de-DE" dirty="0"/>
              <a:t>Jahr</a:t>
            </a:r>
          </a:p>
        </p:txBody>
      </p:sp>
      <p:sp>
        <p:nvSpPr>
          <p:cNvPr id="25" name="Textplatzhalt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862013" y="4667716"/>
            <a:ext cx="1171575" cy="328613"/>
          </a:xfrm>
        </p:spPr>
        <p:txBody>
          <a:bodyPr>
            <a:normAutofit/>
          </a:bodyPr>
          <a:lstStyle>
            <a:lvl1pPr marL="0" indent="0" algn="r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</a:lstStyle>
          <a:p>
            <a:pPr lvl="0"/>
            <a:r>
              <a:rPr lang="de-DE" dirty="0"/>
              <a:t>Jahr</a:t>
            </a:r>
          </a:p>
        </p:txBody>
      </p:sp>
      <p:pic>
        <p:nvPicPr>
          <p:cNvPr id="20" name="Bild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390986"/>
            <a:ext cx="1711613" cy="224866"/>
          </a:xfrm>
          <a:prstGeom prst="rect">
            <a:avLst/>
          </a:prstGeom>
        </p:spPr>
      </p:pic>
      <p:sp>
        <p:nvSpPr>
          <p:cNvPr id="26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92000" y="6469635"/>
            <a:ext cx="1790700" cy="16668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28" name="Textplatzhalter 6">
            <a:extLst>
              <a:ext uri="{FF2B5EF4-FFF2-40B4-BE49-F238E27FC236}">
                <a16:creationId xmlns:a16="http://schemas.microsoft.com/office/drawing/2014/main" id="{EAA413E4-016A-3F4D-B5DA-80EC9BE84BB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08213" y="5207818"/>
            <a:ext cx="5130800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Textplatzhalter 20">
            <a:extLst>
              <a:ext uri="{FF2B5EF4-FFF2-40B4-BE49-F238E27FC236}">
                <a16:creationId xmlns:a16="http://schemas.microsoft.com/office/drawing/2014/main" id="{7C7A7C6C-6CFA-2F4A-9977-8EC0BEB1293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2013" y="5207818"/>
            <a:ext cx="1171575" cy="328613"/>
          </a:xfrm>
        </p:spPr>
        <p:txBody>
          <a:bodyPr>
            <a:normAutofit/>
          </a:bodyPr>
          <a:lstStyle>
            <a:lvl1pPr marL="0" indent="0" algn="r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</a:lstStyle>
          <a:p>
            <a:pPr lvl="0"/>
            <a:r>
              <a:rPr lang="de-DE" dirty="0"/>
              <a:t>Jahr</a:t>
            </a:r>
          </a:p>
        </p:txBody>
      </p:sp>
      <p:sp>
        <p:nvSpPr>
          <p:cNvPr id="27" name="Textplatzhalter 4">
            <a:extLst>
              <a:ext uri="{FF2B5EF4-FFF2-40B4-BE49-F238E27FC236}">
                <a16:creationId xmlns:a16="http://schemas.microsoft.com/office/drawing/2014/main" id="{5A7D9552-7A9E-E44B-9C32-C96DAFA369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</p:spTree>
    <p:extLst>
      <p:ext uri="{BB962C8B-B14F-4D97-AF65-F5344CB8AC3E}">
        <p14:creationId xmlns:p14="http://schemas.microsoft.com/office/powerpoint/2010/main" val="1745543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Spalten Text in Käs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4753759" y="1879088"/>
            <a:ext cx="3816645" cy="39781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 1"/>
          <p:cNvSpPr/>
          <p:nvPr userDrawn="1"/>
        </p:nvSpPr>
        <p:spPr>
          <a:xfrm>
            <a:off x="792000" y="1879088"/>
            <a:ext cx="3816645" cy="39781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Bild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911" y="172720"/>
            <a:ext cx="3170801" cy="650964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63497" y="1977840"/>
            <a:ext cx="3590240" cy="387938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 spc="5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 algn="l">
              <a:buNone/>
              <a:defRPr sz="1600">
                <a:solidFill>
                  <a:srgbClr val="575756"/>
                </a:solidFill>
              </a:defRPr>
            </a:lvl2pPr>
            <a:lvl3pPr marL="914400" indent="0" algn="l">
              <a:buNone/>
              <a:defRPr sz="1600">
                <a:solidFill>
                  <a:srgbClr val="575756"/>
                </a:solidFill>
              </a:defRPr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Mastertext</a:t>
            </a:r>
          </a:p>
          <a:p>
            <a:pPr lvl="1"/>
            <a:r>
              <a:rPr lang="de-DE" dirty="0"/>
              <a:t>Eingerückter Text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816297" y="1977840"/>
            <a:ext cx="3650944" cy="3879850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1600" b="0" i="0">
                <a:solidFill>
                  <a:srgbClr val="4D4D4C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742950" indent="-285750">
              <a:buFont typeface="Arial" charset="0"/>
              <a:buChar char="•"/>
              <a:defRPr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1200150" indent="-285750">
              <a:buFont typeface="Arial" charset="0"/>
              <a:buChar char="•"/>
              <a:defRPr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657350" indent="-285750">
              <a:buFont typeface="Arial" charset="0"/>
              <a:buChar char="•"/>
              <a:defRPr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2114550" indent="-285750">
              <a:buFont typeface="Arial" charset="0"/>
              <a:buChar char="•"/>
              <a:defRPr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Aufzählung</a:t>
            </a:r>
          </a:p>
          <a:p>
            <a:pPr lvl="0"/>
            <a:r>
              <a:rPr lang="de-DE" dirty="0"/>
              <a:t>Aufzählung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 hasCustomPrompt="1"/>
          </p:nvPr>
        </p:nvSpPr>
        <p:spPr>
          <a:xfrm>
            <a:off x="799102" y="792000"/>
            <a:ext cx="6540500" cy="774700"/>
          </a:xfrm>
        </p:spPr>
        <p:txBody>
          <a:bodyPr>
            <a:noAutofit/>
          </a:bodyPr>
          <a:lstStyle>
            <a:lvl1pPr marL="0" indent="0">
              <a:lnSpc>
                <a:spcPts val="3400"/>
              </a:lnSpc>
              <a:buNone/>
              <a:defRPr sz="2800" b="0" i="0" baseline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>
                <a:solidFill>
                  <a:srgbClr val="52883D"/>
                </a:solidFill>
              </a:defRPr>
            </a:lvl2pPr>
            <a:lvl3pPr marL="914400" indent="0">
              <a:buNone/>
              <a:defRPr sz="1600">
                <a:solidFill>
                  <a:srgbClr val="52883D"/>
                </a:solidFill>
              </a:defRPr>
            </a:lvl3pPr>
            <a:lvl4pPr marL="1371600" indent="0">
              <a:buNone/>
              <a:defRPr sz="1600">
                <a:solidFill>
                  <a:srgbClr val="52883D"/>
                </a:solidFill>
              </a:defRPr>
            </a:lvl4pPr>
            <a:lvl5pPr marL="1828800" indent="0">
              <a:buNone/>
              <a:defRPr sz="1600">
                <a:solidFill>
                  <a:srgbClr val="52883D"/>
                </a:solidFill>
              </a:defRPr>
            </a:lvl5pPr>
          </a:lstStyle>
          <a:p>
            <a:pPr lvl="0"/>
            <a:r>
              <a:rPr lang="de-DE" dirty="0"/>
              <a:t>TITEL IN VERSALIEN OBEN GRÜN, UNTEN HELLGRÜN</a:t>
            </a:r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390986"/>
            <a:ext cx="1711613" cy="224866"/>
          </a:xfrm>
          <a:prstGeom prst="rect">
            <a:avLst/>
          </a:prstGeom>
        </p:spPr>
      </p:pic>
      <p:sp>
        <p:nvSpPr>
          <p:cNvPr id="13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92000" y="6469635"/>
            <a:ext cx="1790700" cy="16668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263AA455-FC38-2244-A7F4-42763E6C7F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</p:spTree>
    <p:extLst>
      <p:ext uri="{BB962C8B-B14F-4D97-AF65-F5344CB8AC3E}">
        <p14:creationId xmlns:p14="http://schemas.microsoft.com/office/powerpoint/2010/main" val="37077437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Spalten Aufzählung, Unter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Computer enthält.&#10;&#10;Automatisch generierte Beschreibung">
            <a:extLst>
              <a:ext uri="{FF2B5EF4-FFF2-40B4-BE49-F238E27FC236}">
                <a16:creationId xmlns:a16="http://schemas.microsoft.com/office/drawing/2014/main" id="{D10843BD-6EFD-0E47-A843-CE2399B2D0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7199" y="767328"/>
            <a:ext cx="2631019" cy="5919793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792000"/>
            <a:ext cx="7841661" cy="391010"/>
          </a:xfrm>
        </p:spPr>
        <p:txBody>
          <a:bodyPr>
            <a:noAutofit/>
          </a:bodyPr>
          <a:lstStyle>
            <a:lvl1pPr marL="0" indent="0">
              <a:lnSpc>
                <a:spcPts val="3400"/>
              </a:lnSpc>
              <a:buNone/>
              <a:defRPr sz="2800" b="0" i="0" baseline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>
                <a:solidFill>
                  <a:srgbClr val="52883D"/>
                </a:solidFill>
              </a:defRPr>
            </a:lvl2pPr>
            <a:lvl3pPr marL="914400" indent="0">
              <a:buNone/>
              <a:defRPr sz="1600">
                <a:solidFill>
                  <a:srgbClr val="52883D"/>
                </a:solidFill>
              </a:defRPr>
            </a:lvl3pPr>
            <a:lvl4pPr marL="1371600" indent="0">
              <a:buNone/>
              <a:defRPr sz="1600">
                <a:solidFill>
                  <a:srgbClr val="52883D"/>
                </a:solidFill>
              </a:defRPr>
            </a:lvl4pPr>
            <a:lvl5pPr marL="1828800" indent="0">
              <a:buNone/>
              <a:defRPr sz="1600">
                <a:solidFill>
                  <a:srgbClr val="52883D"/>
                </a:solidFill>
              </a:defRPr>
            </a:lvl5pPr>
          </a:lstStyle>
          <a:p>
            <a:pPr lvl="0"/>
            <a:r>
              <a:rPr lang="de-DE"/>
              <a:t>VERSALIEN </a:t>
            </a:r>
            <a:r>
              <a:rPr lang="de-DE" dirty="0"/>
              <a:t>OBEN GRÜN, </a:t>
            </a:r>
          </a:p>
        </p:txBody>
      </p:sp>
      <p:sp>
        <p:nvSpPr>
          <p:cNvPr id="12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92000" y="6469635"/>
            <a:ext cx="1790700" cy="16668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26" hasCustomPrompt="1"/>
          </p:nvPr>
        </p:nvSpPr>
        <p:spPr>
          <a:xfrm>
            <a:off x="792000" y="1345505"/>
            <a:ext cx="7841661" cy="28825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0ABB4900-8077-D641-AC4D-A6C1E61F2A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  <p:pic>
        <p:nvPicPr>
          <p:cNvPr id="15" name="Bild 7">
            <a:extLst>
              <a:ext uri="{FF2B5EF4-FFF2-40B4-BE49-F238E27FC236}">
                <a16:creationId xmlns:a16="http://schemas.microsoft.com/office/drawing/2014/main" id="{D2EE5547-FD26-BA4B-BB36-021B51C2BA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391094"/>
            <a:ext cx="1711613" cy="224649"/>
          </a:xfrm>
          <a:prstGeom prst="rect">
            <a:avLst/>
          </a:prstGeom>
        </p:spPr>
      </p:pic>
      <p:sp>
        <p:nvSpPr>
          <p:cNvPr id="16" name="Untertitel 2">
            <a:extLst>
              <a:ext uri="{FF2B5EF4-FFF2-40B4-BE49-F238E27FC236}">
                <a16:creationId xmlns:a16="http://schemas.microsoft.com/office/drawing/2014/main" id="{6E9D244A-88EA-4A4E-8472-F4663EC76A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9102" y="1943999"/>
            <a:ext cx="5162428" cy="395789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 spc="5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 algn="l">
              <a:buNone/>
              <a:defRPr sz="1600">
                <a:solidFill>
                  <a:srgbClr val="575756"/>
                </a:solidFill>
              </a:defRPr>
            </a:lvl2pPr>
            <a:lvl3pPr marL="914400" indent="0" algn="l">
              <a:buNone/>
              <a:defRPr sz="1600">
                <a:solidFill>
                  <a:srgbClr val="575756"/>
                </a:solidFill>
              </a:defRPr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Mastertext</a:t>
            </a:r>
          </a:p>
          <a:p>
            <a:pPr lvl="1"/>
            <a:r>
              <a:rPr lang="de-DE" dirty="0"/>
              <a:t>Eingerückter Text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14233AD8-165F-174B-932E-0C20B76B8C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96605" y="1943999"/>
            <a:ext cx="5162428" cy="3958369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1600" b="0" i="0">
                <a:solidFill>
                  <a:srgbClr val="4D4D4C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742950" indent="-285750">
              <a:buFont typeface="Arial" charset="0"/>
              <a:buChar char="•"/>
              <a:defRPr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1200150" indent="-285750">
              <a:buFont typeface="Arial" charset="0"/>
              <a:buChar char="•"/>
              <a:defRPr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657350" indent="-285750">
              <a:buFont typeface="Arial" charset="0"/>
              <a:buChar char="•"/>
              <a:defRPr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2114550" indent="-285750">
              <a:buFont typeface="Arial" charset="0"/>
              <a:buChar char="•"/>
              <a:defRPr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Aufzählung</a:t>
            </a:r>
          </a:p>
          <a:p>
            <a:pPr lvl="0"/>
            <a:r>
              <a:rPr lang="de-DE" dirty="0"/>
              <a:t>Aufzählung</a:t>
            </a:r>
          </a:p>
        </p:txBody>
      </p:sp>
    </p:spTree>
    <p:extLst>
      <p:ext uri="{BB962C8B-B14F-4D97-AF65-F5344CB8AC3E}">
        <p14:creationId xmlns:p14="http://schemas.microsoft.com/office/powerpoint/2010/main" val="13772543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Spalten Text + Qu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99102" y="1944000"/>
            <a:ext cx="5162428" cy="327093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 spc="5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 algn="l">
              <a:buNone/>
              <a:defRPr sz="1600">
                <a:solidFill>
                  <a:srgbClr val="575756"/>
                </a:solidFill>
              </a:defRPr>
            </a:lvl2pPr>
            <a:lvl3pPr marL="914400" indent="0" algn="l">
              <a:buNone/>
              <a:defRPr sz="1600">
                <a:solidFill>
                  <a:srgbClr val="575756"/>
                </a:solidFill>
              </a:defRPr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Mastertext</a:t>
            </a:r>
          </a:p>
          <a:p>
            <a:pPr lvl="1"/>
            <a:r>
              <a:rPr lang="de-DE" dirty="0"/>
              <a:t>Eingerückter Text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230470" y="1944000"/>
            <a:ext cx="5162427" cy="3271330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1600" b="0" i="0">
                <a:solidFill>
                  <a:srgbClr val="4D4D4C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742950" indent="-285750">
              <a:buFont typeface="Arial" charset="0"/>
              <a:buChar char="•"/>
              <a:defRPr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1200150" indent="-285750">
              <a:buFont typeface="Arial" charset="0"/>
              <a:buChar char="•"/>
              <a:defRPr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657350" indent="-285750">
              <a:buFont typeface="Arial" charset="0"/>
              <a:buChar char="•"/>
              <a:defRPr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2114550" indent="-285750">
              <a:buFont typeface="Arial" charset="0"/>
              <a:buChar char="•"/>
              <a:defRPr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Aufzählung</a:t>
            </a:r>
          </a:p>
          <a:p>
            <a:pPr lvl="0"/>
            <a:r>
              <a:rPr lang="de-DE" dirty="0"/>
              <a:t>Aufzählung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792000"/>
            <a:ext cx="6540500" cy="774700"/>
          </a:xfrm>
        </p:spPr>
        <p:txBody>
          <a:bodyPr>
            <a:noAutofit/>
          </a:bodyPr>
          <a:lstStyle>
            <a:lvl1pPr marL="0" indent="0">
              <a:lnSpc>
                <a:spcPts val="3400"/>
              </a:lnSpc>
              <a:buNone/>
              <a:defRPr sz="2800" b="0" i="0" baseline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>
                <a:solidFill>
                  <a:srgbClr val="52883D"/>
                </a:solidFill>
              </a:defRPr>
            </a:lvl2pPr>
            <a:lvl3pPr marL="914400" indent="0">
              <a:buNone/>
              <a:defRPr sz="1600">
                <a:solidFill>
                  <a:srgbClr val="52883D"/>
                </a:solidFill>
              </a:defRPr>
            </a:lvl3pPr>
            <a:lvl4pPr marL="1371600" indent="0">
              <a:buNone/>
              <a:defRPr sz="1600">
                <a:solidFill>
                  <a:srgbClr val="52883D"/>
                </a:solidFill>
              </a:defRPr>
            </a:lvl4pPr>
            <a:lvl5pPr marL="1828800" indent="0">
              <a:buNone/>
              <a:defRPr sz="1600">
                <a:solidFill>
                  <a:srgbClr val="52883D"/>
                </a:solidFill>
              </a:defRPr>
            </a:lvl5pPr>
          </a:lstStyle>
          <a:p>
            <a:pPr lvl="0"/>
            <a:r>
              <a:rPr lang="de-DE" dirty="0"/>
              <a:t>TITEL IN VERSALIEN OBEN GRÜN, UNTEN HELLGRÜN</a:t>
            </a:r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039350" y="390986"/>
            <a:ext cx="1711613" cy="224865"/>
          </a:xfrm>
          <a:prstGeom prst="rect">
            <a:avLst/>
          </a:prstGeom>
        </p:spPr>
      </p:pic>
      <p:sp>
        <p:nvSpPr>
          <p:cNvPr id="13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92000" y="6469635"/>
            <a:ext cx="1790700" cy="16668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B27924CD-69FC-B946-A366-16684D1F6AA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4964" y="5457988"/>
            <a:ext cx="10587933" cy="608012"/>
          </a:xfrm>
        </p:spPr>
        <p:txBody>
          <a:bodyPr>
            <a:noAutofit/>
          </a:bodyPr>
          <a:lstStyle>
            <a:lvl1pPr marL="228600" indent="-228600">
              <a:lnSpc>
                <a:spcPts val="800"/>
              </a:lnSpc>
              <a:buFont typeface="+mj-lt"/>
              <a:buAutoNum type="arabicPeriod"/>
              <a:defRPr sz="1000" b="0" i="1"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pPr lvl="0"/>
            <a:r>
              <a:rPr lang="de-DE" dirty="0"/>
              <a:t>Quellen</a:t>
            </a:r>
          </a:p>
          <a:p>
            <a:pPr lvl="0"/>
            <a:r>
              <a:rPr lang="de-DE" dirty="0"/>
              <a:t>Quellen</a:t>
            </a:r>
          </a:p>
          <a:p>
            <a:pPr lvl="0"/>
            <a:r>
              <a:rPr lang="de-DE" dirty="0"/>
              <a:t>Quellen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00DF1998-A273-864D-A229-B05A2FFB3D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rgbClr val="4D4D4C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</p:spTree>
    <p:extLst>
      <p:ext uri="{BB962C8B-B14F-4D97-AF65-F5344CB8AC3E}">
        <p14:creationId xmlns:p14="http://schemas.microsoft.com/office/powerpoint/2010/main" val="1024741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wei Spalten Aufzählung, Unter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Computer enthält.&#10;&#10;Automatisch generierte Beschreibung">
            <a:extLst>
              <a:ext uri="{FF2B5EF4-FFF2-40B4-BE49-F238E27FC236}">
                <a16:creationId xmlns:a16="http://schemas.microsoft.com/office/drawing/2014/main" id="{D10843BD-6EFD-0E47-A843-CE2399B2D0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7199" y="767328"/>
            <a:ext cx="2631019" cy="5919793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792000"/>
            <a:ext cx="7841661" cy="391010"/>
          </a:xfrm>
        </p:spPr>
        <p:txBody>
          <a:bodyPr>
            <a:noAutofit/>
          </a:bodyPr>
          <a:lstStyle>
            <a:lvl1pPr marL="0" indent="0">
              <a:lnSpc>
                <a:spcPts val="3400"/>
              </a:lnSpc>
              <a:buNone/>
              <a:defRPr sz="2800" b="0" i="0" baseline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>
                <a:solidFill>
                  <a:srgbClr val="52883D"/>
                </a:solidFill>
              </a:defRPr>
            </a:lvl2pPr>
            <a:lvl3pPr marL="914400" indent="0">
              <a:buNone/>
              <a:defRPr sz="1600">
                <a:solidFill>
                  <a:srgbClr val="52883D"/>
                </a:solidFill>
              </a:defRPr>
            </a:lvl3pPr>
            <a:lvl4pPr marL="1371600" indent="0">
              <a:buNone/>
              <a:defRPr sz="1600">
                <a:solidFill>
                  <a:srgbClr val="52883D"/>
                </a:solidFill>
              </a:defRPr>
            </a:lvl4pPr>
            <a:lvl5pPr marL="1828800" indent="0">
              <a:buNone/>
              <a:defRPr sz="1600">
                <a:solidFill>
                  <a:srgbClr val="52883D"/>
                </a:solidFill>
              </a:defRPr>
            </a:lvl5pPr>
          </a:lstStyle>
          <a:p>
            <a:pPr lvl="0"/>
            <a:r>
              <a:rPr lang="de-DE"/>
              <a:t>VERSALIEN </a:t>
            </a:r>
            <a:r>
              <a:rPr lang="de-DE" dirty="0"/>
              <a:t>OBEN GRÜN, </a:t>
            </a:r>
          </a:p>
        </p:txBody>
      </p:sp>
      <p:sp>
        <p:nvSpPr>
          <p:cNvPr id="12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92000" y="6469635"/>
            <a:ext cx="1790700" cy="16668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26" hasCustomPrompt="1"/>
          </p:nvPr>
        </p:nvSpPr>
        <p:spPr>
          <a:xfrm>
            <a:off x="792000" y="1345505"/>
            <a:ext cx="7841661" cy="28825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0ABB4900-8077-D641-AC4D-A6C1E61F2A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  <p:pic>
        <p:nvPicPr>
          <p:cNvPr id="15" name="Bild 7">
            <a:extLst>
              <a:ext uri="{FF2B5EF4-FFF2-40B4-BE49-F238E27FC236}">
                <a16:creationId xmlns:a16="http://schemas.microsoft.com/office/drawing/2014/main" id="{D2EE5547-FD26-BA4B-BB36-021B51C2BA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391094"/>
            <a:ext cx="1711613" cy="224649"/>
          </a:xfrm>
          <a:prstGeom prst="rect">
            <a:avLst/>
          </a:prstGeom>
        </p:spPr>
      </p:pic>
      <p:sp>
        <p:nvSpPr>
          <p:cNvPr id="16" name="Untertitel 2">
            <a:extLst>
              <a:ext uri="{FF2B5EF4-FFF2-40B4-BE49-F238E27FC236}">
                <a16:creationId xmlns:a16="http://schemas.microsoft.com/office/drawing/2014/main" id="{6E9D244A-88EA-4A4E-8472-F4663EC76A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9102" y="1943999"/>
            <a:ext cx="5162428" cy="395789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 spc="5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 algn="l">
              <a:buNone/>
              <a:defRPr sz="1600">
                <a:solidFill>
                  <a:srgbClr val="575756"/>
                </a:solidFill>
              </a:defRPr>
            </a:lvl2pPr>
            <a:lvl3pPr marL="914400" indent="0" algn="l">
              <a:buNone/>
              <a:defRPr sz="1600">
                <a:solidFill>
                  <a:srgbClr val="575756"/>
                </a:solidFill>
              </a:defRPr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Mastertext</a:t>
            </a:r>
          </a:p>
          <a:p>
            <a:pPr lvl="1"/>
            <a:r>
              <a:rPr lang="de-DE" dirty="0"/>
              <a:t>Eingerückter Text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14233AD8-165F-174B-932E-0C20B76B8C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96605" y="1943999"/>
            <a:ext cx="5162428" cy="3958369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1600" b="0" i="0">
                <a:solidFill>
                  <a:srgbClr val="4D4D4C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742950" indent="-285750">
              <a:buFont typeface="Arial" charset="0"/>
              <a:buChar char="•"/>
              <a:defRPr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1200150" indent="-285750">
              <a:buFont typeface="Arial" charset="0"/>
              <a:buChar char="•"/>
              <a:defRPr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657350" indent="-285750">
              <a:buFont typeface="Arial" charset="0"/>
              <a:buChar char="•"/>
              <a:defRPr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2114550" indent="-285750">
              <a:buFont typeface="Arial" charset="0"/>
              <a:buChar char="•"/>
              <a:defRPr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Aufzählung</a:t>
            </a:r>
          </a:p>
          <a:p>
            <a:pPr lvl="0"/>
            <a:r>
              <a:rPr lang="de-DE" dirty="0"/>
              <a:t>Aufzählung</a:t>
            </a:r>
          </a:p>
        </p:txBody>
      </p:sp>
    </p:spTree>
    <p:extLst>
      <p:ext uri="{BB962C8B-B14F-4D97-AF65-F5344CB8AC3E}">
        <p14:creationId xmlns:p14="http://schemas.microsoft.com/office/powerpoint/2010/main" val="3326094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11/5/25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wei Spalten Text + Qu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Computer enthält.&#10;&#10;Automatisch generierte Beschreibung">
            <a:extLst>
              <a:ext uri="{FF2B5EF4-FFF2-40B4-BE49-F238E27FC236}">
                <a16:creationId xmlns:a16="http://schemas.microsoft.com/office/drawing/2014/main" id="{2A70C2B7-F18F-6242-9314-B1CACCC89D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7199" y="767328"/>
            <a:ext cx="2631019" cy="5919793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99102" y="1944000"/>
            <a:ext cx="5162428" cy="327093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 spc="5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 algn="l">
              <a:buNone/>
              <a:defRPr sz="1600">
                <a:solidFill>
                  <a:srgbClr val="575756"/>
                </a:solidFill>
              </a:defRPr>
            </a:lvl2pPr>
            <a:lvl3pPr marL="914400" indent="0" algn="l">
              <a:buNone/>
              <a:defRPr sz="1600">
                <a:solidFill>
                  <a:srgbClr val="575756"/>
                </a:solidFill>
              </a:defRPr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Mastertext</a:t>
            </a:r>
          </a:p>
          <a:p>
            <a:pPr lvl="1"/>
            <a:r>
              <a:rPr lang="de-DE" dirty="0"/>
              <a:t>Eingerückter Text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230470" y="1944000"/>
            <a:ext cx="5162427" cy="3271330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1600" b="0" i="0">
                <a:solidFill>
                  <a:srgbClr val="4D4D4C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742950" indent="-285750">
              <a:buFont typeface="Arial" charset="0"/>
              <a:buChar char="•"/>
              <a:defRPr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1200150" indent="-285750">
              <a:buFont typeface="Arial" charset="0"/>
              <a:buChar char="•"/>
              <a:defRPr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657350" indent="-285750">
              <a:buFont typeface="Arial" charset="0"/>
              <a:buChar char="•"/>
              <a:defRPr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2114550" indent="-285750">
              <a:buFont typeface="Arial" charset="0"/>
              <a:buChar char="•"/>
              <a:defRPr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Aufzählung</a:t>
            </a:r>
          </a:p>
          <a:p>
            <a:pPr lvl="0"/>
            <a:r>
              <a:rPr lang="de-DE" dirty="0"/>
              <a:t>Aufzählung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792000"/>
            <a:ext cx="6540500" cy="774700"/>
          </a:xfrm>
        </p:spPr>
        <p:txBody>
          <a:bodyPr>
            <a:noAutofit/>
          </a:bodyPr>
          <a:lstStyle>
            <a:lvl1pPr marL="0" indent="0">
              <a:lnSpc>
                <a:spcPts val="3400"/>
              </a:lnSpc>
              <a:buNone/>
              <a:defRPr sz="2800" b="0" i="0" baseline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>
                <a:solidFill>
                  <a:srgbClr val="52883D"/>
                </a:solidFill>
              </a:defRPr>
            </a:lvl2pPr>
            <a:lvl3pPr marL="914400" indent="0">
              <a:buNone/>
              <a:defRPr sz="1600">
                <a:solidFill>
                  <a:srgbClr val="52883D"/>
                </a:solidFill>
              </a:defRPr>
            </a:lvl3pPr>
            <a:lvl4pPr marL="1371600" indent="0">
              <a:buNone/>
              <a:defRPr sz="1600">
                <a:solidFill>
                  <a:srgbClr val="52883D"/>
                </a:solidFill>
              </a:defRPr>
            </a:lvl4pPr>
            <a:lvl5pPr marL="1828800" indent="0">
              <a:buNone/>
              <a:defRPr sz="1600">
                <a:solidFill>
                  <a:srgbClr val="52883D"/>
                </a:solidFill>
              </a:defRPr>
            </a:lvl5pPr>
          </a:lstStyle>
          <a:p>
            <a:pPr lvl="0"/>
            <a:r>
              <a:rPr lang="de-DE" dirty="0"/>
              <a:t>TITEL IN VERSALIEN OBEN GRÜN, UNTEN HELLGRÜN</a:t>
            </a:r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39350" y="390986"/>
            <a:ext cx="1711613" cy="224865"/>
          </a:xfrm>
          <a:prstGeom prst="rect">
            <a:avLst/>
          </a:prstGeom>
        </p:spPr>
      </p:pic>
      <p:sp>
        <p:nvSpPr>
          <p:cNvPr id="13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92000" y="6469635"/>
            <a:ext cx="1790700" cy="16668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B27924CD-69FC-B946-A366-16684D1F6AA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4964" y="5457988"/>
            <a:ext cx="10587933" cy="608012"/>
          </a:xfrm>
        </p:spPr>
        <p:txBody>
          <a:bodyPr>
            <a:noAutofit/>
          </a:bodyPr>
          <a:lstStyle>
            <a:lvl1pPr marL="228600" indent="-228600">
              <a:lnSpc>
                <a:spcPts val="800"/>
              </a:lnSpc>
              <a:buFont typeface="+mj-lt"/>
              <a:buAutoNum type="arabicPeriod"/>
              <a:defRPr sz="1000" b="0" i="1"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pPr lvl="0"/>
            <a:r>
              <a:rPr lang="de-DE" dirty="0"/>
              <a:t>Quellen</a:t>
            </a:r>
          </a:p>
          <a:p>
            <a:pPr lvl="0"/>
            <a:r>
              <a:rPr lang="de-DE" dirty="0"/>
              <a:t>Quellen</a:t>
            </a:r>
          </a:p>
          <a:p>
            <a:pPr lvl="0"/>
            <a:r>
              <a:rPr lang="de-DE" dirty="0"/>
              <a:t>Quellen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00DF1998-A273-864D-A229-B05A2FFB3D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</p:spTree>
    <p:extLst>
      <p:ext uri="{BB962C8B-B14F-4D97-AF65-F5344CB8AC3E}">
        <p14:creationId xmlns:p14="http://schemas.microsoft.com/office/powerpoint/2010/main" val="26889193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Spalten_Text_mit_Schrä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571" y="167990"/>
            <a:ext cx="8587831" cy="6544934"/>
          </a:xfrm>
          <a:prstGeom prst="rect">
            <a:avLst/>
          </a:prstGeom>
        </p:spPr>
      </p:pic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792000" y="792000"/>
            <a:ext cx="2468880" cy="712936"/>
          </a:xfrm>
        </p:spPr>
        <p:txBody>
          <a:bodyPr anchor="t">
            <a:noAutofit/>
          </a:bodyPr>
          <a:lstStyle>
            <a:lvl1pPr algn="l">
              <a:lnSpc>
                <a:spcPts val="3000"/>
              </a:lnSpc>
              <a:defRPr sz="2800" b="0" i="0" spc="100" baseline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r>
              <a:rPr lang="de-DE" dirty="0"/>
              <a:t>TITEL IN </a:t>
            </a:r>
            <a:br>
              <a:rPr lang="de-DE" dirty="0"/>
            </a:br>
            <a:r>
              <a:rPr lang="de-DE" dirty="0"/>
              <a:t>VERSALIEN</a:t>
            </a:r>
          </a:p>
        </p:txBody>
      </p:sp>
      <p:sp>
        <p:nvSpPr>
          <p:cNvPr id="12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92000" y="1735810"/>
            <a:ext cx="3864076" cy="451564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 spc="5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 algn="l">
              <a:buNone/>
              <a:defRPr sz="1600">
                <a:solidFill>
                  <a:srgbClr val="575756"/>
                </a:solidFill>
              </a:defRPr>
            </a:lvl2pPr>
            <a:lvl3pPr marL="914400" indent="0" algn="ctr">
              <a:buNone/>
              <a:defRPr sz="1600">
                <a:solidFill>
                  <a:srgbClr val="575756"/>
                </a:solidFill>
              </a:defRPr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Mastertext</a:t>
            </a:r>
          </a:p>
          <a:p>
            <a:pPr lvl="1"/>
            <a:r>
              <a:rPr lang="de-DE" dirty="0"/>
              <a:t>Eingerückter Text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7354888" y="792000"/>
            <a:ext cx="3676650" cy="4368935"/>
          </a:xfrm>
        </p:spPr>
        <p:txBody>
          <a:bodyPr anchor="b">
            <a:normAutofit/>
          </a:bodyPr>
          <a:lstStyle>
            <a:lvl1pPr marL="0" indent="0" algn="l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 algn="l"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7354888" y="5393409"/>
            <a:ext cx="3676650" cy="724815"/>
          </a:xfrm>
        </p:spPr>
        <p:txBody>
          <a:bodyPr>
            <a:normAutofit/>
          </a:bodyPr>
          <a:lstStyle>
            <a:lvl1pPr marL="0" indent="0">
              <a:lnSpc>
                <a:spcPts val="3000"/>
              </a:lnSpc>
              <a:buNone/>
              <a:defRPr sz="2800" b="0" i="0" baseline="0">
                <a:solidFill>
                  <a:srgbClr val="9AC43A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pPr lvl="0"/>
            <a:r>
              <a:rPr lang="de-DE" dirty="0"/>
              <a:t>TITEL IN VERSALIEN</a:t>
            </a:r>
          </a:p>
        </p:txBody>
      </p:sp>
      <p:pic>
        <p:nvPicPr>
          <p:cNvPr id="10" name="Bild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391094"/>
            <a:ext cx="1711613" cy="224649"/>
          </a:xfrm>
          <a:prstGeom prst="rect">
            <a:avLst/>
          </a:prstGeom>
        </p:spPr>
      </p:pic>
      <p:sp>
        <p:nvSpPr>
          <p:cNvPr id="13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92000" y="6469635"/>
            <a:ext cx="1790700" cy="16668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C9634EA2-9DC5-274C-8377-923BD048B6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</p:spTree>
    <p:extLst>
      <p:ext uri="{BB962C8B-B14F-4D97-AF65-F5344CB8AC3E}">
        <p14:creationId xmlns:p14="http://schemas.microsoft.com/office/powerpoint/2010/main" val="4178189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Spalten_Text_mit_Schrä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571" y="167990"/>
            <a:ext cx="8587831" cy="6544934"/>
          </a:xfrm>
          <a:prstGeom prst="rect">
            <a:avLst/>
          </a:prstGeom>
        </p:spPr>
      </p:pic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811067" y="792000"/>
            <a:ext cx="2468880" cy="712936"/>
          </a:xfrm>
        </p:spPr>
        <p:txBody>
          <a:bodyPr anchor="t">
            <a:noAutofit/>
          </a:bodyPr>
          <a:lstStyle>
            <a:lvl1pPr algn="l">
              <a:lnSpc>
                <a:spcPts val="3000"/>
              </a:lnSpc>
              <a:defRPr sz="2800" b="0" i="0" spc="100" baseline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r>
              <a:rPr lang="de-DE" dirty="0"/>
              <a:t>TITEL IN </a:t>
            </a:r>
            <a:br>
              <a:rPr lang="de-DE" dirty="0"/>
            </a:br>
            <a:r>
              <a:rPr lang="de-DE" dirty="0"/>
              <a:t>VERSALIEN</a:t>
            </a:r>
          </a:p>
        </p:txBody>
      </p:sp>
      <p:sp>
        <p:nvSpPr>
          <p:cNvPr id="12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92000" y="1735809"/>
            <a:ext cx="3864076" cy="45144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 spc="5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 algn="l">
              <a:buNone/>
              <a:defRPr sz="1600">
                <a:solidFill>
                  <a:srgbClr val="575756"/>
                </a:solidFill>
              </a:defRPr>
            </a:lvl2pPr>
            <a:lvl3pPr marL="914400" indent="0" algn="l">
              <a:buNone/>
              <a:defRPr sz="1600">
                <a:solidFill>
                  <a:srgbClr val="575756"/>
                </a:solidFill>
              </a:defRPr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Mastertext</a:t>
            </a:r>
          </a:p>
          <a:p>
            <a:pPr lvl="1"/>
            <a:r>
              <a:rPr lang="de-DE" dirty="0"/>
              <a:t>Eingerückter Text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819557" y="1408593"/>
            <a:ext cx="5396031" cy="624488"/>
          </a:xfrm>
        </p:spPr>
        <p:txBody>
          <a:bodyPr anchor="ctr">
            <a:norm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r>
              <a:rPr lang="de-DE" dirty="0"/>
              <a:t>Hier steht ein Text</a:t>
            </a: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5099156" y="1408592"/>
            <a:ext cx="563427" cy="624489"/>
          </a:xfrm>
        </p:spPr>
        <p:txBody>
          <a:bodyPr anchor="ctr">
            <a:normAutofit/>
          </a:bodyPr>
          <a:lstStyle>
            <a:lvl1pPr marL="0" indent="0">
              <a:lnSpc>
                <a:spcPts val="3000"/>
              </a:lnSpc>
              <a:buNone/>
              <a:defRPr sz="2800" b="0" i="0" baseline="0">
                <a:solidFill>
                  <a:srgbClr val="9AC43A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pPr lvl="0"/>
            <a:r>
              <a:rPr lang="de-DE"/>
              <a:t>1.</a:t>
            </a:r>
            <a:endParaRPr lang="de-DE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382984" y="2386944"/>
            <a:ext cx="4832603" cy="624488"/>
          </a:xfrm>
        </p:spPr>
        <p:txBody>
          <a:bodyPr anchor="ctr">
            <a:norm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r>
              <a:rPr lang="de-DE" dirty="0"/>
              <a:t>Hier steht ein Text</a:t>
            </a:r>
          </a:p>
        </p:txBody>
      </p:sp>
      <p:sp>
        <p:nvSpPr>
          <p:cNvPr id="13" name="Textplatzhalt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5662583" y="2386943"/>
            <a:ext cx="563427" cy="624489"/>
          </a:xfrm>
        </p:spPr>
        <p:txBody>
          <a:bodyPr anchor="ctr">
            <a:normAutofit/>
          </a:bodyPr>
          <a:lstStyle>
            <a:lvl1pPr marL="0" indent="0">
              <a:lnSpc>
                <a:spcPts val="3000"/>
              </a:lnSpc>
              <a:buNone/>
              <a:defRPr sz="2800" b="0" i="0" baseline="0">
                <a:solidFill>
                  <a:srgbClr val="9AC43A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pPr lvl="0"/>
            <a:r>
              <a:rPr lang="de-DE" dirty="0"/>
              <a:t>2.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946412" y="3365294"/>
            <a:ext cx="4269176" cy="624488"/>
          </a:xfrm>
        </p:spPr>
        <p:txBody>
          <a:bodyPr anchor="ctr">
            <a:norm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r>
              <a:rPr lang="de-DE" dirty="0"/>
              <a:t>Hier steht ein Text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6226010" y="3365293"/>
            <a:ext cx="563427" cy="624489"/>
          </a:xfrm>
        </p:spPr>
        <p:txBody>
          <a:bodyPr anchor="ctr">
            <a:normAutofit/>
          </a:bodyPr>
          <a:lstStyle>
            <a:lvl1pPr marL="0" indent="0">
              <a:lnSpc>
                <a:spcPts val="3000"/>
              </a:lnSpc>
              <a:buNone/>
              <a:defRPr sz="2800" b="0" i="0" baseline="0">
                <a:solidFill>
                  <a:srgbClr val="9AC43A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pPr lvl="0"/>
            <a:r>
              <a:rPr lang="de-DE" dirty="0"/>
              <a:t>3.</a:t>
            </a:r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18" hasCustomPrompt="1"/>
          </p:nvPr>
        </p:nvSpPr>
        <p:spPr>
          <a:xfrm>
            <a:off x="7543914" y="4341296"/>
            <a:ext cx="3671674" cy="624488"/>
          </a:xfrm>
        </p:spPr>
        <p:txBody>
          <a:bodyPr anchor="ctr">
            <a:norm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r>
              <a:rPr lang="de-DE" dirty="0"/>
              <a:t>Hier steht ein Text</a:t>
            </a:r>
          </a:p>
        </p:txBody>
      </p:sp>
      <p:sp>
        <p:nvSpPr>
          <p:cNvPr id="19" name="Textplatzhalt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6823512" y="4341295"/>
            <a:ext cx="563427" cy="624489"/>
          </a:xfrm>
        </p:spPr>
        <p:txBody>
          <a:bodyPr anchor="ctr">
            <a:normAutofit/>
          </a:bodyPr>
          <a:lstStyle>
            <a:lvl1pPr marL="0" indent="0">
              <a:lnSpc>
                <a:spcPts val="3000"/>
              </a:lnSpc>
              <a:buNone/>
              <a:defRPr sz="2800" b="0" i="0" baseline="0">
                <a:solidFill>
                  <a:srgbClr val="9AC43A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pPr lvl="0"/>
            <a:r>
              <a:rPr lang="de-DE" dirty="0"/>
              <a:t>4.</a:t>
            </a:r>
          </a:p>
        </p:txBody>
      </p:sp>
      <p:sp>
        <p:nvSpPr>
          <p:cNvPr id="20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8121021" y="5214865"/>
            <a:ext cx="3094566" cy="624488"/>
          </a:xfrm>
        </p:spPr>
        <p:txBody>
          <a:bodyPr anchor="ctr">
            <a:norm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r>
              <a:rPr lang="de-DE" dirty="0"/>
              <a:t>Hier steht ein Text</a:t>
            </a:r>
          </a:p>
        </p:txBody>
      </p:sp>
      <p:sp>
        <p:nvSpPr>
          <p:cNvPr id="22" name="Textplatzhalt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400619" y="5214864"/>
            <a:ext cx="563427" cy="624489"/>
          </a:xfrm>
        </p:spPr>
        <p:txBody>
          <a:bodyPr anchor="ctr">
            <a:normAutofit/>
          </a:bodyPr>
          <a:lstStyle>
            <a:lvl1pPr marL="0" indent="0">
              <a:lnSpc>
                <a:spcPts val="3000"/>
              </a:lnSpc>
              <a:buNone/>
              <a:defRPr sz="2800" b="0" i="0" baseline="0">
                <a:solidFill>
                  <a:srgbClr val="9AC43A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pPr lvl="0"/>
            <a:r>
              <a:rPr lang="de-DE" dirty="0"/>
              <a:t>5.</a:t>
            </a:r>
          </a:p>
        </p:txBody>
      </p:sp>
      <p:pic>
        <p:nvPicPr>
          <p:cNvPr id="23" name="Bild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391094"/>
            <a:ext cx="1711613" cy="224649"/>
          </a:xfrm>
          <a:prstGeom prst="rect">
            <a:avLst/>
          </a:prstGeom>
        </p:spPr>
      </p:pic>
      <p:sp>
        <p:nvSpPr>
          <p:cNvPr id="24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92000" y="6469635"/>
            <a:ext cx="1790700" cy="16668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F166819E-C8AA-BE41-A512-02846317BF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</p:spTree>
    <p:extLst>
      <p:ext uri="{BB962C8B-B14F-4D97-AF65-F5344CB8AC3E}">
        <p14:creationId xmlns:p14="http://schemas.microsoft.com/office/powerpoint/2010/main" val="23166450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147639" y="152400"/>
            <a:ext cx="5826442" cy="653256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6986803" y="792000"/>
            <a:ext cx="2468880" cy="712936"/>
          </a:xfrm>
        </p:spPr>
        <p:txBody>
          <a:bodyPr anchor="t">
            <a:noAutofit/>
          </a:bodyPr>
          <a:lstStyle>
            <a:lvl1pPr algn="l">
              <a:defRPr sz="2800" b="0" i="0" spc="100" baseline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r>
              <a:rPr lang="de-DE" dirty="0"/>
              <a:t>TITEL IN </a:t>
            </a:r>
            <a:br>
              <a:rPr lang="de-DE" dirty="0"/>
            </a:br>
            <a:r>
              <a:rPr lang="de-DE" dirty="0"/>
              <a:t>VERSALIEN</a:t>
            </a:r>
          </a:p>
        </p:txBody>
      </p:sp>
      <p:sp>
        <p:nvSpPr>
          <p:cNvPr id="12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86804" y="1673817"/>
            <a:ext cx="3799184" cy="449100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 spc="5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 algn="l">
              <a:buNone/>
              <a:defRPr sz="1600">
                <a:solidFill>
                  <a:srgbClr val="575756"/>
                </a:solidFill>
              </a:defRPr>
            </a:lvl2pPr>
            <a:lvl3pPr marL="914400" indent="0" algn="l">
              <a:buNone/>
              <a:defRPr sz="1600">
                <a:solidFill>
                  <a:srgbClr val="575756"/>
                </a:solidFill>
              </a:defRPr>
            </a:lvl3pPr>
            <a:lvl4pPr marL="1371600" indent="0" algn="l">
              <a:buNone/>
              <a:defRPr sz="1600">
                <a:solidFill>
                  <a:srgbClr val="575756"/>
                </a:solidFill>
              </a:defRPr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Mastertext</a:t>
            </a:r>
          </a:p>
          <a:p>
            <a:pPr lvl="1"/>
            <a:r>
              <a:rPr lang="de-DE" dirty="0"/>
              <a:t>Eingerückter Text</a:t>
            </a:r>
          </a:p>
          <a:p>
            <a:pPr lvl="2"/>
            <a:r>
              <a:rPr lang="de-DE" dirty="0"/>
              <a:t>Noch weiter eingerückt</a:t>
            </a:r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391094"/>
            <a:ext cx="1711613" cy="224649"/>
          </a:xfrm>
          <a:prstGeom prst="rect">
            <a:avLst/>
          </a:prstGeom>
        </p:spPr>
      </p:pic>
      <p:sp>
        <p:nvSpPr>
          <p:cNvPr id="7" name="Textplatzhalter 4">
            <a:extLst>
              <a:ext uri="{FF2B5EF4-FFF2-40B4-BE49-F238E27FC236}">
                <a16:creationId xmlns:a16="http://schemas.microsoft.com/office/drawing/2014/main" id="{0F56B1FC-729F-E94A-B569-854507EA25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</p:spTree>
    <p:extLst>
      <p:ext uri="{BB962C8B-B14F-4D97-AF65-F5344CB8AC3E}">
        <p14:creationId xmlns:p14="http://schemas.microsoft.com/office/powerpoint/2010/main" val="8084740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Tex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6169693" y="152400"/>
            <a:ext cx="5826442" cy="653256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792973" y="792000"/>
            <a:ext cx="2468880" cy="712936"/>
          </a:xfrm>
        </p:spPr>
        <p:txBody>
          <a:bodyPr anchor="t">
            <a:noAutofit/>
          </a:bodyPr>
          <a:lstStyle>
            <a:lvl1pPr algn="l">
              <a:defRPr sz="2800" b="0" i="0" spc="100" baseline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r>
              <a:rPr lang="de-DE" dirty="0"/>
              <a:t>TITEL IN </a:t>
            </a:r>
            <a:br>
              <a:rPr lang="de-DE" dirty="0"/>
            </a:br>
            <a:r>
              <a:rPr lang="de-DE" dirty="0"/>
              <a:t>VERSALIEN</a:t>
            </a:r>
          </a:p>
        </p:txBody>
      </p:sp>
      <p:sp>
        <p:nvSpPr>
          <p:cNvPr id="12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92974" y="1673817"/>
            <a:ext cx="3799184" cy="449100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 spc="5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 algn="l">
              <a:buNone/>
              <a:defRPr sz="1600">
                <a:solidFill>
                  <a:srgbClr val="575756"/>
                </a:solidFill>
              </a:defRPr>
            </a:lvl2pPr>
            <a:lvl3pPr marL="914400" indent="0" algn="l">
              <a:buNone/>
              <a:defRPr sz="1600">
                <a:solidFill>
                  <a:srgbClr val="575756"/>
                </a:solidFill>
              </a:defRPr>
            </a:lvl3pPr>
            <a:lvl4pPr marL="1371600" indent="0" algn="l">
              <a:buNone/>
              <a:defRPr sz="1600">
                <a:solidFill>
                  <a:srgbClr val="575756"/>
                </a:solidFill>
              </a:defRPr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Mastertext</a:t>
            </a:r>
          </a:p>
          <a:p>
            <a:pPr lvl="1"/>
            <a:r>
              <a:rPr lang="de-DE" dirty="0"/>
              <a:t>Eingerückter Text</a:t>
            </a:r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391094"/>
            <a:ext cx="1711613" cy="224649"/>
          </a:xfrm>
          <a:prstGeom prst="rect">
            <a:avLst/>
          </a:prstGeom>
        </p:spPr>
      </p:pic>
      <p:sp>
        <p:nvSpPr>
          <p:cNvPr id="10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92000" y="6469635"/>
            <a:ext cx="1790700" cy="16668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5E6632AD-2A40-3949-92A3-537050E1C0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</p:spTree>
    <p:extLst>
      <p:ext uri="{BB962C8B-B14F-4D97-AF65-F5344CB8AC3E}">
        <p14:creationId xmlns:p14="http://schemas.microsoft.com/office/powerpoint/2010/main" val="3789277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 1 bi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 userDrawn="1"/>
        </p:nvSpPr>
        <p:spPr>
          <a:xfrm>
            <a:off x="3416391" y="1799408"/>
            <a:ext cx="2468007" cy="42665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6056979" y="1799408"/>
            <a:ext cx="2468007" cy="42665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/>
          <p:cNvSpPr/>
          <p:nvPr userDrawn="1"/>
        </p:nvSpPr>
        <p:spPr>
          <a:xfrm>
            <a:off x="8712179" y="1799408"/>
            <a:ext cx="2468007" cy="42665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/>
          <p:cNvSpPr/>
          <p:nvPr userDrawn="1"/>
        </p:nvSpPr>
        <p:spPr>
          <a:xfrm>
            <a:off x="777019" y="1799408"/>
            <a:ext cx="2468007" cy="42665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86226" y="2507406"/>
            <a:ext cx="2458801" cy="607784"/>
          </a:xfrm>
        </p:spPr>
        <p:txBody>
          <a:bodyPr anchor="t">
            <a:noAutofit/>
          </a:bodyPr>
          <a:lstStyle>
            <a:lvl1pPr algn="l">
              <a:lnSpc>
                <a:spcPts val="2400"/>
              </a:lnSpc>
              <a:defRPr sz="2000" b="0" i="0">
                <a:solidFill>
                  <a:srgbClr val="52883D"/>
                </a:solidFill>
                <a:latin typeface="bill corp med light" charset="0"/>
                <a:ea typeface="bill corp med light" charset="0"/>
                <a:cs typeface="bill corp med light" charset="0"/>
              </a:defRPr>
            </a:lvl1pPr>
          </a:lstStyle>
          <a:p>
            <a:r>
              <a:rPr lang="de-DE" dirty="0"/>
              <a:t>TITEL IN </a:t>
            </a:r>
            <a:br>
              <a:rPr lang="de-DE" dirty="0"/>
            </a:br>
            <a:r>
              <a:rPr lang="de-DE" dirty="0"/>
              <a:t>VERSALIEN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86225" y="3300564"/>
            <a:ext cx="2458801" cy="265062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 spc="50" baseline="0">
                <a:solidFill>
                  <a:srgbClr val="4D4D4C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Hier steht ein Text am besten auch ein bisschen mehr und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416351" y="2506918"/>
            <a:ext cx="2457576" cy="608725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Tx/>
              <a:buNone/>
              <a:defRPr sz="2000" b="0" i="0" baseline="0">
                <a:solidFill>
                  <a:srgbClr val="9AC43A"/>
                </a:solidFill>
                <a:latin typeface="bill corp med light" charset="0"/>
                <a:ea typeface="bill corp med light" charset="0"/>
                <a:cs typeface="bill corp med light" charset="0"/>
              </a:defRPr>
            </a:lvl1pPr>
          </a:lstStyle>
          <a:p>
            <a:pPr lvl="0"/>
            <a:r>
              <a:rPr lang="de-DE" dirty="0"/>
              <a:t>TITEL IN VERSALIEN</a:t>
            </a:r>
          </a:p>
        </p:txBody>
      </p:sp>
      <p:sp>
        <p:nvSpPr>
          <p:cNvPr id="2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2506600"/>
            <a:ext cx="2428986" cy="608725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Tx/>
              <a:buNone/>
              <a:defRPr sz="2000" b="0" i="0" baseline="0">
                <a:solidFill>
                  <a:srgbClr val="52883D"/>
                </a:solidFill>
                <a:latin typeface="bill corp med light" charset="0"/>
                <a:ea typeface="bill corp med light" charset="0"/>
                <a:cs typeface="bill corp med light" charset="0"/>
              </a:defRPr>
            </a:lvl1pPr>
          </a:lstStyle>
          <a:p>
            <a:pPr lvl="0"/>
            <a:r>
              <a:rPr lang="de-DE" dirty="0"/>
              <a:t>TITEL IN VERSALIEN</a:t>
            </a:r>
          </a:p>
        </p:txBody>
      </p:sp>
      <p:sp>
        <p:nvSpPr>
          <p:cNvPr id="31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8706826" y="2506600"/>
            <a:ext cx="2473360" cy="608725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Tx/>
              <a:buNone/>
              <a:defRPr sz="2000" b="0" i="0" baseline="0">
                <a:solidFill>
                  <a:srgbClr val="9AC43A"/>
                </a:solidFill>
                <a:latin typeface="bill corp med light" charset="0"/>
                <a:ea typeface="bill corp med light" charset="0"/>
                <a:cs typeface="bill corp med light" charset="0"/>
              </a:defRPr>
            </a:lvl1pPr>
          </a:lstStyle>
          <a:p>
            <a:pPr lvl="0"/>
            <a:r>
              <a:rPr lang="de-DE" dirty="0"/>
              <a:t>TITEL IN VERSALIEN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416351" y="3300151"/>
            <a:ext cx="2468047" cy="2651198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Tx/>
              <a:buNone/>
              <a:defRPr sz="1600" b="0" i="0" baseline="0">
                <a:solidFill>
                  <a:srgbClr val="4D4D4C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pPr lvl="0"/>
            <a:r>
              <a:rPr lang="de-DE" dirty="0"/>
              <a:t>Hier steht ein Text am besten auch ein bisschen mehr und</a:t>
            </a:r>
          </a:p>
        </p:txBody>
      </p:sp>
      <p:sp>
        <p:nvSpPr>
          <p:cNvPr id="39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086793" y="3300151"/>
            <a:ext cx="2446474" cy="2651198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Tx/>
              <a:buNone/>
              <a:defRPr sz="1600" b="0" i="0" baseline="0">
                <a:solidFill>
                  <a:srgbClr val="4D4D4C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pPr lvl="0"/>
            <a:r>
              <a:rPr lang="de-DE" dirty="0"/>
              <a:t>Hier steht ein Text am besten auch ein bisschen mehr und</a:t>
            </a:r>
          </a:p>
        </p:txBody>
      </p:sp>
      <p:sp>
        <p:nvSpPr>
          <p:cNvPr id="40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8706825" y="3298947"/>
            <a:ext cx="2477501" cy="2663796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Tx/>
              <a:buNone/>
              <a:defRPr sz="1600" b="0" i="0" baseline="0">
                <a:solidFill>
                  <a:srgbClr val="4D4D4C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pPr lvl="0"/>
            <a:r>
              <a:rPr lang="de-DE" dirty="0"/>
              <a:t>Hier steht ein Text am besten auch ein bisschen mehr und</a:t>
            </a:r>
          </a:p>
        </p:txBody>
      </p:sp>
      <p:sp>
        <p:nvSpPr>
          <p:cNvPr id="41" name="Textplatzhalter 7"/>
          <p:cNvSpPr>
            <a:spLocks noGrp="1"/>
          </p:cNvSpPr>
          <p:nvPr>
            <p:ph type="body" sz="quarter" idx="16" hasCustomPrompt="1"/>
          </p:nvPr>
        </p:nvSpPr>
        <p:spPr>
          <a:xfrm>
            <a:off x="777019" y="1882658"/>
            <a:ext cx="2468008" cy="5207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800" b="0" i="0" baseline="0">
                <a:solidFill>
                  <a:srgbClr val="52883D"/>
                </a:solidFill>
                <a:latin typeface="bill corp med light" charset="0"/>
                <a:ea typeface="bill corp med light" charset="0"/>
                <a:cs typeface="bill corp med light" charset="0"/>
              </a:defRPr>
            </a:lvl1pPr>
          </a:lstStyle>
          <a:p>
            <a:pPr lvl="0"/>
            <a:r>
              <a:rPr lang="de-DE" dirty="0"/>
              <a:t>1.</a:t>
            </a:r>
          </a:p>
        </p:txBody>
      </p:sp>
      <p:sp>
        <p:nvSpPr>
          <p:cNvPr id="42" name="Textplatzhalter 7"/>
          <p:cNvSpPr>
            <a:spLocks noGrp="1"/>
          </p:cNvSpPr>
          <p:nvPr>
            <p:ph type="body" sz="quarter" idx="17" hasCustomPrompt="1"/>
          </p:nvPr>
        </p:nvSpPr>
        <p:spPr>
          <a:xfrm>
            <a:off x="3416351" y="1874525"/>
            <a:ext cx="2468047" cy="5207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800" b="0" i="0" baseline="0">
                <a:solidFill>
                  <a:srgbClr val="9AC43A"/>
                </a:solidFill>
                <a:latin typeface="bill corp med light" charset="0"/>
                <a:ea typeface="bill corp med light" charset="0"/>
                <a:cs typeface="bill corp med light" charset="0"/>
              </a:defRPr>
            </a:lvl1pPr>
          </a:lstStyle>
          <a:p>
            <a:pPr lvl="0"/>
            <a:r>
              <a:rPr lang="de-DE" dirty="0"/>
              <a:t>2.</a:t>
            </a:r>
          </a:p>
        </p:txBody>
      </p:sp>
      <p:sp>
        <p:nvSpPr>
          <p:cNvPr id="43" name="Textplatzhalt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0" y="1874525"/>
            <a:ext cx="2437267" cy="5207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800" b="0" i="0" baseline="0">
                <a:solidFill>
                  <a:srgbClr val="52883D"/>
                </a:solidFill>
                <a:latin typeface="bill corp med light" charset="0"/>
                <a:ea typeface="bill corp med light" charset="0"/>
                <a:cs typeface="bill corp med light" charset="0"/>
              </a:defRPr>
            </a:lvl1pPr>
          </a:lstStyle>
          <a:p>
            <a:pPr lvl="0"/>
            <a:r>
              <a:rPr lang="de-DE" dirty="0"/>
              <a:t>3.</a:t>
            </a:r>
          </a:p>
        </p:txBody>
      </p:sp>
      <p:sp>
        <p:nvSpPr>
          <p:cNvPr id="44" name="Textplatzhalter 7"/>
          <p:cNvSpPr>
            <a:spLocks noGrp="1"/>
          </p:cNvSpPr>
          <p:nvPr>
            <p:ph type="body" sz="quarter" idx="19" hasCustomPrompt="1"/>
          </p:nvPr>
        </p:nvSpPr>
        <p:spPr>
          <a:xfrm>
            <a:off x="8706824" y="1882658"/>
            <a:ext cx="2473362" cy="5207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800" b="0" i="0" baseline="0">
                <a:solidFill>
                  <a:srgbClr val="9AC43A"/>
                </a:solidFill>
                <a:latin typeface="bill corp med light" charset="0"/>
                <a:ea typeface="bill corp med light" charset="0"/>
                <a:cs typeface="bill corp med light" charset="0"/>
              </a:defRPr>
            </a:lvl1pPr>
          </a:lstStyle>
          <a:p>
            <a:pPr lvl="0"/>
            <a:r>
              <a:rPr lang="de-DE" dirty="0"/>
              <a:t>4.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790339" y="792000"/>
            <a:ext cx="6768052" cy="752835"/>
          </a:xfrm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28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28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28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28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TEXT IN VERSALIEN, OBEN GRÜN UNTEN HELLGRÜN</a:t>
            </a:r>
          </a:p>
        </p:txBody>
      </p:sp>
      <p:pic>
        <p:nvPicPr>
          <p:cNvPr id="22" name="Bild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391094"/>
            <a:ext cx="1711613" cy="224649"/>
          </a:xfrm>
          <a:prstGeom prst="rect">
            <a:avLst/>
          </a:prstGeom>
        </p:spPr>
      </p:pic>
      <p:sp>
        <p:nvSpPr>
          <p:cNvPr id="24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92000" y="6469635"/>
            <a:ext cx="1790700" cy="16668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6CACAF45-329B-0749-9207-9350C193113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</p:spTree>
    <p:extLst>
      <p:ext uri="{BB962C8B-B14F-4D97-AF65-F5344CB8AC3E}">
        <p14:creationId xmlns:p14="http://schemas.microsoft.com/office/powerpoint/2010/main" val="35313055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ufzählung 1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hteck 67">
            <a:extLst>
              <a:ext uri="{FF2B5EF4-FFF2-40B4-BE49-F238E27FC236}">
                <a16:creationId xmlns:a16="http://schemas.microsoft.com/office/drawing/2014/main" id="{37AFCBFC-95D2-C84B-A5CF-CAD2A7E2995E}"/>
              </a:ext>
            </a:extLst>
          </p:cNvPr>
          <p:cNvSpPr/>
          <p:nvPr userDrawn="1"/>
        </p:nvSpPr>
        <p:spPr>
          <a:xfrm>
            <a:off x="6304956" y="1633191"/>
            <a:ext cx="4978148" cy="4385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9" name="Gerade Verbindung 68">
            <a:extLst>
              <a:ext uri="{FF2B5EF4-FFF2-40B4-BE49-F238E27FC236}">
                <a16:creationId xmlns:a16="http://schemas.microsoft.com/office/drawing/2014/main" id="{D227AC93-FE86-284D-89AB-14BA543FF216}"/>
              </a:ext>
            </a:extLst>
          </p:cNvPr>
          <p:cNvCxnSpPr>
            <a:cxnSpLocks/>
          </p:cNvCxnSpPr>
          <p:nvPr userDrawn="1"/>
        </p:nvCxnSpPr>
        <p:spPr>
          <a:xfrm>
            <a:off x="6302487" y="2098350"/>
            <a:ext cx="4978148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69">
            <a:extLst>
              <a:ext uri="{FF2B5EF4-FFF2-40B4-BE49-F238E27FC236}">
                <a16:creationId xmlns:a16="http://schemas.microsoft.com/office/drawing/2014/main" id="{446096EF-9E78-2B4A-9ED7-5A6363B8417F}"/>
              </a:ext>
            </a:extLst>
          </p:cNvPr>
          <p:cNvCxnSpPr>
            <a:cxnSpLocks/>
          </p:cNvCxnSpPr>
          <p:nvPr userDrawn="1"/>
        </p:nvCxnSpPr>
        <p:spPr>
          <a:xfrm>
            <a:off x="6304956" y="6017206"/>
            <a:ext cx="4978148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70">
            <a:extLst>
              <a:ext uri="{FF2B5EF4-FFF2-40B4-BE49-F238E27FC236}">
                <a16:creationId xmlns:a16="http://schemas.microsoft.com/office/drawing/2014/main" id="{D227AC93-FE86-284D-89AB-14BA543FF216}"/>
              </a:ext>
            </a:extLst>
          </p:cNvPr>
          <p:cNvCxnSpPr>
            <a:cxnSpLocks/>
          </p:cNvCxnSpPr>
          <p:nvPr userDrawn="1"/>
        </p:nvCxnSpPr>
        <p:spPr>
          <a:xfrm>
            <a:off x="6302487" y="1633191"/>
            <a:ext cx="4978148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790338" y="792000"/>
            <a:ext cx="10181523" cy="380179"/>
          </a:xfrm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28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28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28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28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TEXT IN VERSALIEN, OBEN GRÜN UNTEN HELLGRÜN</a:t>
            </a:r>
          </a:p>
        </p:txBody>
      </p:sp>
      <p:pic>
        <p:nvPicPr>
          <p:cNvPr id="22" name="Bild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391094"/>
            <a:ext cx="1711613" cy="224649"/>
          </a:xfrm>
          <a:prstGeom prst="rect">
            <a:avLst/>
          </a:prstGeom>
        </p:spPr>
      </p:pic>
      <p:sp>
        <p:nvSpPr>
          <p:cNvPr id="24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92000" y="6469635"/>
            <a:ext cx="1790700" cy="16668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37AFCBFC-95D2-C84B-A5CF-CAD2A7E2995E}"/>
              </a:ext>
            </a:extLst>
          </p:cNvPr>
          <p:cNvSpPr/>
          <p:nvPr userDrawn="1"/>
        </p:nvSpPr>
        <p:spPr>
          <a:xfrm>
            <a:off x="872225" y="1633191"/>
            <a:ext cx="5014819" cy="4385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32" name="Gerade Verbindung 31">
            <a:extLst>
              <a:ext uri="{FF2B5EF4-FFF2-40B4-BE49-F238E27FC236}">
                <a16:creationId xmlns:a16="http://schemas.microsoft.com/office/drawing/2014/main" id="{D227AC93-FE86-284D-89AB-14BA543FF216}"/>
              </a:ext>
            </a:extLst>
          </p:cNvPr>
          <p:cNvCxnSpPr>
            <a:cxnSpLocks/>
          </p:cNvCxnSpPr>
          <p:nvPr userDrawn="1"/>
        </p:nvCxnSpPr>
        <p:spPr>
          <a:xfrm>
            <a:off x="869757" y="2098350"/>
            <a:ext cx="5014819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>
            <a:extLst>
              <a:ext uri="{FF2B5EF4-FFF2-40B4-BE49-F238E27FC236}">
                <a16:creationId xmlns:a16="http://schemas.microsoft.com/office/drawing/2014/main" id="{446096EF-9E78-2B4A-9ED7-5A6363B8417F}"/>
              </a:ext>
            </a:extLst>
          </p:cNvPr>
          <p:cNvCxnSpPr>
            <a:cxnSpLocks/>
          </p:cNvCxnSpPr>
          <p:nvPr userDrawn="1"/>
        </p:nvCxnSpPr>
        <p:spPr>
          <a:xfrm>
            <a:off x="872226" y="6017206"/>
            <a:ext cx="5014819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platzhalter 8"/>
          <p:cNvSpPr>
            <a:spLocks noGrp="1"/>
          </p:cNvSpPr>
          <p:nvPr>
            <p:ph type="body" sz="quarter" idx="26" hasCustomPrompt="1"/>
          </p:nvPr>
        </p:nvSpPr>
        <p:spPr>
          <a:xfrm>
            <a:off x="1026326" y="1750106"/>
            <a:ext cx="4576734" cy="260350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56" name="Textplatzhalter 8"/>
          <p:cNvSpPr>
            <a:spLocks noGrp="1"/>
          </p:cNvSpPr>
          <p:nvPr>
            <p:ph type="body" sz="quarter" idx="27" hasCustomPrompt="1"/>
          </p:nvPr>
        </p:nvSpPr>
        <p:spPr>
          <a:xfrm>
            <a:off x="6423271" y="1750107"/>
            <a:ext cx="4543267" cy="260350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5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026326" y="2319597"/>
            <a:ext cx="4576734" cy="349841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 spc="5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 algn="l">
              <a:buNone/>
              <a:defRPr sz="1600">
                <a:solidFill>
                  <a:srgbClr val="575756"/>
                </a:solidFill>
              </a:defRPr>
            </a:lvl2pPr>
            <a:lvl3pPr marL="914400" indent="0" algn="l">
              <a:buNone/>
              <a:defRPr sz="1600">
                <a:solidFill>
                  <a:srgbClr val="575756"/>
                </a:solidFill>
              </a:defRPr>
            </a:lvl3pPr>
            <a:lvl4pPr marL="1371600" indent="0" algn="l">
              <a:buNone/>
              <a:defRPr sz="1600">
                <a:solidFill>
                  <a:srgbClr val="575756"/>
                </a:solidFill>
              </a:defRPr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Mastertext</a:t>
            </a:r>
          </a:p>
          <a:p>
            <a:pPr lvl="1"/>
            <a:r>
              <a:rPr lang="de-DE" dirty="0"/>
              <a:t>Eingerückter Text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29"/>
          </p:nvPr>
        </p:nvSpPr>
        <p:spPr>
          <a:xfrm>
            <a:off x="6423524" y="2319598"/>
            <a:ext cx="4543267" cy="3497684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cxnSp>
        <p:nvCxnSpPr>
          <p:cNvPr id="67" name="Gerade Verbindung 66">
            <a:extLst>
              <a:ext uri="{FF2B5EF4-FFF2-40B4-BE49-F238E27FC236}">
                <a16:creationId xmlns:a16="http://schemas.microsoft.com/office/drawing/2014/main" id="{D227AC93-FE86-284D-89AB-14BA543FF216}"/>
              </a:ext>
            </a:extLst>
          </p:cNvPr>
          <p:cNvCxnSpPr>
            <a:cxnSpLocks/>
          </p:cNvCxnSpPr>
          <p:nvPr userDrawn="1"/>
        </p:nvCxnSpPr>
        <p:spPr>
          <a:xfrm>
            <a:off x="869757" y="1633191"/>
            <a:ext cx="5014819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CFC48C04-F96B-6547-939E-C4511B2327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</p:spTree>
    <p:extLst>
      <p:ext uri="{BB962C8B-B14F-4D97-AF65-F5344CB8AC3E}">
        <p14:creationId xmlns:p14="http://schemas.microsoft.com/office/powerpoint/2010/main" val="39350402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ufzählung 1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hteck 71">
            <a:extLst>
              <a:ext uri="{FF2B5EF4-FFF2-40B4-BE49-F238E27FC236}">
                <a16:creationId xmlns:a16="http://schemas.microsoft.com/office/drawing/2014/main" id="{37AFCBFC-95D2-C84B-A5CF-CAD2A7E2995E}"/>
              </a:ext>
            </a:extLst>
          </p:cNvPr>
          <p:cNvSpPr/>
          <p:nvPr userDrawn="1"/>
        </p:nvSpPr>
        <p:spPr>
          <a:xfrm>
            <a:off x="7988612" y="1633191"/>
            <a:ext cx="3258950" cy="4385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3" name="Gerade Verbindung 72">
            <a:extLst>
              <a:ext uri="{FF2B5EF4-FFF2-40B4-BE49-F238E27FC236}">
                <a16:creationId xmlns:a16="http://schemas.microsoft.com/office/drawing/2014/main" id="{D227AC93-FE86-284D-89AB-14BA543FF216}"/>
              </a:ext>
            </a:extLst>
          </p:cNvPr>
          <p:cNvCxnSpPr>
            <a:cxnSpLocks/>
          </p:cNvCxnSpPr>
          <p:nvPr userDrawn="1"/>
        </p:nvCxnSpPr>
        <p:spPr>
          <a:xfrm>
            <a:off x="7986143" y="2098350"/>
            <a:ext cx="325895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 Verbindung 73">
            <a:extLst>
              <a:ext uri="{FF2B5EF4-FFF2-40B4-BE49-F238E27FC236}">
                <a16:creationId xmlns:a16="http://schemas.microsoft.com/office/drawing/2014/main" id="{446096EF-9E78-2B4A-9ED7-5A6363B8417F}"/>
              </a:ext>
            </a:extLst>
          </p:cNvPr>
          <p:cNvCxnSpPr>
            <a:cxnSpLocks/>
          </p:cNvCxnSpPr>
          <p:nvPr userDrawn="1"/>
        </p:nvCxnSpPr>
        <p:spPr>
          <a:xfrm>
            <a:off x="7988612" y="6017206"/>
            <a:ext cx="325895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Gerade Verbindung 74">
            <a:extLst>
              <a:ext uri="{FF2B5EF4-FFF2-40B4-BE49-F238E27FC236}">
                <a16:creationId xmlns:a16="http://schemas.microsoft.com/office/drawing/2014/main" id="{D227AC93-FE86-284D-89AB-14BA543FF216}"/>
              </a:ext>
            </a:extLst>
          </p:cNvPr>
          <p:cNvCxnSpPr>
            <a:cxnSpLocks/>
          </p:cNvCxnSpPr>
          <p:nvPr userDrawn="1"/>
        </p:nvCxnSpPr>
        <p:spPr>
          <a:xfrm>
            <a:off x="7986143" y="1633191"/>
            <a:ext cx="325895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hteck 67">
            <a:extLst>
              <a:ext uri="{FF2B5EF4-FFF2-40B4-BE49-F238E27FC236}">
                <a16:creationId xmlns:a16="http://schemas.microsoft.com/office/drawing/2014/main" id="{37AFCBFC-95D2-C84B-A5CF-CAD2A7E2995E}"/>
              </a:ext>
            </a:extLst>
          </p:cNvPr>
          <p:cNvSpPr/>
          <p:nvPr userDrawn="1"/>
        </p:nvSpPr>
        <p:spPr>
          <a:xfrm>
            <a:off x="4440363" y="1633191"/>
            <a:ext cx="3258950" cy="4385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9" name="Gerade Verbindung 68">
            <a:extLst>
              <a:ext uri="{FF2B5EF4-FFF2-40B4-BE49-F238E27FC236}">
                <a16:creationId xmlns:a16="http://schemas.microsoft.com/office/drawing/2014/main" id="{D227AC93-FE86-284D-89AB-14BA543FF216}"/>
              </a:ext>
            </a:extLst>
          </p:cNvPr>
          <p:cNvCxnSpPr>
            <a:cxnSpLocks/>
          </p:cNvCxnSpPr>
          <p:nvPr userDrawn="1"/>
        </p:nvCxnSpPr>
        <p:spPr>
          <a:xfrm>
            <a:off x="4437894" y="2098350"/>
            <a:ext cx="325895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69">
            <a:extLst>
              <a:ext uri="{FF2B5EF4-FFF2-40B4-BE49-F238E27FC236}">
                <a16:creationId xmlns:a16="http://schemas.microsoft.com/office/drawing/2014/main" id="{446096EF-9E78-2B4A-9ED7-5A6363B8417F}"/>
              </a:ext>
            </a:extLst>
          </p:cNvPr>
          <p:cNvCxnSpPr>
            <a:cxnSpLocks/>
          </p:cNvCxnSpPr>
          <p:nvPr userDrawn="1"/>
        </p:nvCxnSpPr>
        <p:spPr>
          <a:xfrm>
            <a:off x="4440363" y="6017206"/>
            <a:ext cx="325895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70">
            <a:extLst>
              <a:ext uri="{FF2B5EF4-FFF2-40B4-BE49-F238E27FC236}">
                <a16:creationId xmlns:a16="http://schemas.microsoft.com/office/drawing/2014/main" id="{D227AC93-FE86-284D-89AB-14BA543FF216}"/>
              </a:ext>
            </a:extLst>
          </p:cNvPr>
          <p:cNvCxnSpPr>
            <a:cxnSpLocks/>
          </p:cNvCxnSpPr>
          <p:nvPr userDrawn="1"/>
        </p:nvCxnSpPr>
        <p:spPr>
          <a:xfrm>
            <a:off x="4437894" y="1633191"/>
            <a:ext cx="325895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790338" y="792000"/>
            <a:ext cx="10181523" cy="380179"/>
          </a:xfrm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28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28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28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28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TEXT IN VERSALIEN, OBEN GRÜN UNTEN HELLGRÜN</a:t>
            </a:r>
          </a:p>
        </p:txBody>
      </p:sp>
      <p:pic>
        <p:nvPicPr>
          <p:cNvPr id="22" name="Bild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391094"/>
            <a:ext cx="1711613" cy="224649"/>
          </a:xfrm>
          <a:prstGeom prst="rect">
            <a:avLst/>
          </a:prstGeom>
        </p:spPr>
      </p:pic>
      <p:sp>
        <p:nvSpPr>
          <p:cNvPr id="24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92000" y="6469635"/>
            <a:ext cx="1790700" cy="16668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37AFCBFC-95D2-C84B-A5CF-CAD2A7E2995E}"/>
              </a:ext>
            </a:extLst>
          </p:cNvPr>
          <p:cNvSpPr/>
          <p:nvPr userDrawn="1"/>
        </p:nvSpPr>
        <p:spPr>
          <a:xfrm>
            <a:off x="872226" y="1633191"/>
            <a:ext cx="3258950" cy="4385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2" name="Gerade Verbindung 31">
            <a:extLst>
              <a:ext uri="{FF2B5EF4-FFF2-40B4-BE49-F238E27FC236}">
                <a16:creationId xmlns:a16="http://schemas.microsoft.com/office/drawing/2014/main" id="{D227AC93-FE86-284D-89AB-14BA543FF216}"/>
              </a:ext>
            </a:extLst>
          </p:cNvPr>
          <p:cNvCxnSpPr>
            <a:cxnSpLocks/>
          </p:cNvCxnSpPr>
          <p:nvPr userDrawn="1"/>
        </p:nvCxnSpPr>
        <p:spPr>
          <a:xfrm>
            <a:off x="869757" y="2098350"/>
            <a:ext cx="325895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>
            <a:extLst>
              <a:ext uri="{FF2B5EF4-FFF2-40B4-BE49-F238E27FC236}">
                <a16:creationId xmlns:a16="http://schemas.microsoft.com/office/drawing/2014/main" id="{446096EF-9E78-2B4A-9ED7-5A6363B8417F}"/>
              </a:ext>
            </a:extLst>
          </p:cNvPr>
          <p:cNvCxnSpPr>
            <a:cxnSpLocks/>
          </p:cNvCxnSpPr>
          <p:nvPr userDrawn="1"/>
        </p:nvCxnSpPr>
        <p:spPr>
          <a:xfrm>
            <a:off x="872226" y="6017206"/>
            <a:ext cx="325895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platzhalter 8"/>
          <p:cNvSpPr>
            <a:spLocks noGrp="1"/>
          </p:cNvSpPr>
          <p:nvPr>
            <p:ph type="body" sz="quarter" idx="26" hasCustomPrompt="1"/>
          </p:nvPr>
        </p:nvSpPr>
        <p:spPr>
          <a:xfrm>
            <a:off x="1026326" y="1750106"/>
            <a:ext cx="2974255" cy="260350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56" name="Textplatzhalter 8"/>
          <p:cNvSpPr>
            <a:spLocks noGrp="1"/>
          </p:cNvSpPr>
          <p:nvPr>
            <p:ph type="body" sz="quarter" idx="27" hasCustomPrompt="1"/>
          </p:nvPr>
        </p:nvSpPr>
        <p:spPr>
          <a:xfrm>
            <a:off x="4558678" y="1750107"/>
            <a:ext cx="2974255" cy="260350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57" name="Textplatzhalter 8"/>
          <p:cNvSpPr>
            <a:spLocks noGrp="1"/>
          </p:cNvSpPr>
          <p:nvPr>
            <p:ph type="body" sz="quarter" idx="28" hasCustomPrompt="1"/>
          </p:nvPr>
        </p:nvSpPr>
        <p:spPr>
          <a:xfrm>
            <a:off x="8132460" y="1750107"/>
            <a:ext cx="2974255" cy="260350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5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026326" y="2319597"/>
            <a:ext cx="2974255" cy="349841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 spc="5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 algn="l">
              <a:buNone/>
              <a:defRPr sz="1600">
                <a:solidFill>
                  <a:srgbClr val="575756"/>
                </a:solidFill>
              </a:defRPr>
            </a:lvl2pPr>
            <a:lvl3pPr marL="914400" indent="0" algn="l">
              <a:buNone/>
              <a:defRPr sz="1600">
                <a:solidFill>
                  <a:srgbClr val="575756"/>
                </a:solidFill>
              </a:defRPr>
            </a:lvl3pPr>
            <a:lvl4pPr marL="1371600" indent="0" algn="l">
              <a:buNone/>
              <a:defRPr sz="1600">
                <a:solidFill>
                  <a:srgbClr val="575756"/>
                </a:solidFill>
              </a:defRPr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Mastertext</a:t>
            </a:r>
          </a:p>
          <a:p>
            <a:pPr lvl="1"/>
            <a:r>
              <a:rPr lang="de-DE" dirty="0"/>
              <a:t>Eingerückter Text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29"/>
          </p:nvPr>
        </p:nvSpPr>
        <p:spPr>
          <a:xfrm>
            <a:off x="4558931" y="2319598"/>
            <a:ext cx="2974255" cy="3497684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62" name="Textplatzhalter 11"/>
          <p:cNvSpPr>
            <a:spLocks noGrp="1"/>
          </p:cNvSpPr>
          <p:nvPr>
            <p:ph type="body" sz="quarter" idx="30"/>
          </p:nvPr>
        </p:nvSpPr>
        <p:spPr>
          <a:xfrm>
            <a:off x="8132460" y="2319598"/>
            <a:ext cx="2974255" cy="3497684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cxnSp>
        <p:nvCxnSpPr>
          <p:cNvPr id="67" name="Gerade Verbindung 66">
            <a:extLst>
              <a:ext uri="{FF2B5EF4-FFF2-40B4-BE49-F238E27FC236}">
                <a16:creationId xmlns:a16="http://schemas.microsoft.com/office/drawing/2014/main" id="{D227AC93-FE86-284D-89AB-14BA543FF216}"/>
              </a:ext>
            </a:extLst>
          </p:cNvPr>
          <p:cNvCxnSpPr>
            <a:cxnSpLocks/>
          </p:cNvCxnSpPr>
          <p:nvPr userDrawn="1"/>
        </p:nvCxnSpPr>
        <p:spPr>
          <a:xfrm>
            <a:off x="869757" y="1633191"/>
            <a:ext cx="325895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CFC48C04-F96B-6547-939E-C4511B2327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27ABCA1-A13B-2044-89F7-EBFEFB7639D9}"/>
              </a:ext>
            </a:extLst>
          </p:cNvPr>
          <p:cNvSpPr txBox="1"/>
          <p:nvPr userDrawn="1"/>
        </p:nvSpPr>
        <p:spPr>
          <a:xfrm>
            <a:off x="7403164" y="5817282"/>
            <a:ext cx="45719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56572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 1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hteck 71">
            <a:extLst>
              <a:ext uri="{FF2B5EF4-FFF2-40B4-BE49-F238E27FC236}">
                <a16:creationId xmlns:a16="http://schemas.microsoft.com/office/drawing/2014/main" id="{37AFCBFC-95D2-C84B-A5CF-CAD2A7E2995E}"/>
              </a:ext>
            </a:extLst>
          </p:cNvPr>
          <p:cNvSpPr/>
          <p:nvPr userDrawn="1"/>
        </p:nvSpPr>
        <p:spPr>
          <a:xfrm>
            <a:off x="6190461" y="1633191"/>
            <a:ext cx="2423815" cy="4385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3" name="Gerade Verbindung 72">
            <a:extLst>
              <a:ext uri="{FF2B5EF4-FFF2-40B4-BE49-F238E27FC236}">
                <a16:creationId xmlns:a16="http://schemas.microsoft.com/office/drawing/2014/main" id="{D227AC93-FE86-284D-89AB-14BA543FF216}"/>
              </a:ext>
            </a:extLst>
          </p:cNvPr>
          <p:cNvCxnSpPr>
            <a:cxnSpLocks/>
          </p:cNvCxnSpPr>
          <p:nvPr userDrawn="1"/>
        </p:nvCxnSpPr>
        <p:spPr>
          <a:xfrm>
            <a:off x="6187991" y="2098350"/>
            <a:ext cx="242381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 Verbindung 73">
            <a:extLst>
              <a:ext uri="{FF2B5EF4-FFF2-40B4-BE49-F238E27FC236}">
                <a16:creationId xmlns:a16="http://schemas.microsoft.com/office/drawing/2014/main" id="{446096EF-9E78-2B4A-9ED7-5A6363B8417F}"/>
              </a:ext>
            </a:extLst>
          </p:cNvPr>
          <p:cNvCxnSpPr>
            <a:cxnSpLocks/>
          </p:cNvCxnSpPr>
          <p:nvPr userDrawn="1"/>
        </p:nvCxnSpPr>
        <p:spPr>
          <a:xfrm>
            <a:off x="6190460" y="6017206"/>
            <a:ext cx="242381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Gerade Verbindung 74">
            <a:extLst>
              <a:ext uri="{FF2B5EF4-FFF2-40B4-BE49-F238E27FC236}">
                <a16:creationId xmlns:a16="http://schemas.microsoft.com/office/drawing/2014/main" id="{D227AC93-FE86-284D-89AB-14BA543FF216}"/>
              </a:ext>
            </a:extLst>
          </p:cNvPr>
          <p:cNvCxnSpPr>
            <a:cxnSpLocks/>
          </p:cNvCxnSpPr>
          <p:nvPr userDrawn="1"/>
        </p:nvCxnSpPr>
        <p:spPr>
          <a:xfrm>
            <a:off x="6187991" y="1633191"/>
            <a:ext cx="242381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hteck 67">
            <a:extLst>
              <a:ext uri="{FF2B5EF4-FFF2-40B4-BE49-F238E27FC236}">
                <a16:creationId xmlns:a16="http://schemas.microsoft.com/office/drawing/2014/main" id="{37AFCBFC-95D2-C84B-A5CF-CAD2A7E2995E}"/>
              </a:ext>
            </a:extLst>
          </p:cNvPr>
          <p:cNvSpPr/>
          <p:nvPr userDrawn="1"/>
        </p:nvSpPr>
        <p:spPr>
          <a:xfrm>
            <a:off x="3567934" y="1633191"/>
            <a:ext cx="2423815" cy="4385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9" name="Gerade Verbindung 68">
            <a:extLst>
              <a:ext uri="{FF2B5EF4-FFF2-40B4-BE49-F238E27FC236}">
                <a16:creationId xmlns:a16="http://schemas.microsoft.com/office/drawing/2014/main" id="{D227AC93-FE86-284D-89AB-14BA543FF216}"/>
              </a:ext>
            </a:extLst>
          </p:cNvPr>
          <p:cNvCxnSpPr>
            <a:cxnSpLocks/>
          </p:cNvCxnSpPr>
          <p:nvPr userDrawn="1"/>
        </p:nvCxnSpPr>
        <p:spPr>
          <a:xfrm>
            <a:off x="3565464" y="2098350"/>
            <a:ext cx="242381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69">
            <a:extLst>
              <a:ext uri="{FF2B5EF4-FFF2-40B4-BE49-F238E27FC236}">
                <a16:creationId xmlns:a16="http://schemas.microsoft.com/office/drawing/2014/main" id="{446096EF-9E78-2B4A-9ED7-5A6363B8417F}"/>
              </a:ext>
            </a:extLst>
          </p:cNvPr>
          <p:cNvCxnSpPr>
            <a:cxnSpLocks/>
          </p:cNvCxnSpPr>
          <p:nvPr userDrawn="1"/>
        </p:nvCxnSpPr>
        <p:spPr>
          <a:xfrm>
            <a:off x="3567933" y="6017206"/>
            <a:ext cx="242381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70">
            <a:extLst>
              <a:ext uri="{FF2B5EF4-FFF2-40B4-BE49-F238E27FC236}">
                <a16:creationId xmlns:a16="http://schemas.microsoft.com/office/drawing/2014/main" id="{D227AC93-FE86-284D-89AB-14BA543FF216}"/>
              </a:ext>
            </a:extLst>
          </p:cNvPr>
          <p:cNvCxnSpPr>
            <a:cxnSpLocks/>
          </p:cNvCxnSpPr>
          <p:nvPr userDrawn="1"/>
        </p:nvCxnSpPr>
        <p:spPr>
          <a:xfrm>
            <a:off x="3565464" y="1633191"/>
            <a:ext cx="242381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790338" y="792000"/>
            <a:ext cx="10181523" cy="380179"/>
          </a:xfrm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28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28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28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28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TEXT IN VERSALIEN, OBEN GRÜN UNTEN HELLGRÜN</a:t>
            </a:r>
          </a:p>
        </p:txBody>
      </p:sp>
      <p:pic>
        <p:nvPicPr>
          <p:cNvPr id="22" name="Bild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391094"/>
            <a:ext cx="1711613" cy="224649"/>
          </a:xfrm>
          <a:prstGeom prst="rect">
            <a:avLst/>
          </a:prstGeom>
        </p:spPr>
      </p:pic>
      <p:sp>
        <p:nvSpPr>
          <p:cNvPr id="24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92000" y="6469635"/>
            <a:ext cx="1790700" cy="16668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37AFCBFC-95D2-C84B-A5CF-CAD2A7E2995E}"/>
              </a:ext>
            </a:extLst>
          </p:cNvPr>
          <p:cNvSpPr/>
          <p:nvPr userDrawn="1"/>
        </p:nvSpPr>
        <p:spPr>
          <a:xfrm>
            <a:off x="885875" y="1633191"/>
            <a:ext cx="2423815" cy="4385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2" name="Gerade Verbindung 31">
            <a:extLst>
              <a:ext uri="{FF2B5EF4-FFF2-40B4-BE49-F238E27FC236}">
                <a16:creationId xmlns:a16="http://schemas.microsoft.com/office/drawing/2014/main" id="{D227AC93-FE86-284D-89AB-14BA543FF216}"/>
              </a:ext>
            </a:extLst>
          </p:cNvPr>
          <p:cNvCxnSpPr>
            <a:cxnSpLocks/>
          </p:cNvCxnSpPr>
          <p:nvPr userDrawn="1"/>
        </p:nvCxnSpPr>
        <p:spPr>
          <a:xfrm>
            <a:off x="883405" y="2098350"/>
            <a:ext cx="242381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>
            <a:extLst>
              <a:ext uri="{FF2B5EF4-FFF2-40B4-BE49-F238E27FC236}">
                <a16:creationId xmlns:a16="http://schemas.microsoft.com/office/drawing/2014/main" id="{446096EF-9E78-2B4A-9ED7-5A6363B8417F}"/>
              </a:ext>
            </a:extLst>
          </p:cNvPr>
          <p:cNvCxnSpPr>
            <a:cxnSpLocks/>
          </p:cNvCxnSpPr>
          <p:nvPr userDrawn="1"/>
        </p:nvCxnSpPr>
        <p:spPr>
          <a:xfrm>
            <a:off x="885874" y="6017206"/>
            <a:ext cx="242381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platzhalter 8"/>
          <p:cNvSpPr>
            <a:spLocks noGrp="1"/>
          </p:cNvSpPr>
          <p:nvPr>
            <p:ph type="body" sz="quarter" idx="26" hasCustomPrompt="1"/>
          </p:nvPr>
        </p:nvSpPr>
        <p:spPr>
          <a:xfrm>
            <a:off x="1039976" y="1750106"/>
            <a:ext cx="2212076" cy="260350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de-DE" dirty="0"/>
              <a:t>MASTERTEXT</a:t>
            </a:r>
          </a:p>
        </p:txBody>
      </p:sp>
      <p:sp>
        <p:nvSpPr>
          <p:cNvPr id="56" name="Textplatzhalter 8"/>
          <p:cNvSpPr>
            <a:spLocks noGrp="1"/>
          </p:cNvSpPr>
          <p:nvPr>
            <p:ph type="body" sz="quarter" idx="27" hasCustomPrompt="1"/>
          </p:nvPr>
        </p:nvSpPr>
        <p:spPr>
          <a:xfrm>
            <a:off x="3686250" y="1750107"/>
            <a:ext cx="2212076" cy="260350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de-DE" dirty="0"/>
              <a:t>MASTERTEXT</a:t>
            </a:r>
          </a:p>
        </p:txBody>
      </p:sp>
      <p:sp>
        <p:nvSpPr>
          <p:cNvPr id="57" name="Textplatzhalter 8"/>
          <p:cNvSpPr>
            <a:spLocks noGrp="1"/>
          </p:cNvSpPr>
          <p:nvPr>
            <p:ph type="body" sz="quarter" idx="28" hasCustomPrompt="1"/>
          </p:nvPr>
        </p:nvSpPr>
        <p:spPr>
          <a:xfrm>
            <a:off x="6334310" y="1750107"/>
            <a:ext cx="2212076" cy="260350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de-DE" dirty="0"/>
              <a:t>MASTERTEXT</a:t>
            </a:r>
          </a:p>
        </p:txBody>
      </p:sp>
      <p:sp>
        <p:nvSpPr>
          <p:cNvPr id="5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039976" y="2319597"/>
            <a:ext cx="2212076" cy="349841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 spc="5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 algn="l">
              <a:buNone/>
              <a:defRPr sz="1600">
                <a:solidFill>
                  <a:srgbClr val="575756"/>
                </a:solidFill>
              </a:defRPr>
            </a:lvl2pPr>
            <a:lvl3pPr marL="914400" indent="0" algn="l">
              <a:buNone/>
              <a:defRPr sz="1600">
                <a:solidFill>
                  <a:srgbClr val="575756"/>
                </a:solidFill>
              </a:defRPr>
            </a:lvl3pPr>
            <a:lvl4pPr marL="1371600" indent="0" algn="l">
              <a:buNone/>
              <a:defRPr sz="1600">
                <a:solidFill>
                  <a:srgbClr val="575756"/>
                </a:solidFill>
              </a:defRPr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Mastertext</a:t>
            </a:r>
          </a:p>
          <a:p>
            <a:pPr lvl="1"/>
            <a:r>
              <a:rPr lang="de-DE" dirty="0"/>
              <a:t>Eingerückter Text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29"/>
          </p:nvPr>
        </p:nvSpPr>
        <p:spPr>
          <a:xfrm>
            <a:off x="3686503" y="2319598"/>
            <a:ext cx="2212076" cy="3497684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62" name="Textplatzhalter 11"/>
          <p:cNvSpPr>
            <a:spLocks noGrp="1"/>
          </p:cNvSpPr>
          <p:nvPr>
            <p:ph type="body" sz="quarter" idx="30"/>
          </p:nvPr>
        </p:nvSpPr>
        <p:spPr>
          <a:xfrm>
            <a:off x="6334310" y="2319598"/>
            <a:ext cx="2212076" cy="3497684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cxnSp>
        <p:nvCxnSpPr>
          <p:cNvPr id="67" name="Gerade Verbindung 66">
            <a:extLst>
              <a:ext uri="{FF2B5EF4-FFF2-40B4-BE49-F238E27FC236}">
                <a16:creationId xmlns:a16="http://schemas.microsoft.com/office/drawing/2014/main" id="{D227AC93-FE86-284D-89AB-14BA543FF216}"/>
              </a:ext>
            </a:extLst>
          </p:cNvPr>
          <p:cNvCxnSpPr>
            <a:cxnSpLocks/>
          </p:cNvCxnSpPr>
          <p:nvPr userDrawn="1"/>
        </p:nvCxnSpPr>
        <p:spPr>
          <a:xfrm>
            <a:off x="883405" y="1633191"/>
            <a:ext cx="242381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CFC48C04-F96B-6547-939E-C4511B2327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  <p:sp>
        <p:nvSpPr>
          <p:cNvPr id="61" name="Rechteck 60">
            <a:extLst>
              <a:ext uri="{FF2B5EF4-FFF2-40B4-BE49-F238E27FC236}">
                <a16:creationId xmlns:a16="http://schemas.microsoft.com/office/drawing/2014/main" id="{2321CA75-9253-8842-B2D7-6D857F5F373F}"/>
              </a:ext>
            </a:extLst>
          </p:cNvPr>
          <p:cNvSpPr/>
          <p:nvPr userDrawn="1"/>
        </p:nvSpPr>
        <p:spPr>
          <a:xfrm>
            <a:off x="8855849" y="1633191"/>
            <a:ext cx="2423815" cy="4385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3" name="Gerade Verbindung 62">
            <a:extLst>
              <a:ext uri="{FF2B5EF4-FFF2-40B4-BE49-F238E27FC236}">
                <a16:creationId xmlns:a16="http://schemas.microsoft.com/office/drawing/2014/main" id="{4E4F3523-366A-6548-93DF-DD32F2DD342A}"/>
              </a:ext>
            </a:extLst>
          </p:cNvPr>
          <p:cNvCxnSpPr>
            <a:cxnSpLocks/>
          </p:cNvCxnSpPr>
          <p:nvPr userDrawn="1"/>
        </p:nvCxnSpPr>
        <p:spPr>
          <a:xfrm>
            <a:off x="8853379" y="2098350"/>
            <a:ext cx="242381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3">
            <a:extLst>
              <a:ext uri="{FF2B5EF4-FFF2-40B4-BE49-F238E27FC236}">
                <a16:creationId xmlns:a16="http://schemas.microsoft.com/office/drawing/2014/main" id="{AA3AC8F0-2EFE-0045-9659-01788AC7170C}"/>
              </a:ext>
            </a:extLst>
          </p:cNvPr>
          <p:cNvCxnSpPr>
            <a:cxnSpLocks/>
          </p:cNvCxnSpPr>
          <p:nvPr userDrawn="1"/>
        </p:nvCxnSpPr>
        <p:spPr>
          <a:xfrm>
            <a:off x="8855848" y="6017206"/>
            <a:ext cx="242381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64">
            <a:extLst>
              <a:ext uri="{FF2B5EF4-FFF2-40B4-BE49-F238E27FC236}">
                <a16:creationId xmlns:a16="http://schemas.microsoft.com/office/drawing/2014/main" id="{8E068F32-7DDA-4A47-A878-912176E67FD8}"/>
              </a:ext>
            </a:extLst>
          </p:cNvPr>
          <p:cNvCxnSpPr>
            <a:cxnSpLocks/>
          </p:cNvCxnSpPr>
          <p:nvPr userDrawn="1"/>
        </p:nvCxnSpPr>
        <p:spPr>
          <a:xfrm>
            <a:off x="8853379" y="1633191"/>
            <a:ext cx="242381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platzhalter 8">
            <a:extLst>
              <a:ext uri="{FF2B5EF4-FFF2-40B4-BE49-F238E27FC236}">
                <a16:creationId xmlns:a16="http://schemas.microsoft.com/office/drawing/2014/main" id="{8DFE5364-3A9E-C946-958A-BA54B076884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99698" y="1750107"/>
            <a:ext cx="2212076" cy="260350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de-DE" dirty="0"/>
              <a:t>MASTERTEXT</a:t>
            </a:r>
          </a:p>
        </p:txBody>
      </p:sp>
      <p:sp>
        <p:nvSpPr>
          <p:cNvPr id="76" name="Textplatzhalter 11">
            <a:extLst>
              <a:ext uri="{FF2B5EF4-FFF2-40B4-BE49-F238E27FC236}">
                <a16:creationId xmlns:a16="http://schemas.microsoft.com/office/drawing/2014/main" id="{CB0E9ACB-D2F1-224C-B000-83DC6D314A6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999698" y="2319598"/>
            <a:ext cx="2212076" cy="3497684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1137540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ufzählung Nummern/Buchsta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Bild 6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911" y="172720"/>
            <a:ext cx="3170801" cy="650964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68515" y="4395651"/>
            <a:ext cx="2468072" cy="1670349"/>
          </a:xfrm>
        </p:spPr>
        <p:txBody>
          <a:bodyPr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 spc="5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685800" marR="0" indent="-22860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>
                <a:solidFill>
                  <a:srgbClr val="575756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dirty="0"/>
              <a:t>Mastertext</a:t>
            </a:r>
          </a:p>
        </p:txBody>
      </p:sp>
      <p:sp>
        <p:nvSpPr>
          <p:cNvPr id="30" name="Textplatzhalt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878202" y="4082210"/>
            <a:ext cx="1123021" cy="313441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800" b="0" i="0" spc="50" baseline="0">
                <a:solidFill>
                  <a:srgbClr val="575756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 marL="457200" indent="0">
              <a:buFontTx/>
              <a:buNone/>
              <a:defRPr sz="1800">
                <a:latin typeface="+mj-lt"/>
              </a:defRPr>
            </a:lvl2pPr>
            <a:lvl3pPr marL="914400" indent="0">
              <a:buFontTx/>
              <a:buNone/>
              <a:defRPr sz="1800">
                <a:latin typeface="+mj-lt"/>
              </a:defRPr>
            </a:lvl3pPr>
            <a:lvl4pPr marL="1371600" indent="0">
              <a:buFontTx/>
              <a:buNone/>
              <a:defRPr sz="1800">
                <a:latin typeface="+mj-lt"/>
              </a:defRPr>
            </a:lvl4pPr>
            <a:lvl5pPr marL="1828800" indent="0">
              <a:buFontTx/>
              <a:buNone/>
              <a:defRPr sz="1800">
                <a:latin typeface="+mj-lt"/>
              </a:defRPr>
            </a:lvl5pPr>
          </a:lstStyle>
          <a:p>
            <a:pPr lvl="0"/>
            <a:r>
              <a:rPr lang="de-DE" dirty="0"/>
              <a:t>01.01.18</a:t>
            </a:r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878202" y="3740035"/>
            <a:ext cx="7750232" cy="0"/>
          </a:xfrm>
          <a:prstGeom prst="line">
            <a:avLst/>
          </a:prstGeom>
          <a:ln w="25400">
            <a:solidFill>
              <a:srgbClr val="5288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 userDrawn="1"/>
        </p:nvCxnSpPr>
        <p:spPr>
          <a:xfrm flipV="1">
            <a:off x="878202" y="3662864"/>
            <a:ext cx="0" cy="172720"/>
          </a:xfrm>
          <a:prstGeom prst="line">
            <a:avLst/>
          </a:prstGeom>
          <a:ln w="25400">
            <a:solidFill>
              <a:srgbClr val="5288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 userDrawn="1"/>
        </p:nvCxnSpPr>
        <p:spPr>
          <a:xfrm flipV="1">
            <a:off x="1687738" y="3653566"/>
            <a:ext cx="0" cy="172720"/>
          </a:xfrm>
          <a:prstGeom prst="line">
            <a:avLst/>
          </a:prstGeom>
          <a:ln w="25400">
            <a:solidFill>
              <a:srgbClr val="5288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reieck 16"/>
          <p:cNvSpPr/>
          <p:nvPr userDrawn="1"/>
        </p:nvSpPr>
        <p:spPr>
          <a:xfrm>
            <a:off x="868515" y="3904095"/>
            <a:ext cx="157331" cy="135630"/>
          </a:xfrm>
          <a:prstGeom prst="triangle">
            <a:avLst/>
          </a:prstGeom>
          <a:solidFill>
            <a:srgbClr val="52883D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Textplatzhalt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1516287" y="2997951"/>
            <a:ext cx="1046504" cy="327280"/>
          </a:xfrm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buFontTx/>
              <a:buNone/>
              <a:defRPr sz="1800" b="0" i="0" spc="50" baseline="0">
                <a:solidFill>
                  <a:srgbClr val="575756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 marL="457200" indent="0">
              <a:buFontTx/>
              <a:buNone/>
              <a:defRPr sz="1800">
                <a:latin typeface="+mj-lt"/>
              </a:defRPr>
            </a:lvl2pPr>
            <a:lvl3pPr marL="914400" indent="0">
              <a:buFontTx/>
              <a:buNone/>
              <a:defRPr sz="1800">
                <a:latin typeface="+mj-lt"/>
              </a:defRPr>
            </a:lvl3pPr>
            <a:lvl4pPr marL="1371600" indent="0">
              <a:buFontTx/>
              <a:buNone/>
              <a:defRPr sz="1800">
                <a:latin typeface="+mj-lt"/>
              </a:defRPr>
            </a:lvl4pPr>
            <a:lvl5pPr marL="1828800" indent="0">
              <a:buFontTx/>
              <a:buNone/>
              <a:defRPr sz="1800">
                <a:latin typeface="+mj-lt"/>
              </a:defRPr>
            </a:lvl5pPr>
          </a:lstStyle>
          <a:p>
            <a:pPr lvl="0"/>
            <a:r>
              <a:rPr lang="de-DE" dirty="0"/>
              <a:t>01.01.18</a:t>
            </a:r>
          </a:p>
        </p:txBody>
      </p:sp>
      <p:sp>
        <p:nvSpPr>
          <p:cNvPr id="35" name="Dreieck 34"/>
          <p:cNvSpPr/>
          <p:nvPr userDrawn="1"/>
        </p:nvSpPr>
        <p:spPr>
          <a:xfrm rot="10800000">
            <a:off x="1609071" y="3421583"/>
            <a:ext cx="157331" cy="135630"/>
          </a:xfrm>
          <a:prstGeom prst="triangle">
            <a:avLst/>
          </a:prstGeom>
          <a:solidFill>
            <a:srgbClr val="52883D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45" name="Textplatzhalt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3482880" y="4082210"/>
            <a:ext cx="1215805" cy="313443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800" b="0" i="0" spc="50" baseline="0">
                <a:solidFill>
                  <a:srgbClr val="575756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 marL="457200" indent="0">
              <a:buFontTx/>
              <a:buNone/>
              <a:defRPr sz="1800">
                <a:latin typeface="+mj-lt"/>
              </a:defRPr>
            </a:lvl2pPr>
            <a:lvl3pPr marL="914400" indent="0">
              <a:buFontTx/>
              <a:buNone/>
              <a:defRPr sz="1800">
                <a:latin typeface="+mj-lt"/>
              </a:defRPr>
            </a:lvl3pPr>
            <a:lvl4pPr marL="1371600" indent="0">
              <a:buFontTx/>
              <a:buNone/>
              <a:defRPr sz="1800">
                <a:latin typeface="+mj-lt"/>
              </a:defRPr>
            </a:lvl4pPr>
            <a:lvl5pPr marL="1828800" indent="0">
              <a:buFontTx/>
              <a:buNone/>
              <a:defRPr sz="1800">
                <a:latin typeface="+mj-lt"/>
              </a:defRPr>
            </a:lvl5pPr>
          </a:lstStyle>
          <a:p>
            <a:pPr lvl="0"/>
            <a:r>
              <a:rPr lang="de-DE" dirty="0"/>
              <a:t>01.01.18</a:t>
            </a:r>
          </a:p>
        </p:txBody>
      </p:sp>
      <p:cxnSp>
        <p:nvCxnSpPr>
          <p:cNvPr id="46" name="Gerade Verbindung 45"/>
          <p:cNvCxnSpPr/>
          <p:nvPr userDrawn="1"/>
        </p:nvCxnSpPr>
        <p:spPr>
          <a:xfrm flipV="1">
            <a:off x="3639433" y="3662410"/>
            <a:ext cx="0" cy="172720"/>
          </a:xfrm>
          <a:prstGeom prst="line">
            <a:avLst/>
          </a:prstGeom>
          <a:ln w="25400">
            <a:solidFill>
              <a:srgbClr val="5288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46"/>
          <p:cNvCxnSpPr/>
          <p:nvPr userDrawn="1"/>
        </p:nvCxnSpPr>
        <p:spPr>
          <a:xfrm flipV="1">
            <a:off x="4366834" y="3653112"/>
            <a:ext cx="0" cy="172720"/>
          </a:xfrm>
          <a:prstGeom prst="line">
            <a:avLst/>
          </a:prstGeom>
          <a:ln w="25400">
            <a:solidFill>
              <a:srgbClr val="5288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Dreieck 47"/>
          <p:cNvSpPr/>
          <p:nvPr userDrawn="1"/>
        </p:nvSpPr>
        <p:spPr>
          <a:xfrm>
            <a:off x="3565156" y="3903641"/>
            <a:ext cx="157331" cy="135630"/>
          </a:xfrm>
          <a:prstGeom prst="triangle">
            <a:avLst/>
          </a:prstGeom>
          <a:solidFill>
            <a:srgbClr val="52883D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Textplatzhalt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172809" y="2997497"/>
            <a:ext cx="1065937" cy="327279"/>
          </a:xfrm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buFontTx/>
              <a:buNone/>
              <a:defRPr sz="1800" b="0" i="0" spc="50" baseline="0">
                <a:solidFill>
                  <a:srgbClr val="575756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 marL="457200" indent="0">
              <a:buFontTx/>
              <a:buNone/>
              <a:defRPr sz="1800">
                <a:latin typeface="+mj-lt"/>
              </a:defRPr>
            </a:lvl2pPr>
            <a:lvl3pPr marL="914400" indent="0">
              <a:buFontTx/>
              <a:buNone/>
              <a:defRPr sz="1800">
                <a:latin typeface="+mj-lt"/>
              </a:defRPr>
            </a:lvl3pPr>
            <a:lvl4pPr marL="1371600" indent="0">
              <a:buFontTx/>
              <a:buNone/>
              <a:defRPr sz="1800">
                <a:latin typeface="+mj-lt"/>
              </a:defRPr>
            </a:lvl4pPr>
            <a:lvl5pPr marL="1828800" indent="0">
              <a:buFontTx/>
              <a:buNone/>
              <a:defRPr sz="1800">
                <a:latin typeface="+mj-lt"/>
              </a:defRPr>
            </a:lvl5pPr>
          </a:lstStyle>
          <a:p>
            <a:pPr lvl="0"/>
            <a:r>
              <a:rPr lang="de-DE" dirty="0"/>
              <a:t>01.01.18</a:t>
            </a:r>
          </a:p>
        </p:txBody>
      </p:sp>
      <p:sp>
        <p:nvSpPr>
          <p:cNvPr id="51" name="Dreieck 50"/>
          <p:cNvSpPr/>
          <p:nvPr userDrawn="1"/>
        </p:nvSpPr>
        <p:spPr>
          <a:xfrm rot="10800000">
            <a:off x="4288167" y="3421129"/>
            <a:ext cx="157331" cy="135630"/>
          </a:xfrm>
          <a:prstGeom prst="triangle">
            <a:avLst/>
          </a:prstGeom>
          <a:solidFill>
            <a:srgbClr val="52883D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53" name="Textplatzhalt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6120748" y="4082210"/>
            <a:ext cx="1117247" cy="313443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800" b="0" i="0" spc="50" baseline="0">
                <a:solidFill>
                  <a:srgbClr val="575756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 marL="457200" indent="0">
              <a:buFontTx/>
              <a:buNone/>
              <a:defRPr sz="1800">
                <a:latin typeface="+mj-lt"/>
              </a:defRPr>
            </a:lvl2pPr>
            <a:lvl3pPr marL="914400" indent="0">
              <a:buFontTx/>
              <a:buNone/>
              <a:defRPr sz="1800">
                <a:latin typeface="+mj-lt"/>
              </a:defRPr>
            </a:lvl3pPr>
            <a:lvl4pPr marL="1371600" indent="0">
              <a:buFontTx/>
              <a:buNone/>
              <a:defRPr sz="1800">
                <a:latin typeface="+mj-lt"/>
              </a:defRPr>
            </a:lvl4pPr>
            <a:lvl5pPr marL="1828800" indent="0">
              <a:buFontTx/>
              <a:buNone/>
              <a:defRPr sz="1800">
                <a:latin typeface="+mj-lt"/>
              </a:defRPr>
            </a:lvl5pPr>
          </a:lstStyle>
          <a:p>
            <a:pPr lvl="0"/>
            <a:r>
              <a:rPr lang="de-DE" dirty="0"/>
              <a:t>01.01.18</a:t>
            </a:r>
          </a:p>
        </p:txBody>
      </p:sp>
      <p:cxnSp>
        <p:nvCxnSpPr>
          <p:cNvPr id="54" name="Gerade Verbindung 53"/>
          <p:cNvCxnSpPr/>
          <p:nvPr userDrawn="1"/>
        </p:nvCxnSpPr>
        <p:spPr>
          <a:xfrm flipV="1">
            <a:off x="6277301" y="3653705"/>
            <a:ext cx="0" cy="172720"/>
          </a:xfrm>
          <a:prstGeom prst="line">
            <a:avLst/>
          </a:prstGeom>
          <a:ln w="25400">
            <a:solidFill>
              <a:srgbClr val="5288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54"/>
          <p:cNvCxnSpPr/>
          <p:nvPr userDrawn="1"/>
        </p:nvCxnSpPr>
        <p:spPr>
          <a:xfrm flipV="1">
            <a:off x="6988617" y="3644407"/>
            <a:ext cx="0" cy="172720"/>
          </a:xfrm>
          <a:prstGeom prst="line">
            <a:avLst/>
          </a:prstGeom>
          <a:ln w="25400">
            <a:solidFill>
              <a:srgbClr val="5288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Dreieck 55"/>
          <p:cNvSpPr/>
          <p:nvPr userDrawn="1"/>
        </p:nvSpPr>
        <p:spPr>
          <a:xfrm>
            <a:off x="6203024" y="3894936"/>
            <a:ext cx="157331" cy="135630"/>
          </a:xfrm>
          <a:prstGeom prst="triangle">
            <a:avLst/>
          </a:prstGeom>
          <a:solidFill>
            <a:srgbClr val="52883D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Textplatzhalt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6804662" y="2997497"/>
            <a:ext cx="1125411" cy="337382"/>
          </a:xfrm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buFontTx/>
              <a:buNone/>
              <a:defRPr sz="1800" b="0" i="0" spc="50" baseline="0">
                <a:solidFill>
                  <a:srgbClr val="575756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 marL="457200" indent="0">
              <a:buFontTx/>
              <a:buNone/>
              <a:defRPr sz="1800">
                <a:latin typeface="+mj-lt"/>
              </a:defRPr>
            </a:lvl2pPr>
            <a:lvl3pPr marL="914400" indent="0">
              <a:buFontTx/>
              <a:buNone/>
              <a:defRPr sz="1800">
                <a:latin typeface="+mj-lt"/>
              </a:defRPr>
            </a:lvl3pPr>
            <a:lvl4pPr marL="1371600" indent="0">
              <a:buFontTx/>
              <a:buNone/>
              <a:defRPr sz="1800">
                <a:latin typeface="+mj-lt"/>
              </a:defRPr>
            </a:lvl4pPr>
            <a:lvl5pPr marL="1828800" indent="0">
              <a:buFontTx/>
              <a:buNone/>
              <a:defRPr sz="1800">
                <a:latin typeface="+mj-lt"/>
              </a:defRPr>
            </a:lvl5pPr>
          </a:lstStyle>
          <a:p>
            <a:pPr lvl="0"/>
            <a:r>
              <a:rPr lang="de-DE" dirty="0"/>
              <a:t>01.01.18</a:t>
            </a:r>
          </a:p>
        </p:txBody>
      </p:sp>
      <p:sp>
        <p:nvSpPr>
          <p:cNvPr id="59" name="Dreieck 58"/>
          <p:cNvSpPr/>
          <p:nvPr userDrawn="1"/>
        </p:nvSpPr>
        <p:spPr>
          <a:xfrm rot="10800000">
            <a:off x="6909950" y="3412424"/>
            <a:ext cx="157331" cy="135630"/>
          </a:xfrm>
          <a:prstGeom prst="triangle">
            <a:avLst/>
          </a:prstGeom>
          <a:solidFill>
            <a:srgbClr val="52883D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69" name="Textplatzhalter 67"/>
          <p:cNvSpPr>
            <a:spLocks noGrp="1"/>
          </p:cNvSpPr>
          <p:nvPr>
            <p:ph type="body" sz="quarter" idx="26"/>
          </p:nvPr>
        </p:nvSpPr>
        <p:spPr>
          <a:xfrm>
            <a:off x="3482880" y="4395651"/>
            <a:ext cx="2489903" cy="1666647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685800" marR="0" indent="-22860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>
                <a:solidFill>
                  <a:srgbClr val="575756"/>
                </a:solidFill>
              </a:defRPr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/>
              <a:t>Mastertextformat bearbeiten</a:t>
            </a:r>
          </a:p>
        </p:txBody>
      </p:sp>
      <p:sp>
        <p:nvSpPr>
          <p:cNvPr id="70" name="Textplatzhalter 67"/>
          <p:cNvSpPr>
            <a:spLocks noGrp="1"/>
          </p:cNvSpPr>
          <p:nvPr>
            <p:ph type="body" sz="quarter" idx="27"/>
          </p:nvPr>
        </p:nvSpPr>
        <p:spPr>
          <a:xfrm>
            <a:off x="6120748" y="4395651"/>
            <a:ext cx="2507686" cy="1666647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685800" marR="0" indent="-22860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>
                <a:solidFill>
                  <a:srgbClr val="575756"/>
                </a:solidFill>
              </a:defRPr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/>
              <a:t>Mastertextformat bearbeiten</a:t>
            </a:r>
          </a:p>
        </p:txBody>
      </p:sp>
      <p:sp>
        <p:nvSpPr>
          <p:cNvPr id="79" name="Textplatzhalter 78"/>
          <p:cNvSpPr>
            <a:spLocks noGrp="1"/>
          </p:cNvSpPr>
          <p:nvPr>
            <p:ph type="body" sz="quarter" idx="28"/>
          </p:nvPr>
        </p:nvSpPr>
        <p:spPr>
          <a:xfrm>
            <a:off x="1516287" y="1628960"/>
            <a:ext cx="2503575" cy="1368538"/>
          </a:xfrm>
        </p:spPr>
        <p:txBody>
          <a:bodyPr anchor="b">
            <a:normAutofit/>
          </a:bodyPr>
          <a:lstStyle>
            <a:lvl1pPr>
              <a:lnSpc>
                <a:spcPct val="250000"/>
              </a:lnSpc>
              <a:defRPr sz="1600" b="0" i="0">
                <a:solidFill>
                  <a:srgbClr val="4D4D4C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>
              <a:lnSpc>
                <a:spcPts val="1900"/>
              </a:lnSpc>
              <a:defRPr sz="1600">
                <a:solidFill>
                  <a:srgbClr val="575756"/>
                </a:solidFill>
              </a:defRPr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/>
              <a:t>Mastertextformat bearbeiten</a:t>
            </a:r>
          </a:p>
        </p:txBody>
      </p:sp>
      <p:sp>
        <p:nvSpPr>
          <p:cNvPr id="81" name="Textplatzhalter 78"/>
          <p:cNvSpPr>
            <a:spLocks noGrp="1"/>
          </p:cNvSpPr>
          <p:nvPr>
            <p:ph type="body" sz="quarter" idx="30"/>
          </p:nvPr>
        </p:nvSpPr>
        <p:spPr>
          <a:xfrm>
            <a:off x="4172809" y="1628960"/>
            <a:ext cx="2491409" cy="1368538"/>
          </a:xfrm>
        </p:spPr>
        <p:txBody>
          <a:bodyPr anchor="b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685800" marR="0" indent="-22860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>
                <a:solidFill>
                  <a:srgbClr val="575756"/>
                </a:solidFill>
              </a:defRPr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/>
              <a:t>Mastertextformat bearbeiten</a:t>
            </a:r>
          </a:p>
        </p:txBody>
      </p:sp>
      <p:sp>
        <p:nvSpPr>
          <p:cNvPr id="82" name="Textplatzhalter 78"/>
          <p:cNvSpPr>
            <a:spLocks noGrp="1"/>
          </p:cNvSpPr>
          <p:nvPr>
            <p:ph type="body" sz="quarter" idx="31"/>
          </p:nvPr>
        </p:nvSpPr>
        <p:spPr>
          <a:xfrm>
            <a:off x="6811392" y="1628960"/>
            <a:ext cx="2485085" cy="1368538"/>
          </a:xfrm>
        </p:spPr>
        <p:txBody>
          <a:bodyPr anchor="b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685800" marR="0" indent="-22860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>
                <a:solidFill>
                  <a:srgbClr val="575756"/>
                </a:solidFill>
              </a:defRPr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/>
              <a:t>Mastertextformat bearbeiten</a:t>
            </a:r>
          </a:p>
        </p:txBody>
      </p:sp>
      <p:sp>
        <p:nvSpPr>
          <p:cNvPr id="62" name="Titel 1"/>
          <p:cNvSpPr>
            <a:spLocks noGrp="1"/>
          </p:cNvSpPr>
          <p:nvPr>
            <p:ph type="ctrTitle" hasCustomPrompt="1"/>
          </p:nvPr>
        </p:nvSpPr>
        <p:spPr>
          <a:xfrm>
            <a:off x="821977" y="792000"/>
            <a:ext cx="6168758" cy="356468"/>
          </a:xfrm>
        </p:spPr>
        <p:txBody>
          <a:bodyPr anchor="t">
            <a:noAutofit/>
          </a:bodyPr>
          <a:lstStyle>
            <a:lvl1pPr algn="l">
              <a:defRPr sz="2800" b="0" i="0" spc="100" baseline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r>
              <a:rPr lang="de-DE" dirty="0"/>
              <a:t>TITEL IN VERSALIEN</a:t>
            </a:r>
          </a:p>
        </p:txBody>
      </p:sp>
      <p:pic>
        <p:nvPicPr>
          <p:cNvPr id="33" name="Bild 3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390986"/>
            <a:ext cx="1711613" cy="224866"/>
          </a:xfrm>
          <a:prstGeom prst="rect">
            <a:avLst/>
          </a:prstGeom>
        </p:spPr>
      </p:pic>
      <p:sp>
        <p:nvSpPr>
          <p:cNvPr id="36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92000" y="6469635"/>
            <a:ext cx="1790700" cy="16668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Seitenzahl</a:t>
            </a:r>
          </a:p>
        </p:txBody>
      </p:sp>
      <p:cxnSp>
        <p:nvCxnSpPr>
          <p:cNvPr id="38" name="Gerade Verbindung 37"/>
          <p:cNvCxnSpPr/>
          <p:nvPr userDrawn="1"/>
        </p:nvCxnSpPr>
        <p:spPr>
          <a:xfrm flipV="1">
            <a:off x="8628434" y="3662864"/>
            <a:ext cx="0" cy="172720"/>
          </a:xfrm>
          <a:prstGeom prst="line">
            <a:avLst/>
          </a:prstGeom>
          <a:ln w="25400">
            <a:solidFill>
              <a:srgbClr val="5288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platzhalter 4">
            <a:extLst>
              <a:ext uri="{FF2B5EF4-FFF2-40B4-BE49-F238E27FC236}">
                <a16:creationId xmlns:a16="http://schemas.microsoft.com/office/drawing/2014/main" id="{A19C739C-81BA-B946-B7D0-8DABB1E2CF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</p:spTree>
    <p:extLst>
      <p:ext uri="{BB962C8B-B14F-4D97-AF65-F5344CB8AC3E}">
        <p14:creationId xmlns:p14="http://schemas.microsoft.com/office/powerpoint/2010/main" val="880451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583"/>
            <a:ext cx="12192000" cy="6832854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12583"/>
            <a:ext cx="12192000" cy="6833234"/>
          </a:xfrm>
          <a:custGeom>
            <a:avLst/>
            <a:gdLst/>
            <a:ahLst/>
            <a:cxnLst/>
            <a:rect l="l" t="t" r="r" b="b"/>
            <a:pathLst>
              <a:path w="12192000" h="6833234">
                <a:moveTo>
                  <a:pt x="12192000" y="0"/>
                </a:moveTo>
                <a:lnTo>
                  <a:pt x="0" y="0"/>
                </a:lnTo>
                <a:lnTo>
                  <a:pt x="0" y="6832854"/>
                </a:lnTo>
                <a:lnTo>
                  <a:pt x="12192000" y="6832854"/>
                </a:lnTo>
                <a:lnTo>
                  <a:pt x="12192000" y="0"/>
                </a:lnTo>
                <a:close/>
              </a:path>
            </a:pathLst>
          </a:custGeom>
          <a:solidFill>
            <a:srgbClr val="2C2A52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8768" y="2018238"/>
            <a:ext cx="4301490" cy="36055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 u="sng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11/5/25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111626" y="1616001"/>
            <a:ext cx="4716964" cy="565506"/>
          </a:xfrm>
          <a:ln w="3175">
            <a:solidFill>
              <a:srgbClr val="575756"/>
            </a:solidFill>
          </a:ln>
        </p:spPr>
        <p:txBody>
          <a:bodyPr anchor="ctr">
            <a:normAutofit/>
          </a:bodyPr>
          <a:lstStyle>
            <a:lvl1pPr marL="0" indent="0" algn="l">
              <a:buNone/>
              <a:defRPr sz="1600" b="0" i="0" spc="5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Text</a:t>
            </a: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111625" y="3228487"/>
            <a:ext cx="4716965" cy="564310"/>
          </a:xfrm>
          <a:ln w="3175">
            <a:solidFill>
              <a:srgbClr val="575756"/>
            </a:solidFill>
          </a:ln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0" i="0" spc="5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 sz="1800">
                <a:latin typeface="+mj-lt"/>
              </a:defRPr>
            </a:lvl2pPr>
            <a:lvl3pPr marL="914400" indent="0">
              <a:buFontTx/>
              <a:buNone/>
              <a:defRPr sz="1800">
                <a:latin typeface="+mj-lt"/>
              </a:defRPr>
            </a:lvl3pPr>
            <a:lvl4pPr marL="1371600" indent="0">
              <a:buFontTx/>
              <a:buNone/>
              <a:defRPr sz="1800">
                <a:latin typeface="+mj-lt"/>
              </a:defRPr>
            </a:lvl4pPr>
            <a:lvl5pPr marL="1828800" indent="0">
              <a:buFontTx/>
              <a:buNone/>
              <a:defRPr sz="1800">
                <a:latin typeface="+mj-lt"/>
              </a:defRPr>
            </a:lvl5pPr>
          </a:lstStyle>
          <a:p>
            <a:r>
              <a:rPr lang="de-DE" dirty="0"/>
              <a:t>Text</a:t>
            </a:r>
          </a:p>
        </p:txBody>
      </p:sp>
      <p:sp>
        <p:nvSpPr>
          <p:cNvPr id="18" name="Textplatzhalt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119917" y="4848573"/>
            <a:ext cx="4708673" cy="579012"/>
          </a:xfrm>
          <a:ln w="3175">
            <a:solidFill>
              <a:srgbClr val="575756"/>
            </a:solidFill>
          </a:ln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0" i="0" spc="5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 sz="1800">
                <a:latin typeface="+mj-lt"/>
              </a:defRPr>
            </a:lvl2pPr>
            <a:lvl3pPr marL="914400" indent="0">
              <a:buFontTx/>
              <a:buNone/>
              <a:defRPr sz="1800">
                <a:latin typeface="+mj-lt"/>
              </a:defRPr>
            </a:lvl3pPr>
            <a:lvl4pPr marL="1371600" indent="0">
              <a:buFontTx/>
              <a:buNone/>
              <a:defRPr sz="1800">
                <a:latin typeface="+mj-lt"/>
              </a:defRPr>
            </a:lvl4pPr>
            <a:lvl5pPr marL="1828800" indent="0">
              <a:buFontTx/>
              <a:buNone/>
              <a:defRPr sz="1800">
                <a:latin typeface="+mj-lt"/>
              </a:defRPr>
            </a:lvl5pPr>
          </a:lstStyle>
          <a:p>
            <a:r>
              <a:rPr lang="de-DE" dirty="0"/>
              <a:t>Text</a:t>
            </a:r>
          </a:p>
        </p:txBody>
      </p:sp>
      <p:sp>
        <p:nvSpPr>
          <p:cNvPr id="19" name="Textplatzhalt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4111625" y="4036455"/>
            <a:ext cx="4716966" cy="563374"/>
          </a:xfrm>
          <a:ln w="3175">
            <a:solidFill>
              <a:srgbClr val="575756"/>
            </a:solidFill>
          </a:ln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0" i="0" spc="5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 sz="1800">
                <a:latin typeface="+mj-lt"/>
              </a:defRPr>
            </a:lvl2pPr>
            <a:lvl3pPr marL="914400" indent="0">
              <a:buFontTx/>
              <a:buNone/>
              <a:defRPr sz="1800">
                <a:latin typeface="+mj-lt"/>
              </a:defRPr>
            </a:lvl3pPr>
            <a:lvl4pPr marL="1371600" indent="0">
              <a:buFontTx/>
              <a:buNone/>
              <a:defRPr sz="1800">
                <a:latin typeface="+mj-lt"/>
              </a:defRPr>
            </a:lvl4pPr>
            <a:lvl5pPr marL="1828800" indent="0">
              <a:buFontTx/>
              <a:buNone/>
              <a:defRPr sz="1800">
                <a:latin typeface="+mj-lt"/>
              </a:defRPr>
            </a:lvl5pPr>
          </a:lstStyle>
          <a:p>
            <a:r>
              <a:rPr lang="de-DE" dirty="0"/>
              <a:t>Text</a:t>
            </a:r>
          </a:p>
        </p:txBody>
      </p:sp>
      <p:sp>
        <p:nvSpPr>
          <p:cNvPr id="30" name="Textplatzhalt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4119917" y="2405377"/>
            <a:ext cx="4708673" cy="572956"/>
          </a:xfrm>
          <a:ln w="3175">
            <a:solidFill>
              <a:srgbClr val="575756"/>
            </a:solidFill>
          </a:ln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0" i="0" spc="5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 sz="1800">
                <a:latin typeface="+mj-lt"/>
              </a:defRPr>
            </a:lvl2pPr>
            <a:lvl3pPr marL="914400" indent="0">
              <a:buFontTx/>
              <a:buNone/>
              <a:defRPr sz="1800">
                <a:latin typeface="+mj-lt"/>
              </a:defRPr>
            </a:lvl3pPr>
            <a:lvl4pPr marL="1371600" indent="0">
              <a:buFontTx/>
              <a:buNone/>
              <a:defRPr sz="1800">
                <a:latin typeface="+mj-lt"/>
              </a:defRPr>
            </a:lvl4pPr>
            <a:lvl5pPr marL="1828800" indent="0">
              <a:buFontTx/>
              <a:buNone/>
              <a:defRPr sz="1800">
                <a:latin typeface="+mj-lt"/>
              </a:defRPr>
            </a:lvl5pPr>
          </a:lstStyle>
          <a:p>
            <a:r>
              <a:rPr lang="de-DE" dirty="0"/>
              <a:t>Text</a:t>
            </a:r>
          </a:p>
        </p:txBody>
      </p:sp>
      <p:sp>
        <p:nvSpPr>
          <p:cNvPr id="9" name="Dreieck 8"/>
          <p:cNvSpPr/>
          <p:nvPr userDrawn="1"/>
        </p:nvSpPr>
        <p:spPr>
          <a:xfrm rot="5400000">
            <a:off x="3842195" y="1816439"/>
            <a:ext cx="180004" cy="155176"/>
          </a:xfrm>
          <a:prstGeom prst="triangle">
            <a:avLst/>
          </a:prstGeom>
          <a:solidFill>
            <a:srgbClr val="52883D"/>
          </a:solidFill>
          <a:ln>
            <a:solidFill>
              <a:srgbClr val="5288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34" name="Dreieck 33"/>
          <p:cNvSpPr/>
          <p:nvPr userDrawn="1"/>
        </p:nvSpPr>
        <p:spPr>
          <a:xfrm rot="5400000">
            <a:off x="3845882" y="2610047"/>
            <a:ext cx="180004" cy="155176"/>
          </a:xfrm>
          <a:prstGeom prst="triangle">
            <a:avLst/>
          </a:prstGeom>
          <a:solidFill>
            <a:srgbClr val="9AC43A"/>
          </a:solidFill>
          <a:ln>
            <a:solidFill>
              <a:srgbClr val="9AC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Dreieck 34"/>
          <p:cNvSpPr/>
          <p:nvPr userDrawn="1"/>
        </p:nvSpPr>
        <p:spPr>
          <a:xfrm rot="5400000">
            <a:off x="3846461" y="3419889"/>
            <a:ext cx="180004" cy="155176"/>
          </a:xfrm>
          <a:prstGeom prst="triangle">
            <a:avLst/>
          </a:prstGeom>
          <a:solidFill>
            <a:srgbClr val="52883D"/>
          </a:solidFill>
          <a:ln>
            <a:solidFill>
              <a:srgbClr val="5288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Dreieck 35"/>
          <p:cNvSpPr/>
          <p:nvPr userDrawn="1"/>
        </p:nvSpPr>
        <p:spPr>
          <a:xfrm rot="5400000">
            <a:off x="3845882" y="4234353"/>
            <a:ext cx="180004" cy="155176"/>
          </a:xfrm>
          <a:prstGeom prst="triangle">
            <a:avLst/>
          </a:prstGeom>
          <a:solidFill>
            <a:srgbClr val="9AC43A"/>
          </a:solidFill>
          <a:ln>
            <a:solidFill>
              <a:srgbClr val="9AC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37" name="Dreieck 36"/>
          <p:cNvSpPr/>
          <p:nvPr userDrawn="1"/>
        </p:nvSpPr>
        <p:spPr>
          <a:xfrm rot="5400000">
            <a:off x="3845882" y="5048817"/>
            <a:ext cx="180004" cy="155176"/>
          </a:xfrm>
          <a:prstGeom prst="triangle">
            <a:avLst/>
          </a:prstGeom>
          <a:solidFill>
            <a:srgbClr val="52883D"/>
          </a:solidFill>
          <a:ln>
            <a:solidFill>
              <a:srgbClr val="5288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4" name="Rechteck 13"/>
          <p:cNvSpPr/>
          <p:nvPr userDrawn="1"/>
        </p:nvSpPr>
        <p:spPr>
          <a:xfrm>
            <a:off x="870617" y="1606991"/>
            <a:ext cx="2980305" cy="574516"/>
          </a:xfrm>
          <a:prstGeom prst="rect">
            <a:avLst/>
          </a:prstGeom>
          <a:noFill/>
          <a:ln w="0">
            <a:solidFill>
              <a:srgbClr val="5288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 37"/>
          <p:cNvSpPr/>
          <p:nvPr userDrawn="1"/>
        </p:nvSpPr>
        <p:spPr>
          <a:xfrm>
            <a:off x="870691" y="2412809"/>
            <a:ext cx="2980552" cy="565524"/>
          </a:xfrm>
          <a:prstGeom prst="rect">
            <a:avLst/>
          </a:prstGeom>
          <a:noFill/>
          <a:ln w="0">
            <a:solidFill>
              <a:srgbClr val="9AC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Rechteck 38"/>
          <p:cNvSpPr/>
          <p:nvPr userDrawn="1"/>
        </p:nvSpPr>
        <p:spPr>
          <a:xfrm>
            <a:off x="870691" y="3219841"/>
            <a:ext cx="2980552" cy="565524"/>
          </a:xfrm>
          <a:prstGeom prst="rect">
            <a:avLst/>
          </a:prstGeom>
          <a:noFill/>
          <a:ln w="0">
            <a:solidFill>
              <a:srgbClr val="5288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hteck 39"/>
          <p:cNvSpPr/>
          <p:nvPr userDrawn="1"/>
        </p:nvSpPr>
        <p:spPr>
          <a:xfrm>
            <a:off x="870691" y="4034305"/>
            <a:ext cx="2980552" cy="565524"/>
          </a:xfrm>
          <a:prstGeom prst="rect">
            <a:avLst/>
          </a:prstGeom>
          <a:noFill/>
          <a:ln w="0">
            <a:solidFill>
              <a:srgbClr val="9AC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/>
          <p:cNvSpPr/>
          <p:nvPr userDrawn="1"/>
        </p:nvSpPr>
        <p:spPr>
          <a:xfrm>
            <a:off x="870691" y="4857565"/>
            <a:ext cx="2980552" cy="565524"/>
          </a:xfrm>
          <a:prstGeom prst="rect">
            <a:avLst/>
          </a:prstGeom>
          <a:noFill/>
          <a:ln w="0">
            <a:solidFill>
              <a:srgbClr val="5288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Textplatzhalter 45"/>
          <p:cNvSpPr>
            <a:spLocks noGrp="1"/>
          </p:cNvSpPr>
          <p:nvPr>
            <p:ph type="body" sz="quarter" idx="19"/>
          </p:nvPr>
        </p:nvSpPr>
        <p:spPr>
          <a:xfrm>
            <a:off x="953312" y="1779155"/>
            <a:ext cx="2811293" cy="204874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600" b="0" i="0">
                <a:solidFill>
                  <a:srgbClr val="575756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 marL="457200" indent="0">
              <a:buFontTx/>
              <a:buNone/>
              <a:defRPr sz="1600">
                <a:latin typeface="+mj-lt"/>
              </a:defRPr>
            </a:lvl2pPr>
            <a:lvl3pPr marL="914400" indent="0">
              <a:buFontTx/>
              <a:buNone/>
              <a:defRPr sz="1600">
                <a:latin typeface="+mj-lt"/>
              </a:defRPr>
            </a:lvl3pPr>
            <a:lvl4pPr marL="1371600" indent="0">
              <a:buFontTx/>
              <a:buNone/>
              <a:defRPr sz="1600">
                <a:latin typeface="+mj-lt"/>
              </a:defRPr>
            </a:lvl4pPr>
            <a:lvl5pPr marL="1828800" indent="0">
              <a:buFontTx/>
              <a:buNone/>
              <a:defRPr sz="1600">
                <a:latin typeface="+mj-lt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7" name="Textplatzhalter 45"/>
          <p:cNvSpPr>
            <a:spLocks noGrp="1"/>
          </p:cNvSpPr>
          <p:nvPr>
            <p:ph type="body" sz="quarter" idx="20"/>
          </p:nvPr>
        </p:nvSpPr>
        <p:spPr>
          <a:xfrm>
            <a:off x="953311" y="2585198"/>
            <a:ext cx="2811293" cy="204874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600" b="0" i="0">
                <a:solidFill>
                  <a:srgbClr val="575756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 marL="457200" indent="0">
              <a:buFontTx/>
              <a:buNone/>
              <a:defRPr sz="1600">
                <a:latin typeface="+mj-lt"/>
              </a:defRPr>
            </a:lvl2pPr>
            <a:lvl3pPr marL="914400" indent="0">
              <a:buFontTx/>
              <a:buNone/>
              <a:defRPr sz="1600">
                <a:latin typeface="+mj-lt"/>
              </a:defRPr>
            </a:lvl3pPr>
            <a:lvl4pPr marL="1371600" indent="0">
              <a:buFontTx/>
              <a:buNone/>
              <a:defRPr sz="1600">
                <a:latin typeface="+mj-lt"/>
              </a:defRPr>
            </a:lvl4pPr>
            <a:lvl5pPr marL="1828800" indent="0">
              <a:buFontTx/>
              <a:buNone/>
              <a:defRPr sz="1600">
                <a:latin typeface="+mj-lt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8" name="Textplatzhalter 45"/>
          <p:cNvSpPr>
            <a:spLocks noGrp="1"/>
          </p:cNvSpPr>
          <p:nvPr>
            <p:ph type="body" sz="quarter" idx="21"/>
          </p:nvPr>
        </p:nvSpPr>
        <p:spPr>
          <a:xfrm>
            <a:off x="953311" y="3382605"/>
            <a:ext cx="2811293" cy="204874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600" b="0" i="0">
                <a:solidFill>
                  <a:srgbClr val="575756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 marL="457200" indent="0">
              <a:buFontTx/>
              <a:buNone/>
              <a:defRPr sz="1600">
                <a:latin typeface="+mj-lt"/>
              </a:defRPr>
            </a:lvl2pPr>
            <a:lvl3pPr marL="914400" indent="0">
              <a:buFontTx/>
              <a:buNone/>
              <a:defRPr sz="1600">
                <a:latin typeface="+mj-lt"/>
              </a:defRPr>
            </a:lvl3pPr>
            <a:lvl4pPr marL="1371600" indent="0">
              <a:buFontTx/>
              <a:buNone/>
              <a:defRPr sz="1600">
                <a:latin typeface="+mj-lt"/>
              </a:defRPr>
            </a:lvl4pPr>
            <a:lvl5pPr marL="1828800" indent="0">
              <a:buFontTx/>
              <a:buNone/>
              <a:defRPr sz="1600">
                <a:latin typeface="+mj-lt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9" name="Textplatzhalter 45"/>
          <p:cNvSpPr>
            <a:spLocks noGrp="1"/>
          </p:cNvSpPr>
          <p:nvPr>
            <p:ph type="body" sz="quarter" idx="22"/>
          </p:nvPr>
        </p:nvSpPr>
        <p:spPr>
          <a:xfrm>
            <a:off x="953310" y="4197252"/>
            <a:ext cx="2811293" cy="204874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600" b="0" i="0">
                <a:solidFill>
                  <a:srgbClr val="575756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 marL="457200" indent="0">
              <a:buFontTx/>
              <a:buNone/>
              <a:defRPr sz="1600">
                <a:latin typeface="+mj-lt"/>
              </a:defRPr>
            </a:lvl2pPr>
            <a:lvl3pPr marL="914400" indent="0">
              <a:buFontTx/>
              <a:buNone/>
              <a:defRPr sz="1600">
                <a:latin typeface="+mj-lt"/>
              </a:defRPr>
            </a:lvl3pPr>
            <a:lvl4pPr marL="1371600" indent="0">
              <a:buFontTx/>
              <a:buNone/>
              <a:defRPr sz="1600">
                <a:latin typeface="+mj-lt"/>
              </a:defRPr>
            </a:lvl4pPr>
            <a:lvl5pPr marL="1828800" indent="0">
              <a:buFontTx/>
              <a:buNone/>
              <a:defRPr sz="1600">
                <a:latin typeface="+mj-lt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0" name="Textplatzhalter 45"/>
          <p:cNvSpPr>
            <a:spLocks noGrp="1"/>
          </p:cNvSpPr>
          <p:nvPr>
            <p:ph type="body" sz="quarter" idx="23"/>
          </p:nvPr>
        </p:nvSpPr>
        <p:spPr>
          <a:xfrm>
            <a:off x="953309" y="5018451"/>
            <a:ext cx="2811293" cy="204874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600" b="0" i="0">
                <a:solidFill>
                  <a:srgbClr val="575756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 marL="457200" indent="0">
              <a:buFontTx/>
              <a:buNone/>
              <a:defRPr sz="1600">
                <a:latin typeface="+mj-lt"/>
              </a:defRPr>
            </a:lvl2pPr>
            <a:lvl3pPr marL="914400" indent="0">
              <a:buFontTx/>
              <a:buNone/>
              <a:defRPr sz="1600">
                <a:latin typeface="+mj-lt"/>
              </a:defRPr>
            </a:lvl3pPr>
            <a:lvl4pPr marL="1371600" indent="0">
              <a:buFontTx/>
              <a:buNone/>
              <a:defRPr sz="1600">
                <a:latin typeface="+mj-lt"/>
              </a:defRPr>
            </a:lvl4pPr>
            <a:lvl5pPr marL="1828800" indent="0">
              <a:buFontTx/>
              <a:buNone/>
              <a:defRPr sz="1600">
                <a:latin typeface="+mj-lt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1" name="Titel 1"/>
          <p:cNvSpPr>
            <a:spLocks noGrp="1"/>
          </p:cNvSpPr>
          <p:nvPr>
            <p:ph type="ctrTitle" hasCustomPrompt="1"/>
          </p:nvPr>
        </p:nvSpPr>
        <p:spPr>
          <a:xfrm>
            <a:off x="821977" y="792000"/>
            <a:ext cx="6168758" cy="356468"/>
          </a:xfrm>
        </p:spPr>
        <p:txBody>
          <a:bodyPr anchor="t">
            <a:noAutofit/>
          </a:bodyPr>
          <a:lstStyle>
            <a:lvl1pPr algn="l">
              <a:defRPr sz="2800" b="0" i="0" spc="100" baseline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r>
              <a:rPr lang="de-DE" dirty="0"/>
              <a:t>TITEL IN VERSALIEN</a:t>
            </a:r>
          </a:p>
        </p:txBody>
      </p:sp>
      <p:pic>
        <p:nvPicPr>
          <p:cNvPr id="32" name="Bild 3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911" y="172720"/>
            <a:ext cx="3170801" cy="6509646"/>
          </a:xfrm>
          <a:prstGeom prst="rect">
            <a:avLst/>
          </a:prstGeom>
        </p:spPr>
      </p:pic>
      <p:pic>
        <p:nvPicPr>
          <p:cNvPr id="27" name="Bild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390986"/>
            <a:ext cx="1711613" cy="224866"/>
          </a:xfrm>
          <a:prstGeom prst="rect">
            <a:avLst/>
          </a:prstGeom>
        </p:spPr>
      </p:pic>
      <p:sp>
        <p:nvSpPr>
          <p:cNvPr id="28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92000" y="6469635"/>
            <a:ext cx="1790700" cy="16668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29" name="Textplatzhalter 4">
            <a:extLst>
              <a:ext uri="{FF2B5EF4-FFF2-40B4-BE49-F238E27FC236}">
                <a16:creationId xmlns:a16="http://schemas.microsoft.com/office/drawing/2014/main" id="{EEABA08B-396F-4842-A47F-3B6F306EB87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</p:spTree>
    <p:extLst>
      <p:ext uri="{BB962C8B-B14F-4D97-AF65-F5344CB8AC3E}">
        <p14:creationId xmlns:p14="http://schemas.microsoft.com/office/powerpoint/2010/main" val="31336112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zhalter für vertikalen Text 4"/>
          <p:cNvSpPr>
            <a:spLocks noGrp="1"/>
          </p:cNvSpPr>
          <p:nvPr>
            <p:ph type="body" orient="vert" sz="quarter" idx="19"/>
          </p:nvPr>
        </p:nvSpPr>
        <p:spPr>
          <a:xfrm rot="10800000">
            <a:off x="821977" y="1369504"/>
            <a:ext cx="306736" cy="4867783"/>
          </a:xfrm>
        </p:spPr>
        <p:txBody>
          <a:bodyPr vert="eaVert" anchor="ctr">
            <a:noAutofit/>
          </a:bodyPr>
          <a:lstStyle>
            <a:lvl1pPr marL="0" indent="0">
              <a:buFontTx/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itel 1"/>
          <p:cNvSpPr>
            <a:spLocks noGrp="1"/>
          </p:cNvSpPr>
          <p:nvPr>
            <p:ph type="ctrTitle" hasCustomPrompt="1"/>
          </p:nvPr>
        </p:nvSpPr>
        <p:spPr>
          <a:xfrm>
            <a:off x="821977" y="792000"/>
            <a:ext cx="6168758" cy="356468"/>
          </a:xfrm>
        </p:spPr>
        <p:txBody>
          <a:bodyPr anchor="t">
            <a:noAutofit/>
          </a:bodyPr>
          <a:lstStyle>
            <a:lvl1pPr algn="l">
              <a:defRPr sz="2800" b="0" i="0" spc="100" baseline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r>
              <a:rPr lang="de-DE" dirty="0"/>
              <a:t>TITEL IN VERSALIEN</a:t>
            </a:r>
          </a:p>
        </p:txBody>
      </p:sp>
      <p:pic>
        <p:nvPicPr>
          <p:cNvPr id="10" name="Bild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911" y="172720"/>
            <a:ext cx="3170801" cy="6509646"/>
          </a:xfrm>
          <a:prstGeom prst="rect">
            <a:avLst/>
          </a:prstGeom>
        </p:spPr>
      </p:pic>
      <p:sp>
        <p:nvSpPr>
          <p:cNvPr id="7" name="Diagrammplatzhalter 6"/>
          <p:cNvSpPr>
            <a:spLocks noGrp="1"/>
          </p:cNvSpPr>
          <p:nvPr>
            <p:ph type="chart" sz="quarter" idx="20"/>
          </p:nvPr>
        </p:nvSpPr>
        <p:spPr>
          <a:xfrm>
            <a:off x="1128713" y="1303867"/>
            <a:ext cx="8097837" cy="4933421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  <p:pic>
        <p:nvPicPr>
          <p:cNvPr id="13" name="Bild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390986"/>
            <a:ext cx="1711613" cy="224866"/>
          </a:xfrm>
          <a:prstGeom prst="rect">
            <a:avLst/>
          </a:prstGeom>
        </p:spPr>
      </p:pic>
      <p:sp>
        <p:nvSpPr>
          <p:cNvPr id="15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56000" y="6469635"/>
            <a:ext cx="1790700" cy="16668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95BC3275-40E4-D942-9ECD-8AAE91C987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</p:spTree>
    <p:extLst>
      <p:ext uri="{BB962C8B-B14F-4D97-AF65-F5344CB8AC3E}">
        <p14:creationId xmlns:p14="http://schemas.microsoft.com/office/powerpoint/2010/main" val="3824242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+ zwei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6">
            <a:extLst>
              <a:ext uri="{FF2B5EF4-FFF2-40B4-BE49-F238E27FC236}">
                <a16:creationId xmlns:a16="http://schemas.microsoft.com/office/drawing/2014/main" id="{773401E9-B6FF-464A-9504-920E9D576B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" y="6363854"/>
            <a:ext cx="12192000" cy="49427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354F5F6D-B4B7-0D46-AAD9-682F2917ECA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6808" y="791999"/>
            <a:ext cx="6168758" cy="392031"/>
          </a:xfrm>
        </p:spPr>
        <p:txBody>
          <a:bodyPr anchor="t">
            <a:noAutofit/>
          </a:bodyPr>
          <a:lstStyle>
            <a:lvl1pPr algn="l">
              <a:defRPr sz="2800" b="0" i="0" spc="100" baseline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r>
              <a:rPr lang="de-DE" dirty="0"/>
              <a:t>TITEL IN VERSALIEN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4BDF5AEB-5806-8D4C-9A47-DA972FB02E3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92000" y="1345505"/>
            <a:ext cx="7841661" cy="28825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DB8153B6-B55C-F442-B3F5-19F9FE4F6B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9101" y="1943999"/>
            <a:ext cx="10599583" cy="395789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 spc="5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 algn="l">
              <a:buNone/>
              <a:defRPr sz="1600">
                <a:solidFill>
                  <a:srgbClr val="575756"/>
                </a:solidFill>
              </a:defRPr>
            </a:lvl2pPr>
            <a:lvl3pPr marL="914400" indent="0" algn="l">
              <a:buNone/>
              <a:defRPr sz="1600">
                <a:solidFill>
                  <a:srgbClr val="575756"/>
                </a:solidFill>
              </a:defRPr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Mastertext</a:t>
            </a:r>
          </a:p>
          <a:p>
            <a:pPr lvl="1"/>
            <a:r>
              <a:rPr lang="de-DE" dirty="0"/>
              <a:t>Eingerückter Text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CE6252D-2E47-2B47-B9DF-D78F0A462736}"/>
              </a:ext>
            </a:extLst>
          </p:cNvPr>
          <p:cNvSpPr txBox="1"/>
          <p:nvPr userDrawn="1"/>
        </p:nvSpPr>
        <p:spPr>
          <a:xfrm>
            <a:off x="9782827" y="1365337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B362EF6-E96C-8A1F-3066-F93B47286A66}"/>
              </a:ext>
            </a:extLst>
          </p:cNvPr>
          <p:cNvSpPr txBox="1"/>
          <p:nvPr userDrawn="1"/>
        </p:nvSpPr>
        <p:spPr>
          <a:xfrm>
            <a:off x="10079182" y="5621482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50897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l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3" hasCustomPrompt="1"/>
          </p:nvPr>
        </p:nvSpPr>
        <p:spPr>
          <a:xfrm>
            <a:off x="799102" y="792000"/>
            <a:ext cx="6540500" cy="431743"/>
          </a:xfrm>
        </p:spPr>
        <p:txBody>
          <a:bodyPr>
            <a:noAutofit/>
          </a:bodyPr>
          <a:lstStyle>
            <a:lvl1pPr marL="0" indent="0">
              <a:lnSpc>
                <a:spcPts val="3400"/>
              </a:lnSpc>
              <a:buNone/>
              <a:defRPr sz="2800" b="0" i="0" baseline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>
                <a:solidFill>
                  <a:srgbClr val="52883D"/>
                </a:solidFill>
              </a:defRPr>
            </a:lvl2pPr>
            <a:lvl3pPr marL="914400" indent="0">
              <a:buNone/>
              <a:defRPr sz="1600">
                <a:solidFill>
                  <a:srgbClr val="52883D"/>
                </a:solidFill>
              </a:defRPr>
            </a:lvl3pPr>
            <a:lvl4pPr marL="1371600" indent="0">
              <a:buNone/>
              <a:defRPr sz="1600">
                <a:solidFill>
                  <a:srgbClr val="52883D"/>
                </a:solidFill>
              </a:defRPr>
            </a:lvl4pPr>
            <a:lvl5pPr marL="1828800" indent="0">
              <a:buNone/>
              <a:defRPr sz="1600">
                <a:solidFill>
                  <a:srgbClr val="52883D"/>
                </a:solidFill>
              </a:defRPr>
            </a:lvl5pPr>
          </a:lstStyle>
          <a:p>
            <a:pPr lvl="0"/>
            <a:r>
              <a:rPr lang="de-DE" dirty="0"/>
              <a:t>QUELLEN</a:t>
            </a:r>
          </a:p>
        </p:txBody>
      </p:sp>
      <p:pic>
        <p:nvPicPr>
          <p:cNvPr id="20" name="Bild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391094"/>
            <a:ext cx="1711613" cy="224649"/>
          </a:xfrm>
          <a:prstGeom prst="rect">
            <a:avLst/>
          </a:prstGeom>
        </p:spPr>
      </p:pic>
      <p:sp>
        <p:nvSpPr>
          <p:cNvPr id="26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92000" y="6469635"/>
            <a:ext cx="1790700" cy="16668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28" name="Textplatzhalter 4"/>
          <p:cNvSpPr>
            <a:spLocks noGrp="1"/>
          </p:cNvSpPr>
          <p:nvPr>
            <p:ph type="body" sz="quarter" idx="26" hasCustomPrompt="1"/>
          </p:nvPr>
        </p:nvSpPr>
        <p:spPr>
          <a:xfrm>
            <a:off x="804964" y="1676400"/>
            <a:ext cx="5173049" cy="4575049"/>
          </a:xfrm>
        </p:spPr>
        <p:txBody>
          <a:bodyPr>
            <a:noAutofit/>
          </a:bodyPr>
          <a:lstStyle>
            <a:lvl1pPr marL="228600" indent="-228600">
              <a:lnSpc>
                <a:spcPts val="1000"/>
              </a:lnSpc>
              <a:buFont typeface="+mj-lt"/>
              <a:buAutoNum type="arabicPeriod"/>
              <a:defRPr sz="1000" b="0" i="1"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pPr lvl="0"/>
            <a:r>
              <a:rPr lang="de-DE" dirty="0"/>
              <a:t>Quellen</a:t>
            </a:r>
          </a:p>
          <a:p>
            <a:pPr lvl="0"/>
            <a:r>
              <a:rPr lang="de-DE" dirty="0"/>
              <a:t>Quellen</a:t>
            </a:r>
          </a:p>
          <a:p>
            <a:pPr lvl="0"/>
            <a:r>
              <a:rPr lang="de-DE" dirty="0"/>
              <a:t>Quellen</a:t>
            </a:r>
          </a:p>
        </p:txBody>
      </p:sp>
      <p:sp>
        <p:nvSpPr>
          <p:cNvPr id="29" name="Textplatzhalt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134048" y="1676400"/>
            <a:ext cx="5173049" cy="4575049"/>
          </a:xfrm>
        </p:spPr>
        <p:txBody>
          <a:bodyPr>
            <a:noAutofit/>
          </a:bodyPr>
          <a:lstStyle>
            <a:lvl1pPr marL="228600" indent="-228600">
              <a:lnSpc>
                <a:spcPts val="1000"/>
              </a:lnSpc>
              <a:buFont typeface="+mj-lt"/>
              <a:buAutoNum type="arabicPeriod"/>
              <a:defRPr sz="1000" b="0" i="1"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pPr lvl="0"/>
            <a:r>
              <a:rPr lang="de-DE" dirty="0"/>
              <a:t>Quellen</a:t>
            </a:r>
          </a:p>
          <a:p>
            <a:pPr lvl="0"/>
            <a:r>
              <a:rPr lang="de-DE" dirty="0"/>
              <a:t>Quellen</a:t>
            </a:r>
          </a:p>
          <a:p>
            <a:pPr lvl="0"/>
            <a:r>
              <a:rPr lang="de-DE" dirty="0"/>
              <a:t>Quellen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B8EAE277-BF65-514C-8E6A-8DCD986E50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</p:spTree>
    <p:extLst>
      <p:ext uri="{BB962C8B-B14F-4D97-AF65-F5344CB8AC3E}">
        <p14:creationId xmlns:p14="http://schemas.microsoft.com/office/powerpoint/2010/main" val="6300692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 mit allgemeinen Da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157778" y="174169"/>
            <a:ext cx="11827847" cy="6506029"/>
          </a:xfrm>
          <a:prstGeom prst="rect">
            <a:avLst/>
          </a:prstGeom>
          <a:solidFill>
            <a:srgbClr val="5B90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de-DE" b="0" i="0">
              <a:solidFill>
                <a:schemeClr val="bg1"/>
              </a:solidFill>
              <a:latin typeface="bill corp med book" charset="0"/>
              <a:ea typeface="bill corp med book" charset="0"/>
              <a:cs typeface="bill corp med book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71082" y="2703909"/>
            <a:ext cx="5801237" cy="934027"/>
          </a:xfrm>
        </p:spPr>
        <p:txBody>
          <a:bodyPr>
            <a:normAutofit/>
          </a:bodyPr>
          <a:lstStyle>
            <a:lvl1pPr marL="0" indent="0" algn="ctr">
              <a:lnSpc>
                <a:spcPts val="3400"/>
              </a:lnSpc>
              <a:buFont typeface="Arial" charset="0"/>
              <a:buNone/>
              <a:defRPr sz="2800" b="0" i="0" baseline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>
              <a:defRPr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VIELEN DANK</a:t>
            </a:r>
            <a:br>
              <a:rPr lang="de-DE" dirty="0"/>
            </a:br>
            <a:r>
              <a:rPr lang="de-DE" dirty="0"/>
              <a:t>FÜR IHRE AUFMERKSAMKEIT</a:t>
            </a:r>
          </a:p>
        </p:txBody>
      </p:sp>
      <p:pic>
        <p:nvPicPr>
          <p:cNvPr id="7" name="Bild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409" y="5935319"/>
            <a:ext cx="2446112" cy="321362"/>
          </a:xfrm>
          <a:prstGeom prst="rect">
            <a:avLst/>
          </a:prstGeom>
        </p:spPr>
      </p:pic>
      <p:sp>
        <p:nvSpPr>
          <p:cNvPr id="3" name="Textfeld 2"/>
          <p:cNvSpPr txBox="1"/>
          <p:nvPr userDrawn="1"/>
        </p:nvSpPr>
        <p:spPr>
          <a:xfrm>
            <a:off x="4474029" y="5835446"/>
            <a:ext cx="1455277" cy="52110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b="0" i="0" dirty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rPr>
              <a:t>Im Mediapark 8</a:t>
            </a:r>
            <a:br>
              <a:rPr lang="de-DE" sz="1400" b="0" i="0" dirty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rPr>
            </a:br>
            <a:r>
              <a:rPr lang="de-DE" sz="1400" b="0" i="0" dirty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rPr>
              <a:t>50670 Köln</a:t>
            </a:r>
          </a:p>
        </p:txBody>
      </p:sp>
      <p:sp>
        <p:nvSpPr>
          <p:cNvPr id="8" name="Textfeld 7"/>
          <p:cNvSpPr txBox="1"/>
          <p:nvPr userDrawn="1"/>
        </p:nvSpPr>
        <p:spPr>
          <a:xfrm>
            <a:off x="6321859" y="5835446"/>
            <a:ext cx="1974902" cy="53094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0" i="0" dirty="0">
                <a:solidFill>
                  <a:schemeClr val="bg1"/>
                </a:solidFill>
                <a:latin typeface="bill corp med medium" charset="0"/>
                <a:ea typeface="bill corp med medium" charset="0"/>
                <a:cs typeface="bill corp med medium" charset="0"/>
              </a:rPr>
              <a:t>T</a:t>
            </a:r>
            <a:r>
              <a:rPr lang="de-DE" sz="1400" b="0" i="0" dirty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rPr>
              <a:t>  +49 (0) 999 96 </a:t>
            </a:r>
            <a:r>
              <a:rPr lang="mr-IN" sz="1400" b="0" i="0" dirty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rPr>
              <a:t>–</a:t>
            </a:r>
            <a:r>
              <a:rPr lang="de-DE" sz="1400" b="0" i="0" dirty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rPr>
              <a:t> 0</a:t>
            </a:r>
            <a:br>
              <a:rPr lang="de-DE" sz="1400" b="0" i="0" dirty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rPr>
            </a:br>
            <a:r>
              <a:rPr lang="de-DE" sz="1400" b="0" i="0" dirty="0">
                <a:solidFill>
                  <a:schemeClr val="bg1"/>
                </a:solidFill>
                <a:latin typeface="bill corp med medium" charset="0"/>
                <a:ea typeface="bill corp med medium" charset="0"/>
                <a:cs typeface="bill corp med medium" charset="0"/>
              </a:rPr>
              <a:t>F</a:t>
            </a:r>
            <a:r>
              <a:rPr lang="de-DE" sz="1400" b="0" i="0" baseline="0" dirty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rPr>
              <a:t>  +49 (0) 999 96 - 999</a:t>
            </a:r>
            <a:endParaRPr lang="de-DE" sz="1400" b="0" i="0" dirty="0">
              <a:solidFill>
                <a:schemeClr val="bg1"/>
              </a:solidFill>
              <a:latin typeface="bill corp med book" charset="0"/>
              <a:ea typeface="bill corp med book" charset="0"/>
              <a:cs typeface="bill corp med book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>
            <a:off x="8615490" y="5835446"/>
            <a:ext cx="2463799" cy="53094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b="0" i="0" dirty="0">
                <a:solidFill>
                  <a:schemeClr val="bg1"/>
                </a:solidFill>
                <a:latin typeface="bill corp med medium" charset="0"/>
                <a:ea typeface="bill corp med medium" charset="0"/>
                <a:cs typeface="bill corp med medium" charset="0"/>
              </a:rPr>
              <a:t>@</a:t>
            </a:r>
            <a:r>
              <a:rPr lang="de-DE" sz="1400" b="0" i="0" dirty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rPr>
              <a:t>  </a:t>
            </a:r>
            <a:r>
              <a:rPr lang="de-DE" sz="1400" b="0" i="0" dirty="0" err="1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rPr>
              <a:t>info@cannamedical.com</a:t>
            </a:r>
            <a:br>
              <a:rPr lang="de-DE" sz="1400" b="0" i="0" dirty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rPr>
            </a:br>
            <a:r>
              <a:rPr lang="de-DE" sz="1400" b="0" i="0" dirty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rPr>
              <a:t>       </a:t>
            </a:r>
            <a:r>
              <a:rPr lang="de-DE" sz="1400" b="0" i="0" dirty="0" err="1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rPr>
              <a:t>cannamedical.com</a:t>
            </a:r>
            <a:endParaRPr lang="de-DE" sz="1400" b="0" i="0" dirty="0">
              <a:solidFill>
                <a:schemeClr val="bg1"/>
              </a:solidFill>
              <a:latin typeface="bill corp med book" charset="0"/>
              <a:ea typeface="bill corp med book" charset="0"/>
              <a:cs typeface="bill corp med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4934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hlussfolie mit allgemeinen Da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157778" y="174169"/>
            <a:ext cx="11827847" cy="6506029"/>
          </a:xfrm>
          <a:prstGeom prst="rect">
            <a:avLst/>
          </a:prstGeom>
          <a:solidFill>
            <a:srgbClr val="5B90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de-DE" b="0" i="0">
              <a:solidFill>
                <a:schemeClr val="bg1"/>
              </a:solidFill>
              <a:latin typeface="bill corp med book" charset="0"/>
              <a:ea typeface="bill corp med book" charset="0"/>
              <a:cs typeface="bill corp med book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71082" y="2703909"/>
            <a:ext cx="5801237" cy="934027"/>
          </a:xfrm>
        </p:spPr>
        <p:txBody>
          <a:bodyPr>
            <a:normAutofit/>
          </a:bodyPr>
          <a:lstStyle>
            <a:lvl1pPr marL="0" indent="0" algn="ctr">
              <a:lnSpc>
                <a:spcPts val="3400"/>
              </a:lnSpc>
              <a:buFont typeface="Arial" charset="0"/>
              <a:buNone/>
              <a:defRPr sz="2800" b="0" i="0" baseline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>
              <a:defRPr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VIELEN DANK</a:t>
            </a:r>
            <a:br>
              <a:rPr lang="de-DE" dirty="0"/>
            </a:br>
            <a:r>
              <a:rPr lang="de-DE" dirty="0"/>
              <a:t>FÜR IHRE AUFMERKSAMKEIT</a:t>
            </a:r>
          </a:p>
        </p:txBody>
      </p:sp>
      <p:pic>
        <p:nvPicPr>
          <p:cNvPr id="7" name="Bild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57" y="5935319"/>
            <a:ext cx="2446112" cy="321362"/>
          </a:xfrm>
          <a:prstGeom prst="rect">
            <a:avLst/>
          </a:prstGeom>
        </p:spPr>
      </p:pic>
      <p:sp>
        <p:nvSpPr>
          <p:cNvPr id="3" name="Textfeld 2"/>
          <p:cNvSpPr txBox="1"/>
          <p:nvPr userDrawn="1"/>
        </p:nvSpPr>
        <p:spPr>
          <a:xfrm>
            <a:off x="3323655" y="5835446"/>
            <a:ext cx="1455277" cy="52110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b="0" i="0" dirty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rPr>
              <a:t>Im Mediapark 8</a:t>
            </a:r>
            <a:br>
              <a:rPr lang="de-DE" sz="1400" b="0" i="0" dirty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rPr>
            </a:br>
            <a:r>
              <a:rPr lang="de-DE" sz="1400" b="0" i="0" dirty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rPr>
              <a:t>50670 Köln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4839800" y="3672946"/>
            <a:ext cx="2463799" cy="53094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de-DE" sz="1400" b="0" i="0" dirty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rPr>
            </a:br>
            <a:r>
              <a:rPr lang="de-DE" sz="1400" b="0" i="0" dirty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rPr>
              <a:t>       </a:t>
            </a:r>
            <a:r>
              <a:rPr lang="de-DE" sz="1400" b="0" i="0" dirty="0" err="1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rPr>
              <a:t>cannamedical.com</a:t>
            </a:r>
            <a:endParaRPr lang="de-DE" sz="1400" b="0" i="0" dirty="0">
              <a:solidFill>
                <a:schemeClr val="bg1"/>
              </a:solidFill>
              <a:latin typeface="bill corp med book" charset="0"/>
              <a:ea typeface="bill corp med book" charset="0"/>
              <a:cs typeface="bill corp med book" charset="0"/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8411280" y="5540733"/>
            <a:ext cx="3115701" cy="254955"/>
          </a:xfrm>
        </p:spPr>
        <p:txBody>
          <a:bodyPr>
            <a:noAutofit/>
          </a:bodyPr>
          <a:lstStyle>
            <a:lvl1pPr marL="0" indent="0">
              <a:lnSpc>
                <a:spcPts val="1800"/>
              </a:lnSpc>
              <a:buNone/>
              <a:defRPr sz="1400" b="0" i="0" baseline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Name</a:t>
            </a:r>
            <a:endParaRPr lang="de-DE" dirty="0"/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700025" y="5823227"/>
            <a:ext cx="2826956" cy="247643"/>
          </a:xfrm>
        </p:spPr>
        <p:txBody>
          <a:bodyPr>
            <a:noAutofit/>
          </a:bodyPr>
          <a:lstStyle>
            <a:lvl1pPr marL="0" indent="0">
              <a:lnSpc>
                <a:spcPts val="1800"/>
              </a:lnSpc>
              <a:buNone/>
              <a:defRPr sz="1400" b="0" i="0" baseline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Telefonnummer</a:t>
            </a:r>
            <a:endParaRPr lang="de-DE" dirty="0"/>
          </a:p>
        </p:txBody>
      </p:sp>
      <p:sp>
        <p:nvSpPr>
          <p:cNvPr id="11" name="Textfeld 10"/>
          <p:cNvSpPr txBox="1"/>
          <p:nvPr userDrawn="1"/>
        </p:nvSpPr>
        <p:spPr>
          <a:xfrm>
            <a:off x="8425703" y="5810192"/>
            <a:ext cx="264259" cy="26241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b="0" i="0" dirty="0">
                <a:solidFill>
                  <a:schemeClr val="bg1"/>
                </a:solidFill>
                <a:latin typeface="bill corp med medium" charset="0"/>
                <a:ea typeface="bill corp med medium" charset="0"/>
                <a:cs typeface="bill corp med medium" charset="0"/>
              </a:rPr>
              <a:t>T</a:t>
            </a:r>
          </a:p>
        </p:txBody>
      </p:sp>
      <p:sp>
        <p:nvSpPr>
          <p:cNvPr id="12" name="Textfeld 11"/>
          <p:cNvSpPr txBox="1"/>
          <p:nvPr userDrawn="1"/>
        </p:nvSpPr>
        <p:spPr>
          <a:xfrm>
            <a:off x="8403032" y="6040448"/>
            <a:ext cx="264259" cy="26241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b="0" i="0" dirty="0">
                <a:solidFill>
                  <a:schemeClr val="bg1"/>
                </a:solidFill>
                <a:latin typeface="bill corp med medium" charset="0"/>
                <a:ea typeface="bill corp med medium" charset="0"/>
                <a:cs typeface="bill corp med medium" charset="0"/>
              </a:rPr>
              <a:t>@</a:t>
            </a:r>
          </a:p>
        </p:txBody>
      </p:sp>
      <p:sp>
        <p:nvSpPr>
          <p:cNvPr id="14" name="Textfeld 13"/>
          <p:cNvSpPr txBox="1"/>
          <p:nvPr userDrawn="1"/>
        </p:nvSpPr>
        <p:spPr>
          <a:xfrm>
            <a:off x="8337179" y="5193438"/>
            <a:ext cx="2033869" cy="32958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b="0" i="0" dirty="0">
                <a:solidFill>
                  <a:schemeClr val="bg1"/>
                </a:solidFill>
                <a:latin typeface="bill corp med medium" charset="0"/>
                <a:ea typeface="bill corp med medium" charset="0"/>
                <a:cs typeface="bill corp med medium" charset="0"/>
              </a:rPr>
              <a:t>Ihr Ansprechpartner</a:t>
            </a:r>
          </a:p>
        </p:txBody>
      </p:sp>
      <p:sp>
        <p:nvSpPr>
          <p:cNvPr id="16" name="Textplatzhalt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700025" y="6044111"/>
            <a:ext cx="2826956" cy="247643"/>
          </a:xfrm>
        </p:spPr>
        <p:txBody>
          <a:bodyPr>
            <a:noAutofit/>
          </a:bodyPr>
          <a:lstStyle>
            <a:lvl1pPr marL="0" indent="0">
              <a:lnSpc>
                <a:spcPts val="1800"/>
              </a:lnSpc>
              <a:buNone/>
              <a:defRPr sz="1400" b="0" i="0" baseline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E-Mailadresse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96117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 userDrawn="1"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1"/>
            <a:ext cx="12187860" cy="6851017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C231398-4047-B548-AF63-502BE566575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9312" y="6469635"/>
            <a:ext cx="1790700" cy="16668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2DD019F-E209-BA4A-AAF1-BFAB92B19D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1977" y="1295757"/>
            <a:ext cx="6168758" cy="356468"/>
          </a:xfrm>
        </p:spPr>
        <p:txBody>
          <a:bodyPr anchor="t">
            <a:noAutofit/>
          </a:bodyPr>
          <a:lstStyle>
            <a:lvl1pPr algn="l">
              <a:defRPr sz="2800" b="0" i="0" spc="100" baseline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r>
              <a:rPr lang="de-DE" dirty="0"/>
              <a:t>TITEL IN VERSALIEN</a:t>
            </a:r>
          </a:p>
        </p:txBody>
      </p:sp>
    </p:spTree>
    <p:extLst>
      <p:ext uri="{BB962C8B-B14F-4D97-AF65-F5344CB8AC3E}">
        <p14:creationId xmlns:p14="http://schemas.microsoft.com/office/powerpoint/2010/main" val="512222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21977" y="1652954"/>
            <a:ext cx="10531823" cy="4591729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spc="50" baseline="0">
                <a:solidFill>
                  <a:schemeClr val="bg1">
                    <a:lumMod val="50000"/>
                  </a:schemeClr>
                </a:solidFill>
                <a:latin typeface="bill corp med light" charset="0"/>
                <a:ea typeface="bill corp med light" charset="0"/>
                <a:cs typeface="bill corp med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8" name="Bild 19">
            <a:extLst>
              <a:ext uri="{FF2B5EF4-FFF2-40B4-BE49-F238E27FC236}">
                <a16:creationId xmlns:a16="http://schemas.microsoft.com/office/drawing/2014/main" id="{68D7CA60-D310-204C-BA9D-60331E1630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391094"/>
            <a:ext cx="1711613" cy="224649"/>
          </a:xfrm>
          <a:prstGeom prst="rect">
            <a:avLst/>
          </a:prstGeom>
        </p:spPr>
      </p:pic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A9C275F9-6273-7549-83AD-2AAA0860F6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9312" y="6469635"/>
            <a:ext cx="1790700" cy="16668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45CC5EF2-4BED-7E43-8695-F4BB14B264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1977" y="756499"/>
            <a:ext cx="6168758" cy="356468"/>
          </a:xfrm>
        </p:spPr>
        <p:txBody>
          <a:bodyPr anchor="t">
            <a:noAutofit/>
          </a:bodyPr>
          <a:lstStyle>
            <a:lvl1pPr algn="l">
              <a:defRPr sz="2800" b="0" i="0" spc="100" baseline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r>
              <a:rPr lang="de-DE" dirty="0"/>
              <a:t>TITEL IN VERSALIEN</a:t>
            </a: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9779338F-FBA2-2F4A-B187-E7BA1BAF396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15400" y="6479363"/>
            <a:ext cx="3070226" cy="166688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de-DE" dirty="0"/>
              <a:t>Online-Seminar, 05.05.2020</a:t>
            </a:r>
          </a:p>
        </p:txBody>
      </p:sp>
    </p:spTree>
    <p:extLst>
      <p:ext uri="{BB962C8B-B14F-4D97-AF65-F5344CB8AC3E}">
        <p14:creationId xmlns:p14="http://schemas.microsoft.com/office/powerpoint/2010/main" val="10661152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 userDrawn="1"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1"/>
            <a:ext cx="12187860" cy="6851017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15" y="344094"/>
            <a:ext cx="1713265" cy="224866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C231398-4047-B548-AF63-502BE566575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9312" y="6469635"/>
            <a:ext cx="1790700" cy="16668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2DD019F-E209-BA4A-AAF1-BFAB92B19D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1977" y="1295757"/>
            <a:ext cx="6168758" cy="356468"/>
          </a:xfrm>
        </p:spPr>
        <p:txBody>
          <a:bodyPr anchor="t">
            <a:noAutofit/>
          </a:bodyPr>
          <a:lstStyle>
            <a:lvl1pPr algn="l">
              <a:defRPr sz="2800" b="0" i="0" spc="100" baseline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r>
              <a:rPr lang="de-DE" dirty="0"/>
              <a:t>TITEL IN VERSALIEN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E10B7182-3561-3149-A3B7-680F9CD3E9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15400" y="6479363"/>
            <a:ext cx="3070226" cy="166688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de-DE" dirty="0"/>
              <a:t>Online-Seminar, 05.05.2020</a:t>
            </a:r>
          </a:p>
        </p:txBody>
      </p:sp>
    </p:spTree>
    <p:extLst>
      <p:ext uri="{BB962C8B-B14F-4D97-AF65-F5344CB8AC3E}">
        <p14:creationId xmlns:p14="http://schemas.microsoft.com/office/powerpoint/2010/main" val="7040852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014760" y="780584"/>
            <a:ext cx="10339039" cy="1282391"/>
          </a:xfrm>
        </p:spPr>
        <p:txBody>
          <a:bodyPr anchor="ctr">
            <a:normAutofit/>
          </a:bodyPr>
          <a:lstStyle>
            <a:lvl1pPr algn="l">
              <a:defRPr sz="4400" b="0" i="0">
                <a:solidFill>
                  <a:schemeClr val="tx1">
                    <a:lumMod val="50000"/>
                    <a:lumOff val="50000"/>
                  </a:schemeClr>
                </a:solidFill>
                <a:latin typeface="bill corp med light" charset="0"/>
                <a:ea typeface="bill corp med light" charset="0"/>
                <a:cs typeface="bill corp med light" charset="0"/>
              </a:defRPr>
            </a:lvl1pPr>
          </a:lstStyle>
          <a:p>
            <a:r>
              <a:rPr lang="de-DE" dirty="0"/>
              <a:t>TITEL IN VERSALIEN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14760" y="2263698"/>
            <a:ext cx="10339040" cy="3980985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spc="50" baseline="0">
                <a:solidFill>
                  <a:schemeClr val="bg1">
                    <a:lumMod val="50000"/>
                  </a:schemeClr>
                </a:solidFill>
                <a:latin typeface="bill corp med light" charset="0"/>
                <a:ea typeface="bill corp med light" charset="0"/>
                <a:cs typeface="bill corp med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879ED44D-1A7A-1349-93C1-BFA4195AC24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9312" y="6469635"/>
            <a:ext cx="1790700" cy="16668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Seitenzahl</a:t>
            </a:r>
          </a:p>
        </p:txBody>
      </p:sp>
    </p:spTree>
    <p:extLst>
      <p:ext uri="{BB962C8B-B14F-4D97-AF65-F5344CB8AC3E}">
        <p14:creationId xmlns:p14="http://schemas.microsoft.com/office/powerpoint/2010/main" val="841760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11/5/25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 userDrawn="1"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1"/>
            <a:ext cx="12187860" cy="6851017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CFC8BA9-B842-3646-87FB-EE3A201ACD3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9312" y="6469635"/>
            <a:ext cx="1790700" cy="16668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Seitenzahl</a:t>
            </a:r>
          </a:p>
        </p:txBody>
      </p:sp>
    </p:spTree>
    <p:extLst>
      <p:ext uri="{BB962C8B-B14F-4D97-AF65-F5344CB8AC3E}">
        <p14:creationId xmlns:p14="http://schemas.microsoft.com/office/powerpoint/2010/main" val="243619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ufzählung 1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790338" y="844844"/>
            <a:ext cx="10181523" cy="380179"/>
          </a:xfrm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28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28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28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28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TEXT IN VERSALIEN, OBEN GRÜN UNTEN HELLGRÜN</a:t>
            </a:r>
          </a:p>
        </p:txBody>
      </p:sp>
      <p:pic>
        <p:nvPicPr>
          <p:cNvPr id="22" name="Bild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391094"/>
            <a:ext cx="1711613" cy="224649"/>
          </a:xfrm>
          <a:prstGeom prst="rect">
            <a:avLst/>
          </a:prstGeom>
        </p:spPr>
      </p:pic>
      <p:sp>
        <p:nvSpPr>
          <p:cNvPr id="24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939312" y="6469635"/>
            <a:ext cx="1790700" cy="16668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27" name="Untertitel 2">
            <a:extLst>
              <a:ext uri="{FF2B5EF4-FFF2-40B4-BE49-F238E27FC236}">
                <a16:creationId xmlns:a16="http://schemas.microsoft.com/office/drawing/2014/main" id="{EB491917-F8C6-5646-8483-AAFD0DE168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0338" y="1793632"/>
            <a:ext cx="10563462" cy="4451052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spc="50" baseline="0">
                <a:solidFill>
                  <a:schemeClr val="bg1">
                    <a:lumMod val="50000"/>
                  </a:schemeClr>
                </a:solidFill>
                <a:latin typeface="bill corp med light" charset="0"/>
                <a:ea typeface="bill corp med light" charset="0"/>
                <a:cs typeface="bill corp med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9459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 userDrawn="1"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1"/>
            <a:ext cx="12187860" cy="6851017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15" y="344094"/>
            <a:ext cx="1713265" cy="22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860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/ Bild 1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6">
            <a:extLst>
              <a:ext uri="{FF2B5EF4-FFF2-40B4-BE49-F238E27FC236}">
                <a16:creationId xmlns:a16="http://schemas.microsoft.com/office/drawing/2014/main" id="{5CD9ACF1-F6E3-D738-1857-19273C923A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" y="6363854"/>
            <a:ext cx="12192000" cy="494270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6C09E13-A805-3378-AA35-243175EC2AF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126635"/>
            <a:ext cx="10515600" cy="4050328"/>
          </a:xfrm>
        </p:spPr>
        <p:txBody>
          <a:bodyPr/>
          <a:lstStyle>
            <a:lvl1pPr>
              <a:defRPr b="0" i="0">
                <a:solidFill>
                  <a:srgbClr val="575756"/>
                </a:solidFill>
                <a:latin typeface="bill corp med book" panose="020B0503050000020004" pitchFamily="34" charset="77"/>
              </a:defRPr>
            </a:lvl1pPr>
            <a:lvl2pPr>
              <a:defRPr b="0" i="0">
                <a:solidFill>
                  <a:srgbClr val="575756"/>
                </a:solidFill>
                <a:latin typeface="bill corp med book" panose="020B0503050000020004" pitchFamily="34" charset="77"/>
              </a:defRPr>
            </a:lvl2pPr>
            <a:lvl3pPr>
              <a:defRPr b="0" i="0">
                <a:solidFill>
                  <a:srgbClr val="575756"/>
                </a:solidFill>
                <a:latin typeface="bill corp med book" panose="020B0503050000020004" pitchFamily="34" charset="77"/>
              </a:defRPr>
            </a:lvl3pPr>
            <a:lvl4pPr>
              <a:defRPr b="0" i="0">
                <a:solidFill>
                  <a:srgbClr val="575756"/>
                </a:solidFill>
                <a:latin typeface="bill corp med book" panose="020B0503050000020004" pitchFamily="34" charset="77"/>
              </a:defRPr>
            </a:lvl4pPr>
            <a:lvl5pPr>
              <a:defRPr b="0" i="0">
                <a:solidFill>
                  <a:srgbClr val="575756"/>
                </a:solidFill>
                <a:latin typeface="bill corp med book" panose="020B0503050000020004" pitchFamily="34" charset="77"/>
              </a:defRPr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Ipsum</a:t>
            </a:r>
          </a:p>
          <a:p>
            <a:pPr lvl="1"/>
            <a:r>
              <a:rPr lang="de-DE" err="1"/>
              <a:t>Lorem</a:t>
            </a:r>
            <a:r>
              <a:rPr lang="de-DE"/>
              <a:t> Ipsum</a:t>
            </a:r>
          </a:p>
          <a:p>
            <a:pPr lvl="2"/>
            <a:r>
              <a:rPr lang="de-DE" err="1"/>
              <a:t>Lorem</a:t>
            </a:r>
            <a:r>
              <a:rPr lang="de-DE"/>
              <a:t> Ipsum</a:t>
            </a:r>
          </a:p>
          <a:p>
            <a:pPr lvl="3"/>
            <a:r>
              <a:rPr lang="de-DE" err="1"/>
              <a:t>Lorem</a:t>
            </a:r>
            <a:r>
              <a:rPr lang="de-DE"/>
              <a:t> Ipsum</a:t>
            </a:r>
          </a:p>
          <a:p>
            <a:pPr lvl="4"/>
            <a:r>
              <a:rPr lang="de-DE" err="1"/>
              <a:t>Lorem</a:t>
            </a:r>
            <a:r>
              <a:rPr lang="de-DE"/>
              <a:t> Ipsum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E9B0737-CE9F-94F8-BC77-465312603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80682"/>
            <a:ext cx="2743200" cy="365125"/>
          </a:xfrm>
        </p:spPr>
        <p:txBody>
          <a:bodyPr/>
          <a:lstStyle>
            <a:lvl1pPr>
              <a:defRPr b="0" i="0">
                <a:latin typeface="bill corp med book" panose="020B0503050000020004" pitchFamily="34" charset="77"/>
              </a:defRPr>
            </a:lvl1pPr>
          </a:lstStyle>
          <a:p>
            <a:fld id="{0FCFB4D2-73ED-6A4B-8CE9-45F45ADA3F5D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868ED769-E625-553A-EA48-9A2F6D1444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287" y="302504"/>
            <a:ext cx="2560714" cy="277357"/>
          </a:xfrm>
          <a:prstGeom prst="rect">
            <a:avLst/>
          </a:prstGeom>
        </p:spPr>
      </p:pic>
      <p:sp>
        <p:nvSpPr>
          <p:cNvPr id="9" name="Textplatzhalter 15">
            <a:extLst>
              <a:ext uri="{FF2B5EF4-FFF2-40B4-BE49-F238E27FC236}">
                <a16:creationId xmlns:a16="http://schemas.microsoft.com/office/drawing/2014/main" id="{18F00FCF-3C40-9EC5-9D0A-99BF3C25B3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1473" y="1578923"/>
            <a:ext cx="10502326" cy="26454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0" i="0" spc="50" baseline="0">
                <a:solidFill>
                  <a:srgbClr val="575756"/>
                </a:solidFill>
                <a:latin typeface="bill corp med book" panose="020B0503050000020004" pitchFamily="34" charset="77"/>
                <a:ea typeface="bill corp med book" panose="020B0503050000020004" pitchFamily="34" charset="77"/>
                <a:cs typeface="bill corp med book" panose="020B0503050000020004" pitchFamily="34" charset="77"/>
              </a:defRPr>
            </a:lvl1pPr>
            <a:lvl2pPr marL="457200" indent="0">
              <a:buFontTx/>
              <a:buNone/>
              <a:defRPr sz="1800">
                <a:latin typeface="+mj-lt"/>
              </a:defRPr>
            </a:lvl2pPr>
            <a:lvl3pPr marL="914400" indent="0">
              <a:buFontTx/>
              <a:buNone/>
              <a:defRPr sz="1800">
                <a:latin typeface="+mj-lt"/>
              </a:defRPr>
            </a:lvl3pPr>
            <a:lvl4pPr marL="1371600" indent="0">
              <a:buFontTx/>
              <a:buNone/>
              <a:defRPr sz="1800">
                <a:latin typeface="+mj-lt"/>
              </a:defRPr>
            </a:lvl4pPr>
            <a:lvl5pPr marL="1828800" indent="0">
              <a:buFontTx/>
              <a:buNone/>
              <a:defRPr sz="1800">
                <a:latin typeface="+mj-lt"/>
              </a:defRPr>
            </a:lvl5pPr>
          </a:lstStyle>
          <a:p>
            <a:pPr lvl="0"/>
            <a:r>
              <a:rPr lang="de-DE"/>
              <a:t>Unterüberschrift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D1DF563F-93CE-272D-38DB-610B2169B4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19878"/>
            <a:ext cx="10515600" cy="699639"/>
          </a:xfrm>
        </p:spPr>
        <p:txBody>
          <a:bodyPr/>
          <a:lstStyle>
            <a:lvl1pPr>
              <a:defRPr b="0" i="0">
                <a:solidFill>
                  <a:srgbClr val="575756"/>
                </a:solidFill>
                <a:latin typeface="bill corp med book" panose="020B0503050000020004" pitchFamily="34" charset="77"/>
              </a:defRPr>
            </a:lvl1pPr>
          </a:lstStyle>
          <a:p>
            <a:r>
              <a:rPr lang="de-DE"/>
              <a:t>TEXT / BILD 1er</a:t>
            </a:r>
          </a:p>
        </p:txBody>
      </p:sp>
    </p:spTree>
    <p:extLst>
      <p:ext uri="{BB962C8B-B14F-4D97-AF65-F5344CB8AC3E}">
        <p14:creationId xmlns:p14="http://schemas.microsoft.com/office/powerpoint/2010/main" val="27463991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Kapitel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blum_gradient_vorträge.tif" descr="blum_gradient_vorträge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1028657" y="2531009"/>
            <a:ext cx="5507007" cy="905924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75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75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75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75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75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pic>
        <p:nvPicPr>
          <p:cNvPr id="73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6137125"/>
            <a:ext cx="457200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26619" cy="23495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41275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9984480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+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025" y="5460093"/>
            <a:ext cx="342900" cy="342901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2190750" y="2004485"/>
            <a:ext cx="3903465" cy="3314137"/>
          </a:xfrm>
          <a:prstGeom prst="rect">
            <a:avLst/>
          </a:prstGeom>
        </p:spPr>
        <p:txBody>
          <a:bodyPr lIns="38100" tIns="38100" rIns="38100" bIns="38100"/>
          <a:lstStyle>
            <a:lvl1pPr marL="68893" indent="-68893" defTabSz="412750">
              <a:lnSpc>
                <a:spcPct val="100000"/>
              </a:lnSpc>
              <a:spcBef>
                <a:spcPts val="2250"/>
              </a:spcBef>
              <a:buFontTx/>
              <a:buChar char="+"/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0" defTabSz="412750">
              <a:lnSpc>
                <a:spcPct val="100000"/>
              </a:lnSpc>
              <a:spcBef>
                <a:spcPts val="2250"/>
              </a:spcBef>
              <a:buSzTx/>
              <a:buFontTx/>
              <a:buNone/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0" defTabSz="412750">
              <a:lnSpc>
                <a:spcPct val="100000"/>
              </a:lnSpc>
              <a:spcBef>
                <a:spcPts val="2250"/>
              </a:spcBef>
              <a:buSzTx/>
              <a:buFontTx/>
              <a:buNone/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0" defTabSz="412750">
              <a:lnSpc>
                <a:spcPct val="100000"/>
              </a:lnSpc>
              <a:spcBef>
                <a:spcPts val="2250"/>
              </a:spcBef>
              <a:buSzTx/>
              <a:buFontTx/>
              <a:buNone/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0" defTabSz="412750">
              <a:lnSpc>
                <a:spcPct val="100000"/>
              </a:lnSpc>
              <a:spcBef>
                <a:spcPts val="2250"/>
              </a:spcBef>
              <a:buSzTx/>
              <a:buFontTx/>
              <a:buNone/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15" name="Quellenangabe einfügen"/>
          <p:cNvSpPr txBox="1">
            <a:spLocks noGrp="1"/>
          </p:cNvSpPr>
          <p:nvPr>
            <p:ph type="body" sz="quarter" idx="21"/>
          </p:nvPr>
        </p:nvSpPr>
        <p:spPr>
          <a:xfrm>
            <a:off x="2190685" y="5520418"/>
            <a:ext cx="1730147" cy="222251"/>
          </a:xfrm>
          <a:prstGeom prst="rect">
            <a:avLst/>
          </a:prstGeom>
        </p:spPr>
        <p:txBody>
          <a:bodyPr lIns="38100" tIns="38100" rIns="38100" bIns="38100" anchor="ctr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16" name="Überschrift"/>
          <p:cNvSpPr txBox="1">
            <a:spLocks noGrp="1"/>
          </p:cNvSpPr>
          <p:nvPr>
            <p:ph type="body" sz="quarter" idx="22"/>
          </p:nvPr>
        </p:nvSpPr>
        <p:spPr>
          <a:xfrm>
            <a:off x="2181193" y="1053388"/>
            <a:ext cx="2500363" cy="647701"/>
          </a:xfrm>
          <a:prstGeom prst="rect">
            <a:avLst/>
          </a:prstGeom>
        </p:spPr>
        <p:txBody>
          <a:bodyPr lIns="38100" tIns="38100" rIns="38100" bIns="38100" anchor="ctr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17" name="Titeltext"/>
          <p:cNvSpPr txBox="1">
            <a:spLocks noGrp="1"/>
          </p:cNvSpPr>
          <p:nvPr>
            <p:ph type="title"/>
          </p:nvPr>
        </p:nvSpPr>
        <p:spPr>
          <a:xfrm>
            <a:off x="2190750" y="1719263"/>
            <a:ext cx="7810500" cy="1743075"/>
          </a:xfrm>
          <a:prstGeom prst="rect">
            <a:avLst/>
          </a:prstGeom>
        </p:spPr>
        <p:txBody>
          <a:bodyPr lIns="38100" tIns="38100" rIns="38100" bIns="38100" anchor="b"/>
          <a:lstStyle>
            <a:lvl1pPr defTabSz="412750">
              <a:lnSpc>
                <a:spcPct val="100000"/>
              </a:lnSpc>
              <a:defRPr sz="4000"/>
            </a:lvl1pPr>
          </a:lstStyle>
          <a:p>
            <a:r>
              <a:t>Titeltext</a:t>
            </a:r>
          </a:p>
        </p:txBody>
      </p:sp>
      <p:sp>
        <p:nvSpPr>
          <p:cNvPr id="218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0308793" y="5659850"/>
            <a:ext cx="205652" cy="212510"/>
          </a:xfrm>
          <a:prstGeom prst="rect">
            <a:avLst/>
          </a:prstGeom>
          <a:solidFill>
            <a:srgbClr val="000000">
              <a:alpha val="0"/>
            </a:srgbClr>
          </a:solidFill>
          <a:ln w="3175">
            <a:solidFill>
              <a:srgbClr val="000000"/>
            </a:solidFill>
          </a:ln>
        </p:spPr>
        <p:txBody>
          <a:bodyPr wrap="square" lIns="0" tIns="0" rIns="0" bIns="0" anchor="t"/>
          <a:lstStyle>
            <a:lvl1pPr algn="ctr" defTabSz="412750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498598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Kapitel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image3.jpeg" descr="image3.jpeg"/>
          <p:cNvPicPr>
            <a:picLocks noChangeAspect="1"/>
          </p:cNvPicPr>
          <p:nvPr/>
        </p:nvPicPr>
        <p:blipFill>
          <a:blip r:embed="rId2"/>
          <a:srcRect t="8482" b="8482"/>
          <a:stretch>
            <a:fillRect/>
          </a:stretch>
        </p:blipFill>
        <p:spPr>
          <a:xfrm>
            <a:off x="0" y="-30394"/>
            <a:ext cx="14813135" cy="6918864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Kapitelüberschrift"/>
          <p:cNvSpPr txBox="1">
            <a:spLocks noGrp="1"/>
          </p:cNvSpPr>
          <p:nvPr>
            <p:ph type="body" sz="quarter" idx="21"/>
          </p:nvPr>
        </p:nvSpPr>
        <p:spPr>
          <a:xfrm>
            <a:off x="1028658" y="2490246"/>
            <a:ext cx="5704895" cy="987450"/>
          </a:xfrm>
          <a:prstGeom prst="rect">
            <a:avLst/>
          </a:prstGeom>
        </p:spPr>
        <p:txBody>
          <a:bodyPr wrap="none" lIns="50800" tIns="50800" rIns="50800" bIns="50800" anchor="ctr">
            <a:spAutoFit/>
          </a:bodyPr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75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Kapitelüberschrift</a:t>
            </a:r>
          </a:p>
        </p:txBody>
      </p:sp>
      <p:pic>
        <p:nvPicPr>
          <p:cNvPr id="357" name="pasted-image-240.pdf" descr="pasted-image-240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6137125"/>
            <a:ext cx="457200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26619" cy="23495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41275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303967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(Aufzählu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Herzlich Willkommen"/>
          <p:cNvSpPr txBox="1"/>
          <p:nvPr/>
        </p:nvSpPr>
        <p:spPr>
          <a:xfrm>
            <a:off x="232791" y="2115302"/>
            <a:ext cx="1851469" cy="28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rPr sz="1500"/>
              <a:t>Herzlich Willkommen</a:t>
            </a:r>
          </a:p>
        </p:txBody>
      </p:sp>
      <p:pic>
        <p:nvPicPr>
          <p:cNvPr id="93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6137125"/>
            <a:ext cx="457200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Textebene 1…"/>
          <p:cNvSpPr txBox="1">
            <a:spLocks noGrp="1"/>
          </p:cNvSpPr>
          <p:nvPr>
            <p:ph type="body" idx="1"/>
          </p:nvPr>
        </p:nvSpPr>
        <p:spPr>
          <a:xfrm>
            <a:off x="856224" y="1542818"/>
            <a:ext cx="10479553" cy="4405677"/>
          </a:xfrm>
          <a:prstGeom prst="rect">
            <a:avLst/>
          </a:prstGeom>
        </p:spPr>
        <p:txBody>
          <a:bodyPr lIns="50800" tIns="50800" rIns="50800" bIns="50800"/>
          <a:lstStyle>
            <a:lvl1pPr marL="81419" indent="-81419" defTabSz="412750">
              <a:lnSpc>
                <a:spcPct val="100000"/>
              </a:lnSpc>
              <a:spcBef>
                <a:spcPts val="2950"/>
              </a:spcBef>
              <a:buFontTx/>
              <a:buChar char="+"/>
              <a:defRPr sz="2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0" defTabSz="412750">
              <a:lnSpc>
                <a:spcPct val="100000"/>
              </a:lnSpc>
              <a:spcBef>
                <a:spcPts val="2950"/>
              </a:spcBef>
              <a:buSzTx/>
              <a:buFontTx/>
              <a:buNone/>
              <a:defRPr sz="2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0" defTabSz="412750">
              <a:lnSpc>
                <a:spcPct val="100000"/>
              </a:lnSpc>
              <a:spcBef>
                <a:spcPts val="2950"/>
              </a:spcBef>
              <a:buSzTx/>
              <a:buFontTx/>
              <a:buNone/>
              <a:defRPr sz="2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0" defTabSz="412750">
              <a:lnSpc>
                <a:spcPct val="100000"/>
              </a:lnSpc>
              <a:spcBef>
                <a:spcPts val="2950"/>
              </a:spcBef>
              <a:buSzTx/>
              <a:buFontTx/>
              <a:buNone/>
              <a:defRPr sz="2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0" defTabSz="412750">
              <a:lnSpc>
                <a:spcPct val="100000"/>
              </a:lnSpc>
              <a:spcBef>
                <a:spcPts val="2950"/>
              </a:spcBef>
              <a:buSzTx/>
              <a:buFontTx/>
              <a:buNone/>
              <a:defRPr sz="2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95" name="Quellenangabe einfügen"/>
          <p:cNvSpPr txBox="1">
            <a:spLocks noGrp="1"/>
          </p:cNvSpPr>
          <p:nvPr>
            <p:ph type="body" sz="quarter" idx="21"/>
          </p:nvPr>
        </p:nvSpPr>
        <p:spPr>
          <a:xfrm>
            <a:off x="888913" y="6245075"/>
            <a:ext cx="1813085" cy="241301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5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5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96" name="Überschrift"/>
          <p:cNvSpPr txBox="1">
            <a:spLocks noGrp="1"/>
          </p:cNvSpPr>
          <p:nvPr>
            <p:ph type="body" sz="quarter" idx="22"/>
          </p:nvPr>
        </p:nvSpPr>
        <p:spPr>
          <a:xfrm>
            <a:off x="876257" y="363116"/>
            <a:ext cx="2513063" cy="660402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97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715665" y="6403467"/>
            <a:ext cx="268987" cy="274067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412750">
              <a:defRPr sz="1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902723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iteltext"/>
          <p:cNvSpPr txBox="1">
            <a:spLocks noGrp="1"/>
          </p:cNvSpPr>
          <p:nvPr>
            <p:ph type="title"/>
          </p:nvPr>
        </p:nvSpPr>
        <p:spPr>
          <a:xfrm>
            <a:off x="2157413" y="990600"/>
            <a:ext cx="7877175" cy="857250"/>
          </a:xfrm>
          <a:prstGeom prst="rect">
            <a:avLst/>
          </a:prstGeom>
        </p:spPr>
        <p:txBody>
          <a:bodyPr lIns="38100" tIns="38100" rIns="38100" bIns="38100"/>
          <a:lstStyle>
            <a:lvl1pPr algn="ctr" defTabSz="412750">
              <a:lnSpc>
                <a:spcPct val="100000"/>
              </a:lnSpc>
              <a:defRPr sz="5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Titeltext</a:t>
            </a:r>
          </a:p>
        </p:txBody>
      </p:sp>
      <p:sp>
        <p:nvSpPr>
          <p:cNvPr id="24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5986659" y="5762625"/>
            <a:ext cx="213920" cy="217831"/>
          </a:xfrm>
          <a:prstGeom prst="rect">
            <a:avLst/>
          </a:prstGeom>
        </p:spPr>
        <p:txBody>
          <a:bodyPr lIns="38100" tIns="38100" rIns="38100" bIns="38100" anchor="t"/>
          <a:lstStyle>
            <a:lvl1pPr algn="ctr" defTabSz="412750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8951620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Kapitel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blum_gradient_vorträge.tif" descr="blum_gradient_vorträge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031" y="-41150"/>
            <a:ext cx="12263223" cy="6898062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2295493" y="2657865"/>
            <a:ext cx="5352137" cy="874726"/>
          </a:xfrm>
          <a:prstGeom prst="rect">
            <a:avLst/>
          </a:prstGeom>
        </p:spPr>
        <p:txBody>
          <a:bodyPr lIns="38100" tIns="38100" rIns="38100" bIns="38100" anchor="ctr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pic>
        <p:nvPicPr>
          <p:cNvPr id="253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025" y="5460093"/>
            <a:ext cx="342900" cy="342901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Textebene 1…"/>
          <p:cNvSpPr txBox="1">
            <a:spLocks noGrp="1"/>
          </p:cNvSpPr>
          <p:nvPr>
            <p:ph type="body" sz="quarter" idx="21"/>
          </p:nvPr>
        </p:nvSpPr>
        <p:spPr>
          <a:xfrm>
            <a:off x="2190750" y="3509963"/>
            <a:ext cx="7810500" cy="595313"/>
          </a:xfrm>
          <a:prstGeom prst="rect">
            <a:avLst/>
          </a:prstGeom>
        </p:spPr>
        <p:txBody>
          <a:bodyPr lIns="38100" tIns="38100" rIns="38100" bIns="38100"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latin typeface="Helvetica Light"/>
                <a:sym typeface="Helvetica Light"/>
              </a:defRPr>
            </a:lvl1pPr>
          </a:lstStyle>
          <a:p>
            <a:pPr marL="0" indent="0" algn="ctr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55" name="Titeltext"/>
          <p:cNvSpPr txBox="1">
            <a:spLocks noGrp="1"/>
          </p:cNvSpPr>
          <p:nvPr>
            <p:ph type="title"/>
          </p:nvPr>
        </p:nvSpPr>
        <p:spPr>
          <a:xfrm>
            <a:off x="2190750" y="1719263"/>
            <a:ext cx="7810500" cy="1743075"/>
          </a:xfrm>
          <a:prstGeom prst="rect">
            <a:avLst/>
          </a:prstGeom>
        </p:spPr>
        <p:txBody>
          <a:bodyPr lIns="38100" tIns="38100" rIns="38100" bIns="38100" anchor="b"/>
          <a:lstStyle>
            <a:lvl1pPr defTabSz="412750">
              <a:lnSpc>
                <a:spcPct val="100000"/>
              </a:lnSpc>
              <a:defRPr sz="4000"/>
            </a:lvl1pPr>
          </a:lstStyle>
          <a:p>
            <a:r>
              <a:t>Titeltext</a:t>
            </a:r>
          </a:p>
        </p:txBody>
      </p:sp>
      <p:sp>
        <p:nvSpPr>
          <p:cNvPr id="256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5986659" y="5762625"/>
            <a:ext cx="213920" cy="222250"/>
          </a:xfrm>
          <a:prstGeom prst="rect">
            <a:avLst/>
          </a:prstGeom>
        </p:spPr>
        <p:txBody>
          <a:bodyPr lIns="38100" tIns="38100" rIns="38100" bIns="38100" anchor="t"/>
          <a:lstStyle>
            <a:lvl1pPr algn="ctr" defTabSz="41275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38365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11/5/25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ext+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pasted-image-240.pdf" descr="pasted-image-240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6137125"/>
            <a:ext cx="457200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737890" y="6403467"/>
            <a:ext cx="224537" cy="229617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solidFill>
              <a:srgbClr val="000000"/>
            </a:solidFill>
          </a:ln>
        </p:spPr>
        <p:txBody>
          <a:bodyPr lIns="0" tIns="0" rIns="0" bIns="0" anchor="t"/>
          <a:lstStyle>
            <a:lvl1pPr algn="ctr" defTabSz="412750">
              <a:defRPr sz="1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401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889000" y="1529647"/>
            <a:ext cx="5204619" cy="4418848"/>
          </a:xfrm>
          <a:prstGeom prst="rect">
            <a:avLst/>
          </a:prstGeom>
        </p:spPr>
        <p:txBody>
          <a:bodyPr lIns="50800" tIns="50800" rIns="50800" bIns="50800"/>
          <a:lstStyle>
            <a:lvl1pPr marL="70459" indent="-70459" defTabSz="412750">
              <a:lnSpc>
                <a:spcPct val="100000"/>
              </a:lnSpc>
              <a:spcBef>
                <a:spcPts val="2250"/>
              </a:spcBef>
              <a:buFontTx/>
              <a:buChar char="+  "/>
              <a:defRPr sz="225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114300" defTabSz="412750">
              <a:lnSpc>
                <a:spcPct val="100000"/>
              </a:lnSpc>
              <a:spcBef>
                <a:spcPts val="2250"/>
              </a:spcBef>
              <a:buSzTx/>
              <a:buFontTx/>
              <a:buNone/>
              <a:defRPr sz="225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228600" defTabSz="412750">
              <a:lnSpc>
                <a:spcPct val="100000"/>
              </a:lnSpc>
              <a:spcBef>
                <a:spcPts val="2250"/>
              </a:spcBef>
              <a:buSzTx/>
              <a:buFontTx/>
              <a:buNone/>
              <a:defRPr sz="225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342900" defTabSz="412750">
              <a:lnSpc>
                <a:spcPct val="100000"/>
              </a:lnSpc>
              <a:spcBef>
                <a:spcPts val="2250"/>
              </a:spcBef>
              <a:buSzTx/>
              <a:buFontTx/>
              <a:buNone/>
              <a:defRPr sz="225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457200" defTabSz="412750">
              <a:lnSpc>
                <a:spcPct val="100000"/>
              </a:lnSpc>
              <a:spcBef>
                <a:spcPts val="2250"/>
              </a:spcBef>
              <a:buSzTx/>
              <a:buFontTx/>
              <a:buNone/>
              <a:defRPr sz="225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02" name="Objektplatzhalter"/>
          <p:cNvSpPr txBox="1">
            <a:spLocks noGrp="1"/>
          </p:cNvSpPr>
          <p:nvPr>
            <p:ph sz="half" idx="3"/>
          </p:nvPr>
        </p:nvSpPr>
        <p:spPr>
          <a:xfrm>
            <a:off x="6087533" y="1151467"/>
            <a:ext cx="6120706" cy="4806752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>
                <a:latin typeface="Gill Sans"/>
                <a:sym typeface="Gill Sans"/>
              </a:defRPr>
            </a:lvl1pPr>
          </a:lstStyle>
          <a:p>
            <a:pPr marL="0" indent="0" algn="ctr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03" name="Quellenangabe einfügen"/>
          <p:cNvSpPr txBox="1">
            <a:spLocks noGrp="1"/>
          </p:cNvSpPr>
          <p:nvPr>
            <p:ph type="body" sz="quarter" idx="21"/>
          </p:nvPr>
        </p:nvSpPr>
        <p:spPr>
          <a:xfrm>
            <a:off x="888913" y="6218249"/>
            <a:ext cx="2000548" cy="294953"/>
          </a:xfrm>
          <a:prstGeom prst="rect">
            <a:avLst/>
          </a:prstGeom>
        </p:spPr>
        <p:txBody>
          <a:bodyPr wrap="none" lIns="50800" tIns="50800" rIns="50800" bIns="50800" anchor="ctr">
            <a:spAutoFit/>
          </a:bodyPr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5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Quellenangabe einfügen</a:t>
            </a:r>
          </a:p>
        </p:txBody>
      </p:sp>
      <p:sp>
        <p:nvSpPr>
          <p:cNvPr id="404" name="Überschrift"/>
          <p:cNvSpPr txBox="1">
            <a:spLocks noGrp="1"/>
          </p:cNvSpPr>
          <p:nvPr>
            <p:ph type="body" sz="quarter" idx="22"/>
          </p:nvPr>
        </p:nvSpPr>
        <p:spPr>
          <a:xfrm>
            <a:off x="876258" y="334245"/>
            <a:ext cx="2654573" cy="718145"/>
          </a:xfrm>
          <a:prstGeom prst="rect">
            <a:avLst/>
          </a:prstGeom>
        </p:spPr>
        <p:txBody>
          <a:bodyPr wrap="none" lIns="50800" tIns="50800" rIns="50800" bIns="50800" anchor="ctr">
            <a:spAutoFit/>
          </a:bodyPr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0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3108255845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675" y="163550"/>
            <a:ext cx="10301126" cy="652718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06606" y="4278766"/>
            <a:ext cx="5010722" cy="740095"/>
          </a:xfrm>
        </p:spPr>
        <p:txBody>
          <a:bodyPr anchor="t">
            <a:noAutofit/>
          </a:bodyPr>
          <a:lstStyle>
            <a:lvl1pPr algn="l">
              <a:defRPr sz="2800" b="0" i="0" spc="100" baseline="0">
                <a:solidFill>
                  <a:srgbClr val="4D4D4C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r>
              <a:rPr lang="de-DE" dirty="0"/>
              <a:t>TITEL HINZUFÜGEN</a:t>
            </a:r>
            <a:br>
              <a:rPr lang="de-DE" dirty="0"/>
            </a:br>
            <a:r>
              <a:rPr lang="de-DE" dirty="0"/>
              <a:t>IN VERSALIEN 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0" hasCustomPrompt="1"/>
          </p:nvPr>
        </p:nvSpPr>
        <p:spPr>
          <a:xfrm>
            <a:off x="806606" y="3729002"/>
            <a:ext cx="5010722" cy="311629"/>
          </a:xfrm>
        </p:spPr>
        <p:txBody>
          <a:bodyPr>
            <a:noAutofit/>
          </a:bodyPr>
          <a:lstStyle>
            <a:lvl1pPr marL="0" indent="0" algn="l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r>
              <a:rPr lang="de-DE" dirty="0"/>
              <a:t>Hier steht ein Thema</a:t>
            </a:r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  <p:pic>
        <p:nvPicPr>
          <p:cNvPr id="7" name="Bild 11">
            <a:extLst>
              <a:ext uri="{FF2B5EF4-FFF2-40B4-BE49-F238E27FC236}">
                <a16:creationId xmlns:a16="http://schemas.microsoft.com/office/drawing/2014/main" id="{47E859EB-FEFB-DD40-933A-3FED530713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68" y="3202491"/>
            <a:ext cx="2197152" cy="28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0869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links_mi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451" y="163550"/>
            <a:ext cx="10299574" cy="652718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06606" y="4278766"/>
            <a:ext cx="5010722" cy="740095"/>
          </a:xfrm>
        </p:spPr>
        <p:txBody>
          <a:bodyPr anchor="t">
            <a:noAutofit/>
          </a:bodyPr>
          <a:lstStyle>
            <a:lvl1pPr algn="l">
              <a:defRPr sz="2800" b="0" i="0" spc="100" baseline="0">
                <a:solidFill>
                  <a:srgbClr val="4D4D4C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r>
              <a:rPr lang="de-DE" dirty="0"/>
              <a:t>TITEL HINZUFÜGEN</a:t>
            </a:r>
            <a:br>
              <a:rPr lang="de-DE" dirty="0"/>
            </a:br>
            <a:r>
              <a:rPr lang="de-DE" dirty="0"/>
              <a:t>IN VERSALIEN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0" hasCustomPrompt="1"/>
          </p:nvPr>
        </p:nvSpPr>
        <p:spPr>
          <a:xfrm>
            <a:off x="806606" y="3729002"/>
            <a:ext cx="5010722" cy="311629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pPr lvl="0"/>
            <a:r>
              <a:rPr lang="de-DE" dirty="0"/>
              <a:t>Hier steht ein Thema</a:t>
            </a:r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68" y="3202491"/>
            <a:ext cx="2197152" cy="288376"/>
          </a:xfrm>
          <a:prstGeom prst="rect">
            <a:avLst/>
          </a:prstGeom>
        </p:spPr>
      </p:pic>
      <p:sp>
        <p:nvSpPr>
          <p:cNvPr id="7" name="Textplatzhalter 4">
            <a:extLst>
              <a:ext uri="{FF2B5EF4-FFF2-40B4-BE49-F238E27FC236}">
                <a16:creationId xmlns:a16="http://schemas.microsoft.com/office/drawing/2014/main" id="{63F020C8-1A35-6A4A-B910-9F64A3A535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</p:spTree>
    <p:extLst>
      <p:ext uri="{BB962C8B-B14F-4D97-AF65-F5344CB8AC3E}">
        <p14:creationId xmlns:p14="http://schemas.microsoft.com/office/powerpoint/2010/main" val="1403702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 24"/>
          <p:cNvPicPr>
            <a:picLocks noChangeAspect="1"/>
          </p:cNvPicPr>
          <p:nvPr userDrawn="1"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1"/>
            <a:ext cx="12187860" cy="6851017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37" y="886638"/>
            <a:ext cx="11811263" cy="578848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715982" y="1795574"/>
            <a:ext cx="5010722" cy="740095"/>
          </a:xfrm>
        </p:spPr>
        <p:txBody>
          <a:bodyPr anchor="t">
            <a:noAutofit/>
          </a:bodyPr>
          <a:lstStyle>
            <a:lvl1pPr algn="l">
              <a:defRPr sz="2800" b="0" i="0" spc="100" baseline="0">
                <a:solidFill>
                  <a:srgbClr val="4D4D4C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r>
              <a:rPr lang="de-DE" dirty="0"/>
              <a:t>TITEL HINZUFÜGEN</a:t>
            </a:r>
            <a:br>
              <a:rPr lang="de-DE" dirty="0"/>
            </a:br>
            <a:r>
              <a:rPr lang="de-DE" dirty="0"/>
              <a:t>IN VERSALIEN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715981" y="2759916"/>
            <a:ext cx="5010722" cy="288084"/>
          </a:xfrm>
        </p:spPr>
        <p:txBody>
          <a:bodyPr>
            <a:noAutofit/>
          </a:bodyPr>
          <a:lstStyle>
            <a:lvl1pPr marL="0" indent="0" algn="l">
              <a:buNone/>
              <a:defRPr sz="1600" b="0" i="0" baseline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pPr lvl="0"/>
            <a:r>
              <a:rPr lang="de-DE" dirty="0"/>
              <a:t>Hier steht ein Thema</a:t>
            </a:r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607" y="1282953"/>
            <a:ext cx="2197152" cy="288376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FD419946-504E-AC40-9FFA-375324A0A7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</p:spTree>
    <p:extLst>
      <p:ext uri="{BB962C8B-B14F-4D97-AF65-F5344CB8AC3E}">
        <p14:creationId xmlns:p14="http://schemas.microsoft.com/office/powerpoint/2010/main" val="3231016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165099" y="174170"/>
            <a:ext cx="11827847" cy="6506029"/>
          </a:xfrm>
          <a:prstGeom prst="rect">
            <a:avLst/>
          </a:prstGeom>
          <a:solidFill>
            <a:srgbClr val="5B90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de-DE" b="0" i="0" dirty="0">
              <a:solidFill>
                <a:schemeClr val="bg1"/>
              </a:solidFill>
              <a:latin typeface="bill corp med book" charset="0"/>
              <a:ea typeface="bill corp med book" charset="0"/>
              <a:cs typeface="bill corp med book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92000" y="2522822"/>
            <a:ext cx="4945063" cy="904362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buFont typeface="Arial" charset="0"/>
              <a:buNone/>
              <a:defRPr sz="2800" b="0" i="0" baseline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>
              <a:defRPr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NEUES KAPITEL </a:t>
            </a:r>
            <a:br>
              <a:rPr lang="de-DE" dirty="0"/>
            </a:br>
            <a:r>
              <a:rPr lang="de-DE" dirty="0"/>
              <a:t>IN VERSALIEN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67125"/>
            <a:ext cx="4975225" cy="796925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7" name="Bild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390986"/>
            <a:ext cx="1711613" cy="224866"/>
          </a:xfrm>
          <a:prstGeom prst="rect">
            <a:avLst/>
          </a:prstGeom>
        </p:spPr>
      </p:pic>
      <p:sp>
        <p:nvSpPr>
          <p:cNvPr id="9" name="Textplatzhalter 4">
            <a:extLst>
              <a:ext uri="{FF2B5EF4-FFF2-40B4-BE49-F238E27FC236}">
                <a16:creationId xmlns:a16="http://schemas.microsoft.com/office/drawing/2014/main" id="{584454BC-0CCB-8A48-97E9-43480553DB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</p:spTree>
    <p:extLst>
      <p:ext uri="{BB962C8B-B14F-4D97-AF65-F5344CB8AC3E}">
        <p14:creationId xmlns:p14="http://schemas.microsoft.com/office/powerpoint/2010/main" val="26298088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911" y="172720"/>
            <a:ext cx="3170801" cy="6509646"/>
          </a:xfrm>
          <a:prstGeom prst="rect">
            <a:avLst/>
          </a:prstGeom>
        </p:spPr>
      </p:pic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1512888" y="2159533"/>
            <a:ext cx="3154362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1512888" y="2676331"/>
            <a:ext cx="3154362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1512888" y="3221777"/>
            <a:ext cx="3154362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extplatzhalter 6"/>
          <p:cNvSpPr>
            <a:spLocks noGrp="1"/>
          </p:cNvSpPr>
          <p:nvPr>
            <p:ph type="body" sz="quarter" idx="17"/>
          </p:nvPr>
        </p:nvSpPr>
        <p:spPr>
          <a:xfrm>
            <a:off x="1512888" y="3767223"/>
            <a:ext cx="3154362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extplatzhalter 6"/>
          <p:cNvSpPr>
            <a:spLocks noGrp="1"/>
          </p:cNvSpPr>
          <p:nvPr>
            <p:ph type="body" sz="quarter" idx="18"/>
          </p:nvPr>
        </p:nvSpPr>
        <p:spPr>
          <a:xfrm>
            <a:off x="1512888" y="4312669"/>
            <a:ext cx="3154362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platzhalter 6"/>
          <p:cNvSpPr>
            <a:spLocks noGrp="1"/>
          </p:cNvSpPr>
          <p:nvPr>
            <p:ph type="body" sz="quarter" idx="19"/>
          </p:nvPr>
        </p:nvSpPr>
        <p:spPr>
          <a:xfrm>
            <a:off x="1512888" y="4858115"/>
            <a:ext cx="3154362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20" name="Bild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390986"/>
            <a:ext cx="1711613" cy="224866"/>
          </a:xfrm>
          <a:prstGeom prst="rect">
            <a:avLst/>
          </a:prstGeom>
        </p:spPr>
      </p:pic>
      <p:sp>
        <p:nvSpPr>
          <p:cNvPr id="5" name="Textplatzhalter 4"/>
          <p:cNvSpPr>
            <a:spLocks noGrp="1"/>
          </p:cNvSpPr>
          <p:nvPr>
            <p:ph type="body" sz="quarter" idx="26" hasCustomPrompt="1"/>
          </p:nvPr>
        </p:nvSpPr>
        <p:spPr>
          <a:xfrm>
            <a:off x="854075" y="2159533"/>
            <a:ext cx="500063" cy="300616"/>
          </a:xfrm>
        </p:spPr>
        <p:txBody>
          <a:bodyPr>
            <a:noAutofit/>
          </a:bodyPr>
          <a:lstStyle>
            <a:lvl1pPr marL="0" indent="0" algn="r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27" name="Textplatzhalter 4"/>
          <p:cNvSpPr>
            <a:spLocks noGrp="1"/>
          </p:cNvSpPr>
          <p:nvPr>
            <p:ph type="body" sz="quarter" idx="27" hasCustomPrompt="1"/>
          </p:nvPr>
        </p:nvSpPr>
        <p:spPr>
          <a:xfrm>
            <a:off x="854075" y="2676330"/>
            <a:ext cx="500063" cy="329265"/>
          </a:xfrm>
        </p:spPr>
        <p:txBody>
          <a:bodyPr>
            <a:noAutofit/>
          </a:bodyPr>
          <a:lstStyle>
            <a:lvl1pPr marL="0" indent="0" algn="r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2</a:t>
            </a:r>
          </a:p>
        </p:txBody>
      </p:sp>
      <p:sp>
        <p:nvSpPr>
          <p:cNvPr id="28" name="Textplatzhalter 4"/>
          <p:cNvSpPr>
            <a:spLocks noGrp="1"/>
          </p:cNvSpPr>
          <p:nvPr>
            <p:ph type="body" sz="quarter" idx="28" hasCustomPrompt="1"/>
          </p:nvPr>
        </p:nvSpPr>
        <p:spPr>
          <a:xfrm>
            <a:off x="854075" y="3221777"/>
            <a:ext cx="500063" cy="329265"/>
          </a:xfrm>
        </p:spPr>
        <p:txBody>
          <a:bodyPr>
            <a:noAutofit/>
          </a:bodyPr>
          <a:lstStyle>
            <a:lvl1pPr marL="0" indent="0" algn="r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3</a:t>
            </a:r>
          </a:p>
        </p:txBody>
      </p:sp>
      <p:sp>
        <p:nvSpPr>
          <p:cNvPr id="29" name="Textplatzhalter 4"/>
          <p:cNvSpPr>
            <a:spLocks noGrp="1"/>
          </p:cNvSpPr>
          <p:nvPr>
            <p:ph type="body" sz="quarter" idx="29" hasCustomPrompt="1"/>
          </p:nvPr>
        </p:nvSpPr>
        <p:spPr>
          <a:xfrm>
            <a:off x="854075" y="3767224"/>
            <a:ext cx="500063" cy="329264"/>
          </a:xfrm>
        </p:spPr>
        <p:txBody>
          <a:bodyPr>
            <a:noAutofit/>
          </a:bodyPr>
          <a:lstStyle>
            <a:lvl1pPr marL="0" indent="0" algn="r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4</a:t>
            </a:r>
          </a:p>
        </p:txBody>
      </p:sp>
      <p:sp>
        <p:nvSpPr>
          <p:cNvPr id="30" name="Textplatzhalter 4"/>
          <p:cNvSpPr>
            <a:spLocks noGrp="1"/>
          </p:cNvSpPr>
          <p:nvPr>
            <p:ph type="body" sz="quarter" idx="30" hasCustomPrompt="1"/>
          </p:nvPr>
        </p:nvSpPr>
        <p:spPr>
          <a:xfrm>
            <a:off x="854075" y="4312669"/>
            <a:ext cx="500063" cy="329264"/>
          </a:xfrm>
        </p:spPr>
        <p:txBody>
          <a:bodyPr>
            <a:noAutofit/>
          </a:bodyPr>
          <a:lstStyle>
            <a:lvl1pPr marL="0" indent="0" algn="r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5</a:t>
            </a:r>
          </a:p>
        </p:txBody>
      </p:sp>
      <p:sp>
        <p:nvSpPr>
          <p:cNvPr id="31" name="Textplatzhalter 4"/>
          <p:cNvSpPr>
            <a:spLocks noGrp="1"/>
          </p:cNvSpPr>
          <p:nvPr>
            <p:ph type="body" sz="quarter" idx="31" hasCustomPrompt="1"/>
          </p:nvPr>
        </p:nvSpPr>
        <p:spPr>
          <a:xfrm>
            <a:off x="854075" y="4849256"/>
            <a:ext cx="500063" cy="329264"/>
          </a:xfrm>
        </p:spPr>
        <p:txBody>
          <a:bodyPr>
            <a:noAutofit/>
          </a:bodyPr>
          <a:lstStyle>
            <a:lvl1pPr marL="0" indent="0" algn="r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6</a:t>
            </a:r>
          </a:p>
        </p:txBody>
      </p:sp>
      <p:sp>
        <p:nvSpPr>
          <p:cNvPr id="32" name="Textplatzhalter 6"/>
          <p:cNvSpPr>
            <a:spLocks noGrp="1"/>
          </p:cNvSpPr>
          <p:nvPr>
            <p:ph type="body" sz="quarter" idx="32"/>
          </p:nvPr>
        </p:nvSpPr>
        <p:spPr>
          <a:xfrm>
            <a:off x="1512888" y="5385843"/>
            <a:ext cx="3154362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3" name="Textplatzhalter 4"/>
          <p:cNvSpPr>
            <a:spLocks noGrp="1"/>
          </p:cNvSpPr>
          <p:nvPr>
            <p:ph type="body" sz="quarter" idx="33" hasCustomPrompt="1"/>
          </p:nvPr>
        </p:nvSpPr>
        <p:spPr>
          <a:xfrm>
            <a:off x="854075" y="5376984"/>
            <a:ext cx="500063" cy="329264"/>
          </a:xfrm>
        </p:spPr>
        <p:txBody>
          <a:bodyPr>
            <a:noAutofit/>
          </a:bodyPr>
          <a:lstStyle>
            <a:lvl1pPr marL="0" indent="0" algn="r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7</a:t>
            </a:r>
          </a:p>
        </p:txBody>
      </p:sp>
      <p:sp>
        <p:nvSpPr>
          <p:cNvPr id="35" name="Textplatzhalter 6"/>
          <p:cNvSpPr>
            <a:spLocks noGrp="1"/>
          </p:cNvSpPr>
          <p:nvPr>
            <p:ph type="body" sz="quarter" idx="34"/>
          </p:nvPr>
        </p:nvSpPr>
        <p:spPr>
          <a:xfrm>
            <a:off x="1512888" y="5904712"/>
            <a:ext cx="3154362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6" name="Textplatzhalter 4"/>
          <p:cNvSpPr>
            <a:spLocks noGrp="1"/>
          </p:cNvSpPr>
          <p:nvPr>
            <p:ph type="body" sz="quarter" idx="35" hasCustomPrompt="1"/>
          </p:nvPr>
        </p:nvSpPr>
        <p:spPr>
          <a:xfrm>
            <a:off x="854075" y="5895853"/>
            <a:ext cx="500063" cy="329264"/>
          </a:xfrm>
        </p:spPr>
        <p:txBody>
          <a:bodyPr>
            <a:noAutofit/>
          </a:bodyPr>
          <a:lstStyle>
            <a:lvl1pPr marL="0" indent="0" algn="r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8</a:t>
            </a:r>
          </a:p>
        </p:txBody>
      </p:sp>
      <p:sp>
        <p:nvSpPr>
          <p:cNvPr id="37" name="Textplatzhalter 6"/>
          <p:cNvSpPr>
            <a:spLocks noGrp="1"/>
          </p:cNvSpPr>
          <p:nvPr>
            <p:ph type="body" sz="quarter" idx="36"/>
          </p:nvPr>
        </p:nvSpPr>
        <p:spPr>
          <a:xfrm>
            <a:off x="5674549" y="2159533"/>
            <a:ext cx="3154362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8" name="Textplatzhalter 6"/>
          <p:cNvSpPr>
            <a:spLocks noGrp="1"/>
          </p:cNvSpPr>
          <p:nvPr>
            <p:ph type="body" sz="quarter" idx="37"/>
          </p:nvPr>
        </p:nvSpPr>
        <p:spPr>
          <a:xfrm>
            <a:off x="5674549" y="2676331"/>
            <a:ext cx="3154362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9" name="Textplatzhalter 6"/>
          <p:cNvSpPr>
            <a:spLocks noGrp="1"/>
          </p:cNvSpPr>
          <p:nvPr>
            <p:ph type="body" sz="quarter" idx="38"/>
          </p:nvPr>
        </p:nvSpPr>
        <p:spPr>
          <a:xfrm>
            <a:off x="5674549" y="3221777"/>
            <a:ext cx="3154362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0" name="Textplatzhalter 6"/>
          <p:cNvSpPr>
            <a:spLocks noGrp="1"/>
          </p:cNvSpPr>
          <p:nvPr>
            <p:ph type="body" sz="quarter" idx="39"/>
          </p:nvPr>
        </p:nvSpPr>
        <p:spPr>
          <a:xfrm>
            <a:off x="5674549" y="3767223"/>
            <a:ext cx="3154362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1" name="Textplatzhalter 6"/>
          <p:cNvSpPr>
            <a:spLocks noGrp="1"/>
          </p:cNvSpPr>
          <p:nvPr>
            <p:ph type="body" sz="quarter" idx="40"/>
          </p:nvPr>
        </p:nvSpPr>
        <p:spPr>
          <a:xfrm>
            <a:off x="5674549" y="4312669"/>
            <a:ext cx="3154362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2" name="Textplatzhalter 6"/>
          <p:cNvSpPr>
            <a:spLocks noGrp="1"/>
          </p:cNvSpPr>
          <p:nvPr>
            <p:ph type="body" sz="quarter" idx="41"/>
          </p:nvPr>
        </p:nvSpPr>
        <p:spPr>
          <a:xfrm>
            <a:off x="5674549" y="4858115"/>
            <a:ext cx="3154362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3" name="Textplatzhalter 4"/>
          <p:cNvSpPr>
            <a:spLocks noGrp="1"/>
          </p:cNvSpPr>
          <p:nvPr>
            <p:ph type="body" sz="quarter" idx="42" hasCustomPrompt="1"/>
          </p:nvPr>
        </p:nvSpPr>
        <p:spPr>
          <a:xfrm>
            <a:off x="5015736" y="2159533"/>
            <a:ext cx="500063" cy="300616"/>
          </a:xfrm>
        </p:spPr>
        <p:txBody>
          <a:bodyPr>
            <a:noAutofit/>
          </a:bodyPr>
          <a:lstStyle>
            <a:lvl1pPr marL="0" indent="0" algn="r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9</a:t>
            </a:r>
          </a:p>
        </p:txBody>
      </p:sp>
      <p:sp>
        <p:nvSpPr>
          <p:cNvPr id="44" name="Textplatzhalter 4"/>
          <p:cNvSpPr>
            <a:spLocks noGrp="1"/>
          </p:cNvSpPr>
          <p:nvPr>
            <p:ph type="body" sz="quarter" idx="43" hasCustomPrompt="1"/>
          </p:nvPr>
        </p:nvSpPr>
        <p:spPr>
          <a:xfrm>
            <a:off x="5015736" y="2676330"/>
            <a:ext cx="500063" cy="329265"/>
          </a:xfrm>
        </p:spPr>
        <p:txBody>
          <a:bodyPr>
            <a:noAutofit/>
          </a:bodyPr>
          <a:lstStyle>
            <a:lvl1pPr marL="0" indent="0" algn="r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10</a:t>
            </a:r>
          </a:p>
        </p:txBody>
      </p:sp>
      <p:sp>
        <p:nvSpPr>
          <p:cNvPr id="45" name="Textplatzhalter 4"/>
          <p:cNvSpPr>
            <a:spLocks noGrp="1"/>
          </p:cNvSpPr>
          <p:nvPr>
            <p:ph type="body" sz="quarter" idx="44" hasCustomPrompt="1"/>
          </p:nvPr>
        </p:nvSpPr>
        <p:spPr>
          <a:xfrm>
            <a:off x="5015736" y="3221777"/>
            <a:ext cx="500063" cy="329265"/>
          </a:xfrm>
        </p:spPr>
        <p:txBody>
          <a:bodyPr>
            <a:noAutofit/>
          </a:bodyPr>
          <a:lstStyle>
            <a:lvl1pPr marL="0" indent="0" algn="r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11</a:t>
            </a:r>
          </a:p>
        </p:txBody>
      </p:sp>
      <p:sp>
        <p:nvSpPr>
          <p:cNvPr id="46" name="Textplatzhalter 4"/>
          <p:cNvSpPr>
            <a:spLocks noGrp="1"/>
          </p:cNvSpPr>
          <p:nvPr>
            <p:ph type="body" sz="quarter" idx="45" hasCustomPrompt="1"/>
          </p:nvPr>
        </p:nvSpPr>
        <p:spPr>
          <a:xfrm>
            <a:off x="5015736" y="3767224"/>
            <a:ext cx="500063" cy="329264"/>
          </a:xfrm>
        </p:spPr>
        <p:txBody>
          <a:bodyPr>
            <a:noAutofit/>
          </a:bodyPr>
          <a:lstStyle>
            <a:lvl1pPr marL="0" indent="0" algn="r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12</a:t>
            </a:r>
          </a:p>
        </p:txBody>
      </p:sp>
      <p:sp>
        <p:nvSpPr>
          <p:cNvPr id="47" name="Textplatzhalter 4"/>
          <p:cNvSpPr>
            <a:spLocks noGrp="1"/>
          </p:cNvSpPr>
          <p:nvPr>
            <p:ph type="body" sz="quarter" idx="46" hasCustomPrompt="1"/>
          </p:nvPr>
        </p:nvSpPr>
        <p:spPr>
          <a:xfrm>
            <a:off x="5015736" y="4312669"/>
            <a:ext cx="500063" cy="329264"/>
          </a:xfrm>
        </p:spPr>
        <p:txBody>
          <a:bodyPr>
            <a:noAutofit/>
          </a:bodyPr>
          <a:lstStyle>
            <a:lvl1pPr marL="0" indent="0" algn="r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13</a:t>
            </a:r>
          </a:p>
        </p:txBody>
      </p:sp>
      <p:sp>
        <p:nvSpPr>
          <p:cNvPr id="48" name="Textplatzhalter 4"/>
          <p:cNvSpPr>
            <a:spLocks noGrp="1"/>
          </p:cNvSpPr>
          <p:nvPr>
            <p:ph type="body" sz="quarter" idx="47" hasCustomPrompt="1"/>
          </p:nvPr>
        </p:nvSpPr>
        <p:spPr>
          <a:xfrm>
            <a:off x="5015736" y="4849256"/>
            <a:ext cx="500063" cy="329264"/>
          </a:xfrm>
        </p:spPr>
        <p:txBody>
          <a:bodyPr>
            <a:noAutofit/>
          </a:bodyPr>
          <a:lstStyle>
            <a:lvl1pPr marL="0" indent="0" algn="r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14</a:t>
            </a:r>
          </a:p>
        </p:txBody>
      </p:sp>
      <p:sp>
        <p:nvSpPr>
          <p:cNvPr id="49" name="Textplatzhalter 6"/>
          <p:cNvSpPr>
            <a:spLocks noGrp="1"/>
          </p:cNvSpPr>
          <p:nvPr>
            <p:ph type="body" sz="quarter" idx="48"/>
          </p:nvPr>
        </p:nvSpPr>
        <p:spPr>
          <a:xfrm>
            <a:off x="5674549" y="5385843"/>
            <a:ext cx="3154362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0" name="Textplatzhalter 4"/>
          <p:cNvSpPr>
            <a:spLocks noGrp="1"/>
          </p:cNvSpPr>
          <p:nvPr>
            <p:ph type="body" sz="quarter" idx="49" hasCustomPrompt="1"/>
          </p:nvPr>
        </p:nvSpPr>
        <p:spPr>
          <a:xfrm>
            <a:off x="5015736" y="5376984"/>
            <a:ext cx="500063" cy="329264"/>
          </a:xfrm>
        </p:spPr>
        <p:txBody>
          <a:bodyPr>
            <a:noAutofit/>
          </a:bodyPr>
          <a:lstStyle>
            <a:lvl1pPr marL="0" indent="0" algn="r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15</a:t>
            </a:r>
          </a:p>
        </p:txBody>
      </p:sp>
      <p:sp>
        <p:nvSpPr>
          <p:cNvPr id="51" name="Textplatzhalter 6"/>
          <p:cNvSpPr>
            <a:spLocks noGrp="1"/>
          </p:cNvSpPr>
          <p:nvPr>
            <p:ph type="body" sz="quarter" idx="50"/>
          </p:nvPr>
        </p:nvSpPr>
        <p:spPr>
          <a:xfrm>
            <a:off x="5674549" y="5904712"/>
            <a:ext cx="3154362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2" name="Textplatzhalter 4"/>
          <p:cNvSpPr>
            <a:spLocks noGrp="1"/>
          </p:cNvSpPr>
          <p:nvPr>
            <p:ph type="body" sz="quarter" idx="51" hasCustomPrompt="1"/>
          </p:nvPr>
        </p:nvSpPr>
        <p:spPr>
          <a:xfrm>
            <a:off x="5015736" y="5895853"/>
            <a:ext cx="500063" cy="329264"/>
          </a:xfrm>
        </p:spPr>
        <p:txBody>
          <a:bodyPr>
            <a:noAutofit/>
          </a:bodyPr>
          <a:lstStyle>
            <a:lvl1pPr marL="0" indent="0" algn="r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16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52" hasCustomPrompt="1"/>
          </p:nvPr>
        </p:nvSpPr>
        <p:spPr>
          <a:xfrm>
            <a:off x="792000" y="792000"/>
            <a:ext cx="5670550" cy="428625"/>
          </a:xfrm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cxnSp>
        <p:nvCxnSpPr>
          <p:cNvPr id="53" name="Gerade Verbindung 52"/>
          <p:cNvCxnSpPr/>
          <p:nvPr userDrawn="1"/>
        </p:nvCxnSpPr>
        <p:spPr>
          <a:xfrm>
            <a:off x="854075" y="2047875"/>
            <a:ext cx="3813175" cy="0"/>
          </a:xfrm>
          <a:prstGeom prst="line">
            <a:avLst/>
          </a:prstGeom>
          <a:ln w="15875">
            <a:solidFill>
              <a:srgbClr val="5757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53"/>
          <p:cNvCxnSpPr/>
          <p:nvPr userDrawn="1"/>
        </p:nvCxnSpPr>
        <p:spPr>
          <a:xfrm>
            <a:off x="854075" y="6272076"/>
            <a:ext cx="3813175" cy="0"/>
          </a:xfrm>
          <a:prstGeom prst="line">
            <a:avLst/>
          </a:prstGeom>
          <a:ln w="15875">
            <a:solidFill>
              <a:srgbClr val="5757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54"/>
          <p:cNvCxnSpPr/>
          <p:nvPr userDrawn="1"/>
        </p:nvCxnSpPr>
        <p:spPr>
          <a:xfrm>
            <a:off x="5015736" y="2047875"/>
            <a:ext cx="3813175" cy="0"/>
          </a:xfrm>
          <a:prstGeom prst="line">
            <a:avLst/>
          </a:prstGeom>
          <a:ln w="15875">
            <a:solidFill>
              <a:srgbClr val="5757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55"/>
          <p:cNvCxnSpPr/>
          <p:nvPr userDrawn="1"/>
        </p:nvCxnSpPr>
        <p:spPr>
          <a:xfrm>
            <a:off x="5015736" y="6272076"/>
            <a:ext cx="3813175" cy="0"/>
          </a:xfrm>
          <a:prstGeom prst="line">
            <a:avLst/>
          </a:prstGeom>
          <a:ln w="15875">
            <a:solidFill>
              <a:srgbClr val="5757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platzhalter 4">
            <a:extLst>
              <a:ext uri="{FF2B5EF4-FFF2-40B4-BE49-F238E27FC236}">
                <a16:creationId xmlns:a16="http://schemas.microsoft.com/office/drawing/2014/main" id="{A78A1AEC-1E65-E945-B5D7-774A1BD7DA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</p:spTree>
    <p:extLst>
      <p:ext uri="{BB962C8B-B14F-4D97-AF65-F5344CB8AC3E}">
        <p14:creationId xmlns:p14="http://schemas.microsoft.com/office/powerpoint/2010/main" val="9138410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911" y="172720"/>
            <a:ext cx="3170801" cy="6509646"/>
          </a:xfrm>
          <a:prstGeom prst="rect">
            <a:avLst/>
          </a:prstGeom>
        </p:spPr>
      </p:pic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1512887" y="2159533"/>
            <a:ext cx="6586083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1512887" y="2676331"/>
            <a:ext cx="6586083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1512887" y="3221777"/>
            <a:ext cx="6586083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extplatzhalter 6"/>
          <p:cNvSpPr>
            <a:spLocks noGrp="1"/>
          </p:cNvSpPr>
          <p:nvPr>
            <p:ph type="body" sz="quarter" idx="17"/>
          </p:nvPr>
        </p:nvSpPr>
        <p:spPr>
          <a:xfrm>
            <a:off x="1512887" y="3767223"/>
            <a:ext cx="6586083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extplatzhalter 6"/>
          <p:cNvSpPr>
            <a:spLocks noGrp="1"/>
          </p:cNvSpPr>
          <p:nvPr>
            <p:ph type="body" sz="quarter" idx="18"/>
          </p:nvPr>
        </p:nvSpPr>
        <p:spPr>
          <a:xfrm>
            <a:off x="1512887" y="4312669"/>
            <a:ext cx="6586083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platzhalter 6"/>
          <p:cNvSpPr>
            <a:spLocks noGrp="1"/>
          </p:cNvSpPr>
          <p:nvPr>
            <p:ph type="body" sz="quarter" idx="19"/>
          </p:nvPr>
        </p:nvSpPr>
        <p:spPr>
          <a:xfrm>
            <a:off x="1512887" y="4858115"/>
            <a:ext cx="6586083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20" name="Bild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390986"/>
            <a:ext cx="1711613" cy="224866"/>
          </a:xfrm>
          <a:prstGeom prst="rect">
            <a:avLst/>
          </a:prstGeom>
        </p:spPr>
      </p:pic>
      <p:sp>
        <p:nvSpPr>
          <p:cNvPr id="5" name="Textplatzhalter 4"/>
          <p:cNvSpPr>
            <a:spLocks noGrp="1"/>
          </p:cNvSpPr>
          <p:nvPr>
            <p:ph type="body" sz="quarter" idx="26" hasCustomPrompt="1"/>
          </p:nvPr>
        </p:nvSpPr>
        <p:spPr>
          <a:xfrm>
            <a:off x="854075" y="2159533"/>
            <a:ext cx="500063" cy="300616"/>
          </a:xfrm>
        </p:spPr>
        <p:txBody>
          <a:bodyPr>
            <a:noAutofit/>
          </a:bodyPr>
          <a:lstStyle>
            <a:lvl1pPr marL="0" indent="0" algn="r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27" name="Textplatzhalter 4"/>
          <p:cNvSpPr>
            <a:spLocks noGrp="1"/>
          </p:cNvSpPr>
          <p:nvPr>
            <p:ph type="body" sz="quarter" idx="27" hasCustomPrompt="1"/>
          </p:nvPr>
        </p:nvSpPr>
        <p:spPr>
          <a:xfrm>
            <a:off x="854075" y="2676330"/>
            <a:ext cx="500063" cy="329265"/>
          </a:xfrm>
        </p:spPr>
        <p:txBody>
          <a:bodyPr>
            <a:noAutofit/>
          </a:bodyPr>
          <a:lstStyle>
            <a:lvl1pPr marL="0" indent="0" algn="r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2</a:t>
            </a:r>
          </a:p>
        </p:txBody>
      </p:sp>
      <p:sp>
        <p:nvSpPr>
          <p:cNvPr id="28" name="Textplatzhalter 4"/>
          <p:cNvSpPr>
            <a:spLocks noGrp="1"/>
          </p:cNvSpPr>
          <p:nvPr>
            <p:ph type="body" sz="quarter" idx="28" hasCustomPrompt="1"/>
          </p:nvPr>
        </p:nvSpPr>
        <p:spPr>
          <a:xfrm>
            <a:off x="854075" y="3221777"/>
            <a:ext cx="500063" cy="329265"/>
          </a:xfrm>
        </p:spPr>
        <p:txBody>
          <a:bodyPr>
            <a:noAutofit/>
          </a:bodyPr>
          <a:lstStyle>
            <a:lvl1pPr marL="0" indent="0" algn="r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3</a:t>
            </a:r>
          </a:p>
        </p:txBody>
      </p:sp>
      <p:sp>
        <p:nvSpPr>
          <p:cNvPr id="29" name="Textplatzhalter 4"/>
          <p:cNvSpPr>
            <a:spLocks noGrp="1"/>
          </p:cNvSpPr>
          <p:nvPr>
            <p:ph type="body" sz="quarter" idx="29" hasCustomPrompt="1"/>
          </p:nvPr>
        </p:nvSpPr>
        <p:spPr>
          <a:xfrm>
            <a:off x="854075" y="3767224"/>
            <a:ext cx="500063" cy="329264"/>
          </a:xfrm>
        </p:spPr>
        <p:txBody>
          <a:bodyPr>
            <a:noAutofit/>
          </a:bodyPr>
          <a:lstStyle>
            <a:lvl1pPr marL="0" indent="0" algn="r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4</a:t>
            </a:r>
          </a:p>
        </p:txBody>
      </p:sp>
      <p:sp>
        <p:nvSpPr>
          <p:cNvPr id="30" name="Textplatzhalter 4"/>
          <p:cNvSpPr>
            <a:spLocks noGrp="1"/>
          </p:cNvSpPr>
          <p:nvPr>
            <p:ph type="body" sz="quarter" idx="30" hasCustomPrompt="1"/>
          </p:nvPr>
        </p:nvSpPr>
        <p:spPr>
          <a:xfrm>
            <a:off x="854075" y="4312669"/>
            <a:ext cx="500063" cy="329264"/>
          </a:xfrm>
        </p:spPr>
        <p:txBody>
          <a:bodyPr>
            <a:noAutofit/>
          </a:bodyPr>
          <a:lstStyle>
            <a:lvl1pPr marL="0" indent="0" algn="r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5</a:t>
            </a:r>
          </a:p>
        </p:txBody>
      </p:sp>
      <p:sp>
        <p:nvSpPr>
          <p:cNvPr id="31" name="Textplatzhalter 4"/>
          <p:cNvSpPr>
            <a:spLocks noGrp="1"/>
          </p:cNvSpPr>
          <p:nvPr>
            <p:ph type="body" sz="quarter" idx="31" hasCustomPrompt="1"/>
          </p:nvPr>
        </p:nvSpPr>
        <p:spPr>
          <a:xfrm>
            <a:off x="854075" y="4849256"/>
            <a:ext cx="500063" cy="329264"/>
          </a:xfrm>
        </p:spPr>
        <p:txBody>
          <a:bodyPr>
            <a:noAutofit/>
          </a:bodyPr>
          <a:lstStyle>
            <a:lvl1pPr marL="0" indent="0" algn="r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6</a:t>
            </a:r>
          </a:p>
        </p:txBody>
      </p:sp>
      <p:sp>
        <p:nvSpPr>
          <p:cNvPr id="32" name="Textplatzhalter 6"/>
          <p:cNvSpPr>
            <a:spLocks noGrp="1"/>
          </p:cNvSpPr>
          <p:nvPr>
            <p:ph type="body" sz="quarter" idx="32"/>
          </p:nvPr>
        </p:nvSpPr>
        <p:spPr>
          <a:xfrm>
            <a:off x="1512887" y="5385843"/>
            <a:ext cx="6586083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3" name="Textplatzhalter 4"/>
          <p:cNvSpPr>
            <a:spLocks noGrp="1"/>
          </p:cNvSpPr>
          <p:nvPr>
            <p:ph type="body" sz="quarter" idx="33" hasCustomPrompt="1"/>
          </p:nvPr>
        </p:nvSpPr>
        <p:spPr>
          <a:xfrm>
            <a:off x="854075" y="5376984"/>
            <a:ext cx="500063" cy="329264"/>
          </a:xfrm>
        </p:spPr>
        <p:txBody>
          <a:bodyPr>
            <a:noAutofit/>
          </a:bodyPr>
          <a:lstStyle>
            <a:lvl1pPr marL="0" indent="0" algn="r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7</a:t>
            </a:r>
          </a:p>
        </p:txBody>
      </p:sp>
      <p:sp>
        <p:nvSpPr>
          <p:cNvPr id="35" name="Textplatzhalter 6"/>
          <p:cNvSpPr>
            <a:spLocks noGrp="1"/>
          </p:cNvSpPr>
          <p:nvPr>
            <p:ph type="body" sz="quarter" idx="34"/>
          </p:nvPr>
        </p:nvSpPr>
        <p:spPr>
          <a:xfrm>
            <a:off x="1512887" y="5904712"/>
            <a:ext cx="6586083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6" name="Textplatzhalter 4"/>
          <p:cNvSpPr>
            <a:spLocks noGrp="1"/>
          </p:cNvSpPr>
          <p:nvPr>
            <p:ph type="body" sz="quarter" idx="35" hasCustomPrompt="1"/>
          </p:nvPr>
        </p:nvSpPr>
        <p:spPr>
          <a:xfrm>
            <a:off x="854075" y="5895853"/>
            <a:ext cx="500063" cy="329264"/>
          </a:xfrm>
        </p:spPr>
        <p:txBody>
          <a:bodyPr>
            <a:noAutofit/>
          </a:bodyPr>
          <a:lstStyle>
            <a:lvl1pPr marL="0" indent="0" algn="r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8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52" hasCustomPrompt="1"/>
          </p:nvPr>
        </p:nvSpPr>
        <p:spPr>
          <a:xfrm>
            <a:off x="792000" y="792000"/>
            <a:ext cx="5670550" cy="428625"/>
          </a:xfrm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cxnSp>
        <p:nvCxnSpPr>
          <p:cNvPr id="53" name="Gerade Verbindung 52"/>
          <p:cNvCxnSpPr/>
          <p:nvPr userDrawn="1"/>
        </p:nvCxnSpPr>
        <p:spPr>
          <a:xfrm>
            <a:off x="854075" y="2047875"/>
            <a:ext cx="7244895" cy="0"/>
          </a:xfrm>
          <a:prstGeom prst="line">
            <a:avLst/>
          </a:prstGeom>
          <a:ln w="15875">
            <a:solidFill>
              <a:srgbClr val="5757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53"/>
          <p:cNvCxnSpPr/>
          <p:nvPr userDrawn="1"/>
        </p:nvCxnSpPr>
        <p:spPr>
          <a:xfrm>
            <a:off x="854075" y="6272076"/>
            <a:ext cx="7244895" cy="0"/>
          </a:xfrm>
          <a:prstGeom prst="line">
            <a:avLst/>
          </a:prstGeom>
          <a:ln w="15875">
            <a:solidFill>
              <a:srgbClr val="5757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C2147EC4-2FFB-514B-8106-6F4C6008C2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</p:spTree>
    <p:extLst>
      <p:ext uri="{BB962C8B-B14F-4D97-AF65-F5344CB8AC3E}">
        <p14:creationId xmlns:p14="http://schemas.microsoft.com/office/powerpoint/2010/main" val="29755389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foliefüllend mit Bauchbi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162559" y="162559"/>
            <a:ext cx="11836401" cy="6522721"/>
          </a:xfr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73105" y="5702710"/>
            <a:ext cx="6929120" cy="550606"/>
          </a:xfrm>
          <a:solidFill>
            <a:schemeClr val="bg1">
              <a:alpha val="70000"/>
            </a:schemeClr>
          </a:solidFill>
        </p:spPr>
        <p:txBody>
          <a:bodyPr anchor="b">
            <a:normAutofit/>
          </a:bodyPr>
          <a:lstStyle>
            <a:lvl1pPr>
              <a:defRPr sz="2800" b="0" i="0">
                <a:solidFill>
                  <a:srgbClr val="4D4D4C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391094"/>
            <a:ext cx="1711613" cy="224649"/>
          </a:xfrm>
          <a:prstGeom prst="rect">
            <a:avLst/>
          </a:prstGeom>
        </p:spPr>
      </p:pic>
      <p:sp>
        <p:nvSpPr>
          <p:cNvPr id="6" name="Textplatzhalter 4">
            <a:extLst>
              <a:ext uri="{FF2B5EF4-FFF2-40B4-BE49-F238E27FC236}">
                <a16:creationId xmlns:a16="http://schemas.microsoft.com/office/drawing/2014/main" id="{8A7D85BF-E0CC-2347-BB59-6AD3D34D64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</p:spTree>
    <p:extLst>
      <p:ext uri="{BB962C8B-B14F-4D97-AF65-F5344CB8AC3E}">
        <p14:creationId xmlns:p14="http://schemas.microsoft.com/office/powerpoint/2010/main" val="13026391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foliefüllend mit Bauchbinde Dreie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162559" y="162559"/>
            <a:ext cx="11836401" cy="6522721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911" y="172720"/>
            <a:ext cx="3170801" cy="650964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73105" y="5702710"/>
            <a:ext cx="6929120" cy="550606"/>
          </a:xfrm>
          <a:solidFill>
            <a:schemeClr val="bg1">
              <a:alpha val="70000"/>
            </a:schemeClr>
          </a:solidFill>
        </p:spPr>
        <p:txBody>
          <a:bodyPr anchor="b">
            <a:normAutofit/>
          </a:bodyPr>
          <a:lstStyle>
            <a:lvl1pPr>
              <a:defRPr sz="2800" b="0" i="0">
                <a:solidFill>
                  <a:srgbClr val="4D4D4C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Bild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390986"/>
            <a:ext cx="1711613" cy="224866"/>
          </a:xfrm>
          <a:prstGeom prst="rect">
            <a:avLst/>
          </a:prstGeom>
        </p:spPr>
      </p:pic>
      <p:sp>
        <p:nvSpPr>
          <p:cNvPr id="7" name="Textplatzhalter 4">
            <a:extLst>
              <a:ext uri="{FF2B5EF4-FFF2-40B4-BE49-F238E27FC236}">
                <a16:creationId xmlns:a16="http://schemas.microsoft.com/office/drawing/2014/main" id="{83F4B3F5-5AC3-7646-A922-5F9E3CA702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</p:spTree>
    <p:extLst>
      <p:ext uri="{BB962C8B-B14F-4D97-AF65-F5344CB8AC3E}">
        <p14:creationId xmlns:p14="http://schemas.microsoft.com/office/powerpoint/2010/main" val="27082108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Spalten Aufzählung, Unter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911" y="172720"/>
            <a:ext cx="3170801" cy="6509646"/>
          </a:xfrm>
          <a:prstGeom prst="rect">
            <a:avLst/>
          </a:prstGeom>
        </p:spPr>
      </p:pic>
      <p:sp>
        <p:nvSpPr>
          <p:cNvPr id="5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782934" y="1944000"/>
            <a:ext cx="3857829" cy="4140000"/>
          </a:xfrm>
        </p:spPr>
        <p:txBody>
          <a:bodyPr>
            <a:normAutofit/>
          </a:bodyPr>
          <a:lstStyle>
            <a:lvl1pPr marL="182563" indent="-182563">
              <a:buFont typeface="Arial" charset="0"/>
              <a:buChar char="•"/>
              <a:tabLst/>
              <a:defRPr sz="1600" b="0" i="0">
                <a:solidFill>
                  <a:srgbClr val="4D4D4C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182563" indent="-182563">
              <a:buFont typeface="Arial" charset="0"/>
              <a:buChar char="•"/>
              <a:tabLst/>
              <a:defRPr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182563" indent="-182563">
              <a:buFont typeface="Arial" charset="0"/>
              <a:buChar char="•"/>
              <a:tabLst/>
              <a:defRPr b="0" i="0" baseline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450850" indent="-279400">
              <a:buFont typeface="Arial" charset="0"/>
              <a:buChar char="•"/>
              <a:tabLst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493713" indent="269875">
              <a:buFont typeface="Arial" charset="0"/>
              <a:buChar char="•"/>
              <a:tabLst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Unterpunkt 1</a:t>
            </a:r>
          </a:p>
          <a:p>
            <a:pPr lvl="3"/>
            <a:r>
              <a:rPr lang="de-DE" dirty="0"/>
              <a:t>Unterpunkt 2</a:t>
            </a:r>
          </a:p>
          <a:p>
            <a:pPr lvl="4"/>
            <a:r>
              <a:rPr lang="de-DE" dirty="0"/>
              <a:t>Unterpunkt 3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792000"/>
            <a:ext cx="7841661" cy="391010"/>
          </a:xfrm>
        </p:spPr>
        <p:txBody>
          <a:bodyPr>
            <a:noAutofit/>
          </a:bodyPr>
          <a:lstStyle>
            <a:lvl1pPr marL="0" indent="0">
              <a:lnSpc>
                <a:spcPts val="3400"/>
              </a:lnSpc>
              <a:buNone/>
              <a:defRPr sz="2800" b="0" i="0" baseline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>
                <a:solidFill>
                  <a:srgbClr val="52883D"/>
                </a:solidFill>
              </a:defRPr>
            </a:lvl2pPr>
            <a:lvl3pPr marL="914400" indent="0">
              <a:buNone/>
              <a:defRPr sz="1600">
                <a:solidFill>
                  <a:srgbClr val="52883D"/>
                </a:solidFill>
              </a:defRPr>
            </a:lvl3pPr>
            <a:lvl4pPr marL="1371600" indent="0">
              <a:buNone/>
              <a:defRPr sz="1600">
                <a:solidFill>
                  <a:srgbClr val="52883D"/>
                </a:solidFill>
              </a:defRPr>
            </a:lvl4pPr>
            <a:lvl5pPr marL="1828800" indent="0">
              <a:buNone/>
              <a:defRPr sz="1600">
                <a:solidFill>
                  <a:srgbClr val="52883D"/>
                </a:solidFill>
              </a:defRPr>
            </a:lvl5pPr>
          </a:lstStyle>
          <a:p>
            <a:pPr lvl="0"/>
            <a:r>
              <a:rPr lang="de-DE"/>
              <a:t>VERSALIEN </a:t>
            </a:r>
            <a:r>
              <a:rPr lang="de-DE" dirty="0"/>
              <a:t>OBEN GRÜN, </a:t>
            </a:r>
          </a:p>
        </p:txBody>
      </p:sp>
      <p:pic>
        <p:nvPicPr>
          <p:cNvPr id="11" name="Bild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390986"/>
            <a:ext cx="1711613" cy="224866"/>
          </a:xfrm>
          <a:prstGeom prst="rect">
            <a:avLst/>
          </a:prstGeom>
        </p:spPr>
      </p:pic>
      <p:sp>
        <p:nvSpPr>
          <p:cNvPr id="12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92000" y="6469635"/>
            <a:ext cx="1790700" cy="16668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26" hasCustomPrompt="1"/>
          </p:nvPr>
        </p:nvSpPr>
        <p:spPr>
          <a:xfrm>
            <a:off x="792000" y="1345505"/>
            <a:ext cx="7841661" cy="28825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27" hasCustomPrompt="1"/>
          </p:nvPr>
        </p:nvSpPr>
        <p:spPr>
          <a:xfrm>
            <a:off x="792000" y="1944000"/>
            <a:ext cx="3857829" cy="4140000"/>
          </a:xfrm>
        </p:spPr>
        <p:txBody>
          <a:bodyPr>
            <a:normAutofit/>
          </a:bodyPr>
          <a:lstStyle>
            <a:lvl1pPr marL="182563" indent="-182563">
              <a:buFont typeface="Arial" charset="0"/>
              <a:buChar char="•"/>
              <a:tabLst/>
              <a:defRPr sz="1600" b="0" i="0">
                <a:solidFill>
                  <a:srgbClr val="4D4D4C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182563" indent="-182563">
              <a:buFont typeface="Arial" charset="0"/>
              <a:buChar char="•"/>
              <a:tabLst/>
              <a:defRPr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182563" indent="-182563">
              <a:buFont typeface="Arial" charset="0"/>
              <a:buChar char="•"/>
              <a:tabLst/>
              <a:defRPr b="0" i="0" baseline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450850" indent="-279400">
              <a:buFont typeface="Arial" charset="0"/>
              <a:buChar char="•"/>
              <a:tabLst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493713" indent="269875">
              <a:buFont typeface="Arial" charset="0"/>
              <a:buChar char="•"/>
              <a:tabLst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Unterpunkt 1</a:t>
            </a:r>
          </a:p>
          <a:p>
            <a:pPr lvl="3"/>
            <a:r>
              <a:rPr lang="de-DE" dirty="0"/>
              <a:t>Unterpunkt 2</a:t>
            </a:r>
          </a:p>
          <a:p>
            <a:pPr lvl="4"/>
            <a:r>
              <a:rPr lang="de-DE" dirty="0"/>
              <a:t>Unterpunkt 3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0ABB4900-8077-D641-AC4D-A6C1E61F2A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</p:spTree>
    <p:extLst>
      <p:ext uri="{BB962C8B-B14F-4D97-AF65-F5344CB8AC3E}">
        <p14:creationId xmlns:p14="http://schemas.microsoft.com/office/powerpoint/2010/main" val="1532092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675" y="163550"/>
            <a:ext cx="10301126" cy="652718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06606" y="4278766"/>
            <a:ext cx="5010722" cy="740095"/>
          </a:xfrm>
        </p:spPr>
        <p:txBody>
          <a:bodyPr anchor="t">
            <a:noAutofit/>
          </a:bodyPr>
          <a:lstStyle>
            <a:lvl1pPr algn="l">
              <a:defRPr sz="2800" b="0" i="0" spc="100" baseline="0">
                <a:solidFill>
                  <a:srgbClr val="4D4D4C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r>
              <a:rPr lang="de-DE" dirty="0"/>
              <a:t>TITEL HINZUFÜGEN</a:t>
            </a:r>
            <a:br>
              <a:rPr lang="de-DE" dirty="0"/>
            </a:br>
            <a:r>
              <a:rPr lang="de-DE" dirty="0"/>
              <a:t>IN VERSALIEN 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0" hasCustomPrompt="1"/>
          </p:nvPr>
        </p:nvSpPr>
        <p:spPr>
          <a:xfrm>
            <a:off x="806606" y="3729002"/>
            <a:ext cx="5010722" cy="311629"/>
          </a:xfrm>
        </p:spPr>
        <p:txBody>
          <a:bodyPr>
            <a:noAutofit/>
          </a:bodyPr>
          <a:lstStyle>
            <a:lvl1pPr marL="0" indent="0" algn="l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r>
              <a:rPr lang="de-DE" dirty="0"/>
              <a:t>Hier steht ein Thema</a:t>
            </a:r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  <p:pic>
        <p:nvPicPr>
          <p:cNvPr id="7" name="Bild 11">
            <a:extLst>
              <a:ext uri="{FF2B5EF4-FFF2-40B4-BE49-F238E27FC236}">
                <a16:creationId xmlns:a16="http://schemas.microsoft.com/office/drawing/2014/main" id="{47E859EB-FEFB-DD40-933A-3FED530713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68" y="3202491"/>
            <a:ext cx="2197152" cy="28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4869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ahreszah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911" y="172720"/>
            <a:ext cx="3170801" cy="650964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62360" y="1944000"/>
            <a:ext cx="1170722" cy="329264"/>
          </a:xfrm>
        </p:spPr>
        <p:txBody>
          <a:bodyPr>
            <a:normAutofit/>
          </a:bodyPr>
          <a:lstStyle>
            <a:lvl1pPr marL="0" marR="0" indent="0" algn="r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 spc="50" baseline="0">
                <a:solidFill>
                  <a:srgbClr val="4D4D4C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Jahr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792000"/>
            <a:ext cx="6540500" cy="774700"/>
          </a:xfrm>
        </p:spPr>
        <p:txBody>
          <a:bodyPr>
            <a:noAutofit/>
          </a:bodyPr>
          <a:lstStyle>
            <a:lvl1pPr marL="0" indent="0">
              <a:lnSpc>
                <a:spcPts val="3400"/>
              </a:lnSpc>
              <a:buNone/>
              <a:defRPr sz="2800" b="0" i="0" baseline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>
                <a:solidFill>
                  <a:srgbClr val="52883D"/>
                </a:solidFill>
              </a:defRPr>
            </a:lvl2pPr>
            <a:lvl3pPr marL="914400" indent="0">
              <a:buNone/>
              <a:defRPr sz="1600">
                <a:solidFill>
                  <a:srgbClr val="52883D"/>
                </a:solidFill>
              </a:defRPr>
            </a:lvl3pPr>
            <a:lvl4pPr marL="1371600" indent="0">
              <a:buNone/>
              <a:defRPr sz="1600">
                <a:solidFill>
                  <a:srgbClr val="52883D"/>
                </a:solidFill>
              </a:defRPr>
            </a:lvl4pPr>
            <a:lvl5pPr marL="1828800" indent="0">
              <a:buNone/>
              <a:defRPr sz="1600">
                <a:solidFill>
                  <a:srgbClr val="52883D"/>
                </a:solidFill>
              </a:defRPr>
            </a:lvl5pPr>
          </a:lstStyle>
          <a:p>
            <a:pPr lvl="0"/>
            <a:r>
              <a:rPr lang="de-DE" dirty="0"/>
              <a:t>TITEL IN VERSALIEN OBEN GRÜN, UNTEN HELLGRÜN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2208213" y="1944000"/>
            <a:ext cx="5130800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2208213" y="2485932"/>
            <a:ext cx="5130800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2208213" y="3031378"/>
            <a:ext cx="5130800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extplatzhalter 6"/>
          <p:cNvSpPr>
            <a:spLocks noGrp="1"/>
          </p:cNvSpPr>
          <p:nvPr>
            <p:ph type="body" sz="quarter" idx="17"/>
          </p:nvPr>
        </p:nvSpPr>
        <p:spPr>
          <a:xfrm>
            <a:off x="2208213" y="3576824"/>
            <a:ext cx="5130800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extplatzhalter 6"/>
          <p:cNvSpPr>
            <a:spLocks noGrp="1"/>
          </p:cNvSpPr>
          <p:nvPr>
            <p:ph type="body" sz="quarter" idx="18"/>
          </p:nvPr>
        </p:nvSpPr>
        <p:spPr>
          <a:xfrm>
            <a:off x="2208213" y="4122270"/>
            <a:ext cx="5130800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platzhalter 6"/>
          <p:cNvSpPr>
            <a:spLocks noGrp="1"/>
          </p:cNvSpPr>
          <p:nvPr>
            <p:ph type="body" sz="quarter" idx="19"/>
          </p:nvPr>
        </p:nvSpPr>
        <p:spPr>
          <a:xfrm>
            <a:off x="2208213" y="4667716"/>
            <a:ext cx="5130800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862013" y="2486479"/>
            <a:ext cx="1171575" cy="328613"/>
          </a:xfrm>
        </p:spPr>
        <p:txBody>
          <a:bodyPr>
            <a:normAutofit/>
          </a:bodyPr>
          <a:lstStyle>
            <a:lvl1pPr marL="0" indent="0" algn="r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</a:lstStyle>
          <a:p>
            <a:pPr lvl="0"/>
            <a:r>
              <a:rPr lang="de-DE" dirty="0"/>
              <a:t>Jahr</a:t>
            </a:r>
          </a:p>
        </p:txBody>
      </p:sp>
      <p:sp>
        <p:nvSpPr>
          <p:cNvPr id="22" name="Textplatzhalter 20"/>
          <p:cNvSpPr>
            <a:spLocks noGrp="1"/>
          </p:cNvSpPr>
          <p:nvPr>
            <p:ph type="body" sz="quarter" idx="21" hasCustomPrompt="1"/>
          </p:nvPr>
        </p:nvSpPr>
        <p:spPr>
          <a:xfrm>
            <a:off x="862013" y="3025736"/>
            <a:ext cx="1171575" cy="328613"/>
          </a:xfrm>
        </p:spPr>
        <p:txBody>
          <a:bodyPr>
            <a:normAutofit/>
          </a:bodyPr>
          <a:lstStyle>
            <a:lvl1pPr marL="0" indent="0" algn="r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</a:lstStyle>
          <a:p>
            <a:pPr lvl="0"/>
            <a:r>
              <a:rPr lang="de-DE" dirty="0"/>
              <a:t>Jahr</a:t>
            </a:r>
          </a:p>
        </p:txBody>
      </p:sp>
      <p:sp>
        <p:nvSpPr>
          <p:cNvPr id="23" name="Textplatzhalt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862013" y="3576824"/>
            <a:ext cx="1171575" cy="328613"/>
          </a:xfrm>
        </p:spPr>
        <p:txBody>
          <a:bodyPr>
            <a:normAutofit/>
          </a:bodyPr>
          <a:lstStyle>
            <a:lvl1pPr marL="0" indent="0" algn="r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</a:lstStyle>
          <a:p>
            <a:pPr lvl="0"/>
            <a:r>
              <a:rPr lang="de-DE" dirty="0"/>
              <a:t>Jahr</a:t>
            </a:r>
          </a:p>
        </p:txBody>
      </p:sp>
      <p:sp>
        <p:nvSpPr>
          <p:cNvPr id="24" name="Textplatzhalt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862013" y="4122921"/>
            <a:ext cx="1171575" cy="328613"/>
          </a:xfrm>
        </p:spPr>
        <p:txBody>
          <a:bodyPr>
            <a:normAutofit/>
          </a:bodyPr>
          <a:lstStyle>
            <a:lvl1pPr marL="0" indent="0" algn="r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</a:lstStyle>
          <a:p>
            <a:pPr lvl="0"/>
            <a:r>
              <a:rPr lang="de-DE" dirty="0"/>
              <a:t>Jahr</a:t>
            </a:r>
          </a:p>
        </p:txBody>
      </p:sp>
      <p:sp>
        <p:nvSpPr>
          <p:cNvPr id="25" name="Textplatzhalt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862013" y="4667716"/>
            <a:ext cx="1171575" cy="328613"/>
          </a:xfrm>
        </p:spPr>
        <p:txBody>
          <a:bodyPr>
            <a:normAutofit/>
          </a:bodyPr>
          <a:lstStyle>
            <a:lvl1pPr marL="0" indent="0" algn="r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</a:lstStyle>
          <a:p>
            <a:pPr lvl="0"/>
            <a:r>
              <a:rPr lang="de-DE" dirty="0"/>
              <a:t>Jahr</a:t>
            </a:r>
          </a:p>
        </p:txBody>
      </p:sp>
      <p:pic>
        <p:nvPicPr>
          <p:cNvPr id="20" name="Bild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390986"/>
            <a:ext cx="1711613" cy="224866"/>
          </a:xfrm>
          <a:prstGeom prst="rect">
            <a:avLst/>
          </a:prstGeom>
        </p:spPr>
      </p:pic>
      <p:sp>
        <p:nvSpPr>
          <p:cNvPr id="26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92000" y="6469635"/>
            <a:ext cx="1790700" cy="16668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28" name="Textplatzhalter 6">
            <a:extLst>
              <a:ext uri="{FF2B5EF4-FFF2-40B4-BE49-F238E27FC236}">
                <a16:creationId xmlns:a16="http://schemas.microsoft.com/office/drawing/2014/main" id="{EAA413E4-016A-3F4D-B5DA-80EC9BE84BB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08213" y="5207818"/>
            <a:ext cx="5130800" cy="32926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Textplatzhalter 20">
            <a:extLst>
              <a:ext uri="{FF2B5EF4-FFF2-40B4-BE49-F238E27FC236}">
                <a16:creationId xmlns:a16="http://schemas.microsoft.com/office/drawing/2014/main" id="{7C7A7C6C-6CFA-2F4A-9977-8EC0BEB1293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2013" y="5207818"/>
            <a:ext cx="1171575" cy="328613"/>
          </a:xfrm>
        </p:spPr>
        <p:txBody>
          <a:bodyPr>
            <a:normAutofit/>
          </a:bodyPr>
          <a:lstStyle>
            <a:lvl1pPr marL="0" indent="0" algn="r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</a:lstStyle>
          <a:p>
            <a:pPr lvl="0"/>
            <a:r>
              <a:rPr lang="de-DE" dirty="0"/>
              <a:t>Jahr</a:t>
            </a:r>
          </a:p>
        </p:txBody>
      </p:sp>
      <p:sp>
        <p:nvSpPr>
          <p:cNvPr id="27" name="Textplatzhalter 4">
            <a:extLst>
              <a:ext uri="{FF2B5EF4-FFF2-40B4-BE49-F238E27FC236}">
                <a16:creationId xmlns:a16="http://schemas.microsoft.com/office/drawing/2014/main" id="{5A7D9552-7A9E-E44B-9C32-C96DAFA369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</p:spTree>
    <p:extLst>
      <p:ext uri="{BB962C8B-B14F-4D97-AF65-F5344CB8AC3E}">
        <p14:creationId xmlns:p14="http://schemas.microsoft.com/office/powerpoint/2010/main" val="15100446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Spalten Text in Käs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4753759" y="1879088"/>
            <a:ext cx="3816645" cy="39781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 1"/>
          <p:cNvSpPr/>
          <p:nvPr userDrawn="1"/>
        </p:nvSpPr>
        <p:spPr>
          <a:xfrm>
            <a:off x="792000" y="1879088"/>
            <a:ext cx="3816645" cy="39781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Bild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911" y="172720"/>
            <a:ext cx="3170801" cy="650964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63497" y="1977840"/>
            <a:ext cx="3590240" cy="387938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 spc="5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 algn="l">
              <a:buNone/>
              <a:defRPr sz="1600">
                <a:solidFill>
                  <a:srgbClr val="575756"/>
                </a:solidFill>
              </a:defRPr>
            </a:lvl2pPr>
            <a:lvl3pPr marL="914400" indent="0" algn="l">
              <a:buNone/>
              <a:defRPr sz="1600">
                <a:solidFill>
                  <a:srgbClr val="575756"/>
                </a:solidFill>
              </a:defRPr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Mastertext</a:t>
            </a:r>
          </a:p>
          <a:p>
            <a:pPr lvl="1"/>
            <a:r>
              <a:rPr lang="de-DE" dirty="0"/>
              <a:t>Eingerückter Text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816297" y="1977840"/>
            <a:ext cx="3650944" cy="3879850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1600" b="0" i="0">
                <a:solidFill>
                  <a:srgbClr val="4D4D4C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742950" indent="-285750">
              <a:buFont typeface="Arial" charset="0"/>
              <a:buChar char="•"/>
              <a:defRPr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1200150" indent="-285750">
              <a:buFont typeface="Arial" charset="0"/>
              <a:buChar char="•"/>
              <a:defRPr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657350" indent="-285750">
              <a:buFont typeface="Arial" charset="0"/>
              <a:buChar char="•"/>
              <a:defRPr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2114550" indent="-285750">
              <a:buFont typeface="Arial" charset="0"/>
              <a:buChar char="•"/>
              <a:defRPr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Aufzählung</a:t>
            </a:r>
          </a:p>
          <a:p>
            <a:pPr lvl="0"/>
            <a:r>
              <a:rPr lang="de-DE" dirty="0"/>
              <a:t>Aufzählung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 hasCustomPrompt="1"/>
          </p:nvPr>
        </p:nvSpPr>
        <p:spPr>
          <a:xfrm>
            <a:off x="799102" y="792000"/>
            <a:ext cx="6540500" cy="774700"/>
          </a:xfrm>
        </p:spPr>
        <p:txBody>
          <a:bodyPr>
            <a:noAutofit/>
          </a:bodyPr>
          <a:lstStyle>
            <a:lvl1pPr marL="0" indent="0">
              <a:lnSpc>
                <a:spcPts val="3400"/>
              </a:lnSpc>
              <a:buNone/>
              <a:defRPr sz="2800" b="0" i="0" baseline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>
                <a:solidFill>
                  <a:srgbClr val="52883D"/>
                </a:solidFill>
              </a:defRPr>
            </a:lvl2pPr>
            <a:lvl3pPr marL="914400" indent="0">
              <a:buNone/>
              <a:defRPr sz="1600">
                <a:solidFill>
                  <a:srgbClr val="52883D"/>
                </a:solidFill>
              </a:defRPr>
            </a:lvl3pPr>
            <a:lvl4pPr marL="1371600" indent="0">
              <a:buNone/>
              <a:defRPr sz="1600">
                <a:solidFill>
                  <a:srgbClr val="52883D"/>
                </a:solidFill>
              </a:defRPr>
            </a:lvl4pPr>
            <a:lvl5pPr marL="1828800" indent="0">
              <a:buNone/>
              <a:defRPr sz="1600">
                <a:solidFill>
                  <a:srgbClr val="52883D"/>
                </a:solidFill>
              </a:defRPr>
            </a:lvl5pPr>
          </a:lstStyle>
          <a:p>
            <a:pPr lvl="0"/>
            <a:r>
              <a:rPr lang="de-DE" dirty="0"/>
              <a:t>TITEL IN VERSALIEN OBEN GRÜN, UNTEN HELLGRÜN</a:t>
            </a:r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390986"/>
            <a:ext cx="1711613" cy="224866"/>
          </a:xfrm>
          <a:prstGeom prst="rect">
            <a:avLst/>
          </a:prstGeom>
        </p:spPr>
      </p:pic>
      <p:sp>
        <p:nvSpPr>
          <p:cNvPr id="13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92000" y="6469635"/>
            <a:ext cx="1790700" cy="16668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263AA455-FC38-2244-A7F4-42763E6C7F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</p:spTree>
    <p:extLst>
      <p:ext uri="{BB962C8B-B14F-4D97-AF65-F5344CB8AC3E}">
        <p14:creationId xmlns:p14="http://schemas.microsoft.com/office/powerpoint/2010/main" val="8644385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Spalten Aufzählung, Unter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Computer enthält.&#10;&#10;Automatisch generierte Beschreibung">
            <a:extLst>
              <a:ext uri="{FF2B5EF4-FFF2-40B4-BE49-F238E27FC236}">
                <a16:creationId xmlns:a16="http://schemas.microsoft.com/office/drawing/2014/main" id="{D10843BD-6EFD-0E47-A843-CE2399B2D0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7199" y="767328"/>
            <a:ext cx="2631019" cy="5919793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792000"/>
            <a:ext cx="7841661" cy="391010"/>
          </a:xfrm>
        </p:spPr>
        <p:txBody>
          <a:bodyPr>
            <a:noAutofit/>
          </a:bodyPr>
          <a:lstStyle>
            <a:lvl1pPr marL="0" indent="0">
              <a:lnSpc>
                <a:spcPts val="3400"/>
              </a:lnSpc>
              <a:buNone/>
              <a:defRPr sz="2800" b="0" i="0" baseline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>
                <a:solidFill>
                  <a:srgbClr val="52883D"/>
                </a:solidFill>
              </a:defRPr>
            </a:lvl2pPr>
            <a:lvl3pPr marL="914400" indent="0">
              <a:buNone/>
              <a:defRPr sz="1600">
                <a:solidFill>
                  <a:srgbClr val="52883D"/>
                </a:solidFill>
              </a:defRPr>
            </a:lvl3pPr>
            <a:lvl4pPr marL="1371600" indent="0">
              <a:buNone/>
              <a:defRPr sz="1600">
                <a:solidFill>
                  <a:srgbClr val="52883D"/>
                </a:solidFill>
              </a:defRPr>
            </a:lvl4pPr>
            <a:lvl5pPr marL="1828800" indent="0">
              <a:buNone/>
              <a:defRPr sz="1600">
                <a:solidFill>
                  <a:srgbClr val="52883D"/>
                </a:solidFill>
              </a:defRPr>
            </a:lvl5pPr>
          </a:lstStyle>
          <a:p>
            <a:pPr lvl="0"/>
            <a:r>
              <a:rPr lang="de-DE"/>
              <a:t>VERSALIEN </a:t>
            </a:r>
            <a:r>
              <a:rPr lang="de-DE" dirty="0"/>
              <a:t>OBEN GRÜN, </a:t>
            </a:r>
          </a:p>
        </p:txBody>
      </p:sp>
      <p:sp>
        <p:nvSpPr>
          <p:cNvPr id="12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92000" y="6469635"/>
            <a:ext cx="1790700" cy="16668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26" hasCustomPrompt="1"/>
          </p:nvPr>
        </p:nvSpPr>
        <p:spPr>
          <a:xfrm>
            <a:off x="792000" y="1345505"/>
            <a:ext cx="7841661" cy="28825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0ABB4900-8077-D641-AC4D-A6C1E61F2A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  <p:pic>
        <p:nvPicPr>
          <p:cNvPr id="15" name="Bild 7">
            <a:extLst>
              <a:ext uri="{FF2B5EF4-FFF2-40B4-BE49-F238E27FC236}">
                <a16:creationId xmlns:a16="http://schemas.microsoft.com/office/drawing/2014/main" id="{D2EE5547-FD26-BA4B-BB36-021B51C2BA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391094"/>
            <a:ext cx="1711613" cy="224649"/>
          </a:xfrm>
          <a:prstGeom prst="rect">
            <a:avLst/>
          </a:prstGeom>
        </p:spPr>
      </p:pic>
      <p:sp>
        <p:nvSpPr>
          <p:cNvPr id="16" name="Untertitel 2">
            <a:extLst>
              <a:ext uri="{FF2B5EF4-FFF2-40B4-BE49-F238E27FC236}">
                <a16:creationId xmlns:a16="http://schemas.microsoft.com/office/drawing/2014/main" id="{6E9D244A-88EA-4A4E-8472-F4663EC76A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9102" y="1943999"/>
            <a:ext cx="5162428" cy="395789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 spc="5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 algn="l">
              <a:buNone/>
              <a:defRPr sz="1600">
                <a:solidFill>
                  <a:srgbClr val="575756"/>
                </a:solidFill>
              </a:defRPr>
            </a:lvl2pPr>
            <a:lvl3pPr marL="914400" indent="0" algn="l">
              <a:buNone/>
              <a:defRPr sz="1600">
                <a:solidFill>
                  <a:srgbClr val="575756"/>
                </a:solidFill>
              </a:defRPr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Mastertext</a:t>
            </a:r>
          </a:p>
          <a:p>
            <a:pPr lvl="1"/>
            <a:r>
              <a:rPr lang="de-DE" dirty="0"/>
              <a:t>Eingerückter Text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14233AD8-165F-174B-932E-0C20B76B8C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96605" y="1943999"/>
            <a:ext cx="5162428" cy="3958369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1600" b="0" i="0">
                <a:solidFill>
                  <a:srgbClr val="4D4D4C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742950" indent="-285750">
              <a:buFont typeface="Arial" charset="0"/>
              <a:buChar char="•"/>
              <a:defRPr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1200150" indent="-285750">
              <a:buFont typeface="Arial" charset="0"/>
              <a:buChar char="•"/>
              <a:defRPr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657350" indent="-285750">
              <a:buFont typeface="Arial" charset="0"/>
              <a:buChar char="•"/>
              <a:defRPr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2114550" indent="-285750">
              <a:buFont typeface="Arial" charset="0"/>
              <a:buChar char="•"/>
              <a:defRPr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Aufzählung</a:t>
            </a:r>
          </a:p>
          <a:p>
            <a:pPr lvl="0"/>
            <a:r>
              <a:rPr lang="de-DE" dirty="0"/>
              <a:t>Aufzählung</a:t>
            </a:r>
          </a:p>
        </p:txBody>
      </p:sp>
    </p:spTree>
    <p:extLst>
      <p:ext uri="{BB962C8B-B14F-4D97-AF65-F5344CB8AC3E}">
        <p14:creationId xmlns:p14="http://schemas.microsoft.com/office/powerpoint/2010/main" val="42066251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Spalten Text + Qu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99102" y="1944000"/>
            <a:ext cx="5162428" cy="327093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 spc="5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 algn="l">
              <a:buNone/>
              <a:defRPr sz="1600">
                <a:solidFill>
                  <a:srgbClr val="575756"/>
                </a:solidFill>
              </a:defRPr>
            </a:lvl2pPr>
            <a:lvl3pPr marL="914400" indent="0" algn="l">
              <a:buNone/>
              <a:defRPr sz="1600">
                <a:solidFill>
                  <a:srgbClr val="575756"/>
                </a:solidFill>
              </a:defRPr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Mastertext</a:t>
            </a:r>
          </a:p>
          <a:p>
            <a:pPr lvl="1"/>
            <a:r>
              <a:rPr lang="de-DE" dirty="0"/>
              <a:t>Eingerückter Text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230470" y="1944000"/>
            <a:ext cx="5162427" cy="3271330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1600" b="0" i="0">
                <a:solidFill>
                  <a:srgbClr val="4D4D4C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742950" indent="-285750">
              <a:buFont typeface="Arial" charset="0"/>
              <a:buChar char="•"/>
              <a:defRPr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1200150" indent="-285750">
              <a:buFont typeface="Arial" charset="0"/>
              <a:buChar char="•"/>
              <a:defRPr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657350" indent="-285750">
              <a:buFont typeface="Arial" charset="0"/>
              <a:buChar char="•"/>
              <a:defRPr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2114550" indent="-285750">
              <a:buFont typeface="Arial" charset="0"/>
              <a:buChar char="•"/>
              <a:defRPr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Aufzählung</a:t>
            </a:r>
          </a:p>
          <a:p>
            <a:pPr lvl="0"/>
            <a:r>
              <a:rPr lang="de-DE" dirty="0"/>
              <a:t>Aufzählung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792000"/>
            <a:ext cx="6540500" cy="774700"/>
          </a:xfrm>
        </p:spPr>
        <p:txBody>
          <a:bodyPr>
            <a:noAutofit/>
          </a:bodyPr>
          <a:lstStyle>
            <a:lvl1pPr marL="0" indent="0">
              <a:lnSpc>
                <a:spcPts val="3400"/>
              </a:lnSpc>
              <a:buNone/>
              <a:defRPr sz="2800" b="0" i="0" baseline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>
                <a:solidFill>
                  <a:srgbClr val="52883D"/>
                </a:solidFill>
              </a:defRPr>
            </a:lvl2pPr>
            <a:lvl3pPr marL="914400" indent="0">
              <a:buNone/>
              <a:defRPr sz="1600">
                <a:solidFill>
                  <a:srgbClr val="52883D"/>
                </a:solidFill>
              </a:defRPr>
            </a:lvl3pPr>
            <a:lvl4pPr marL="1371600" indent="0">
              <a:buNone/>
              <a:defRPr sz="1600">
                <a:solidFill>
                  <a:srgbClr val="52883D"/>
                </a:solidFill>
              </a:defRPr>
            </a:lvl4pPr>
            <a:lvl5pPr marL="1828800" indent="0">
              <a:buNone/>
              <a:defRPr sz="1600">
                <a:solidFill>
                  <a:srgbClr val="52883D"/>
                </a:solidFill>
              </a:defRPr>
            </a:lvl5pPr>
          </a:lstStyle>
          <a:p>
            <a:pPr lvl="0"/>
            <a:r>
              <a:rPr lang="de-DE" dirty="0"/>
              <a:t>TITEL IN VERSALIEN OBEN GRÜN, UNTEN HELLGRÜN</a:t>
            </a:r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039350" y="390986"/>
            <a:ext cx="1711613" cy="224865"/>
          </a:xfrm>
          <a:prstGeom prst="rect">
            <a:avLst/>
          </a:prstGeom>
        </p:spPr>
      </p:pic>
      <p:sp>
        <p:nvSpPr>
          <p:cNvPr id="13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92000" y="6469635"/>
            <a:ext cx="1790700" cy="16668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B27924CD-69FC-B946-A366-16684D1F6AA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4964" y="5457988"/>
            <a:ext cx="10587933" cy="608012"/>
          </a:xfrm>
        </p:spPr>
        <p:txBody>
          <a:bodyPr>
            <a:noAutofit/>
          </a:bodyPr>
          <a:lstStyle>
            <a:lvl1pPr marL="228600" indent="-228600">
              <a:lnSpc>
                <a:spcPts val="800"/>
              </a:lnSpc>
              <a:buFont typeface="+mj-lt"/>
              <a:buAutoNum type="arabicPeriod"/>
              <a:defRPr sz="1000" b="0" i="1"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pPr lvl="0"/>
            <a:r>
              <a:rPr lang="de-DE" dirty="0"/>
              <a:t>Quellen</a:t>
            </a:r>
          </a:p>
          <a:p>
            <a:pPr lvl="0"/>
            <a:r>
              <a:rPr lang="de-DE" dirty="0"/>
              <a:t>Quellen</a:t>
            </a:r>
          </a:p>
          <a:p>
            <a:pPr lvl="0"/>
            <a:r>
              <a:rPr lang="de-DE" dirty="0"/>
              <a:t>Quellen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00DF1998-A273-864D-A229-B05A2FFB3D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rgbClr val="4D4D4C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</p:spTree>
    <p:extLst>
      <p:ext uri="{BB962C8B-B14F-4D97-AF65-F5344CB8AC3E}">
        <p14:creationId xmlns:p14="http://schemas.microsoft.com/office/powerpoint/2010/main" val="18700755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wei Spalten Aufzählung, Unter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Computer enthält.&#10;&#10;Automatisch generierte Beschreibung">
            <a:extLst>
              <a:ext uri="{FF2B5EF4-FFF2-40B4-BE49-F238E27FC236}">
                <a16:creationId xmlns:a16="http://schemas.microsoft.com/office/drawing/2014/main" id="{D10843BD-6EFD-0E47-A843-CE2399B2D0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7199" y="767328"/>
            <a:ext cx="2631019" cy="5919793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792000"/>
            <a:ext cx="7841661" cy="391010"/>
          </a:xfrm>
        </p:spPr>
        <p:txBody>
          <a:bodyPr>
            <a:noAutofit/>
          </a:bodyPr>
          <a:lstStyle>
            <a:lvl1pPr marL="0" indent="0">
              <a:lnSpc>
                <a:spcPts val="3400"/>
              </a:lnSpc>
              <a:buNone/>
              <a:defRPr sz="2800" b="0" i="0" baseline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>
                <a:solidFill>
                  <a:srgbClr val="52883D"/>
                </a:solidFill>
              </a:defRPr>
            </a:lvl2pPr>
            <a:lvl3pPr marL="914400" indent="0">
              <a:buNone/>
              <a:defRPr sz="1600">
                <a:solidFill>
                  <a:srgbClr val="52883D"/>
                </a:solidFill>
              </a:defRPr>
            </a:lvl3pPr>
            <a:lvl4pPr marL="1371600" indent="0">
              <a:buNone/>
              <a:defRPr sz="1600">
                <a:solidFill>
                  <a:srgbClr val="52883D"/>
                </a:solidFill>
              </a:defRPr>
            </a:lvl4pPr>
            <a:lvl5pPr marL="1828800" indent="0">
              <a:buNone/>
              <a:defRPr sz="1600">
                <a:solidFill>
                  <a:srgbClr val="52883D"/>
                </a:solidFill>
              </a:defRPr>
            </a:lvl5pPr>
          </a:lstStyle>
          <a:p>
            <a:pPr lvl="0"/>
            <a:r>
              <a:rPr lang="de-DE"/>
              <a:t>VERSALIEN </a:t>
            </a:r>
            <a:r>
              <a:rPr lang="de-DE" dirty="0"/>
              <a:t>OBEN GRÜN, </a:t>
            </a:r>
          </a:p>
        </p:txBody>
      </p:sp>
      <p:sp>
        <p:nvSpPr>
          <p:cNvPr id="12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92000" y="6469635"/>
            <a:ext cx="1790700" cy="16668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26" hasCustomPrompt="1"/>
          </p:nvPr>
        </p:nvSpPr>
        <p:spPr>
          <a:xfrm>
            <a:off x="792000" y="1345505"/>
            <a:ext cx="7841661" cy="28825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0ABB4900-8077-D641-AC4D-A6C1E61F2A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  <p:pic>
        <p:nvPicPr>
          <p:cNvPr id="15" name="Bild 7">
            <a:extLst>
              <a:ext uri="{FF2B5EF4-FFF2-40B4-BE49-F238E27FC236}">
                <a16:creationId xmlns:a16="http://schemas.microsoft.com/office/drawing/2014/main" id="{D2EE5547-FD26-BA4B-BB36-021B51C2BA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391094"/>
            <a:ext cx="1711613" cy="224649"/>
          </a:xfrm>
          <a:prstGeom prst="rect">
            <a:avLst/>
          </a:prstGeom>
        </p:spPr>
      </p:pic>
      <p:sp>
        <p:nvSpPr>
          <p:cNvPr id="16" name="Untertitel 2">
            <a:extLst>
              <a:ext uri="{FF2B5EF4-FFF2-40B4-BE49-F238E27FC236}">
                <a16:creationId xmlns:a16="http://schemas.microsoft.com/office/drawing/2014/main" id="{6E9D244A-88EA-4A4E-8472-F4663EC76A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9102" y="1943999"/>
            <a:ext cx="5162428" cy="395789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 spc="5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 algn="l">
              <a:buNone/>
              <a:defRPr sz="1600">
                <a:solidFill>
                  <a:srgbClr val="575756"/>
                </a:solidFill>
              </a:defRPr>
            </a:lvl2pPr>
            <a:lvl3pPr marL="914400" indent="0" algn="l">
              <a:buNone/>
              <a:defRPr sz="1600">
                <a:solidFill>
                  <a:srgbClr val="575756"/>
                </a:solidFill>
              </a:defRPr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Mastertext</a:t>
            </a:r>
          </a:p>
          <a:p>
            <a:pPr lvl="1"/>
            <a:r>
              <a:rPr lang="de-DE" dirty="0"/>
              <a:t>Eingerückter Text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14233AD8-165F-174B-932E-0C20B76B8C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96605" y="1943999"/>
            <a:ext cx="5162428" cy="3958369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1600" b="0" i="0">
                <a:solidFill>
                  <a:srgbClr val="4D4D4C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742950" indent="-285750">
              <a:buFont typeface="Arial" charset="0"/>
              <a:buChar char="•"/>
              <a:defRPr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1200150" indent="-285750">
              <a:buFont typeface="Arial" charset="0"/>
              <a:buChar char="•"/>
              <a:defRPr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657350" indent="-285750">
              <a:buFont typeface="Arial" charset="0"/>
              <a:buChar char="•"/>
              <a:defRPr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2114550" indent="-285750">
              <a:buFont typeface="Arial" charset="0"/>
              <a:buChar char="•"/>
              <a:defRPr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Aufzählung</a:t>
            </a:r>
          </a:p>
          <a:p>
            <a:pPr lvl="0"/>
            <a:r>
              <a:rPr lang="de-DE" dirty="0"/>
              <a:t>Aufzählung</a:t>
            </a:r>
          </a:p>
        </p:txBody>
      </p:sp>
    </p:spTree>
    <p:extLst>
      <p:ext uri="{BB962C8B-B14F-4D97-AF65-F5344CB8AC3E}">
        <p14:creationId xmlns:p14="http://schemas.microsoft.com/office/powerpoint/2010/main" val="7051073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wei Spalten Text + Qu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Computer enthält.&#10;&#10;Automatisch generierte Beschreibung">
            <a:extLst>
              <a:ext uri="{FF2B5EF4-FFF2-40B4-BE49-F238E27FC236}">
                <a16:creationId xmlns:a16="http://schemas.microsoft.com/office/drawing/2014/main" id="{2A70C2B7-F18F-6242-9314-B1CACCC89D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7199" y="767328"/>
            <a:ext cx="2631019" cy="5919793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99102" y="1944000"/>
            <a:ext cx="5162428" cy="327093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 spc="5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 algn="l">
              <a:buNone/>
              <a:defRPr sz="1600">
                <a:solidFill>
                  <a:srgbClr val="575756"/>
                </a:solidFill>
              </a:defRPr>
            </a:lvl2pPr>
            <a:lvl3pPr marL="914400" indent="0" algn="l">
              <a:buNone/>
              <a:defRPr sz="1600">
                <a:solidFill>
                  <a:srgbClr val="575756"/>
                </a:solidFill>
              </a:defRPr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Mastertext</a:t>
            </a:r>
          </a:p>
          <a:p>
            <a:pPr lvl="1"/>
            <a:r>
              <a:rPr lang="de-DE" dirty="0"/>
              <a:t>Eingerückter Text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230470" y="1944000"/>
            <a:ext cx="5162427" cy="3271330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1600" b="0" i="0">
                <a:solidFill>
                  <a:srgbClr val="4D4D4C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742950" indent="-285750">
              <a:buFont typeface="Arial" charset="0"/>
              <a:buChar char="•"/>
              <a:defRPr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1200150" indent="-285750">
              <a:buFont typeface="Arial" charset="0"/>
              <a:buChar char="•"/>
              <a:defRPr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657350" indent="-285750">
              <a:buFont typeface="Arial" charset="0"/>
              <a:buChar char="•"/>
              <a:defRPr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2114550" indent="-285750">
              <a:buFont typeface="Arial" charset="0"/>
              <a:buChar char="•"/>
              <a:defRPr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Aufzählung</a:t>
            </a:r>
          </a:p>
          <a:p>
            <a:pPr lvl="0"/>
            <a:r>
              <a:rPr lang="de-DE" dirty="0"/>
              <a:t>Aufzählung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792000"/>
            <a:ext cx="6540500" cy="774700"/>
          </a:xfrm>
        </p:spPr>
        <p:txBody>
          <a:bodyPr>
            <a:noAutofit/>
          </a:bodyPr>
          <a:lstStyle>
            <a:lvl1pPr marL="0" indent="0">
              <a:lnSpc>
                <a:spcPts val="3400"/>
              </a:lnSpc>
              <a:buNone/>
              <a:defRPr sz="2800" b="0" i="0" baseline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>
                <a:solidFill>
                  <a:srgbClr val="52883D"/>
                </a:solidFill>
              </a:defRPr>
            </a:lvl2pPr>
            <a:lvl3pPr marL="914400" indent="0">
              <a:buNone/>
              <a:defRPr sz="1600">
                <a:solidFill>
                  <a:srgbClr val="52883D"/>
                </a:solidFill>
              </a:defRPr>
            </a:lvl3pPr>
            <a:lvl4pPr marL="1371600" indent="0">
              <a:buNone/>
              <a:defRPr sz="1600">
                <a:solidFill>
                  <a:srgbClr val="52883D"/>
                </a:solidFill>
              </a:defRPr>
            </a:lvl4pPr>
            <a:lvl5pPr marL="1828800" indent="0">
              <a:buNone/>
              <a:defRPr sz="1600">
                <a:solidFill>
                  <a:srgbClr val="52883D"/>
                </a:solidFill>
              </a:defRPr>
            </a:lvl5pPr>
          </a:lstStyle>
          <a:p>
            <a:pPr lvl="0"/>
            <a:r>
              <a:rPr lang="de-DE" dirty="0"/>
              <a:t>TITEL IN VERSALIEN OBEN GRÜN, UNTEN HELLGRÜN</a:t>
            </a:r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39350" y="390986"/>
            <a:ext cx="1711613" cy="224865"/>
          </a:xfrm>
          <a:prstGeom prst="rect">
            <a:avLst/>
          </a:prstGeom>
        </p:spPr>
      </p:pic>
      <p:sp>
        <p:nvSpPr>
          <p:cNvPr id="13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92000" y="6469635"/>
            <a:ext cx="1790700" cy="16668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B27924CD-69FC-B946-A366-16684D1F6AA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4964" y="5457988"/>
            <a:ext cx="10587933" cy="608012"/>
          </a:xfrm>
        </p:spPr>
        <p:txBody>
          <a:bodyPr>
            <a:noAutofit/>
          </a:bodyPr>
          <a:lstStyle>
            <a:lvl1pPr marL="228600" indent="-228600">
              <a:lnSpc>
                <a:spcPts val="800"/>
              </a:lnSpc>
              <a:buFont typeface="+mj-lt"/>
              <a:buAutoNum type="arabicPeriod"/>
              <a:defRPr sz="1000" b="0" i="1"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pPr lvl="0"/>
            <a:r>
              <a:rPr lang="de-DE" dirty="0"/>
              <a:t>Quellen</a:t>
            </a:r>
          </a:p>
          <a:p>
            <a:pPr lvl="0"/>
            <a:r>
              <a:rPr lang="de-DE" dirty="0"/>
              <a:t>Quellen</a:t>
            </a:r>
          </a:p>
          <a:p>
            <a:pPr lvl="0"/>
            <a:r>
              <a:rPr lang="de-DE" dirty="0"/>
              <a:t>Quellen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00DF1998-A273-864D-A229-B05A2FFB3D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</p:spTree>
    <p:extLst>
      <p:ext uri="{BB962C8B-B14F-4D97-AF65-F5344CB8AC3E}">
        <p14:creationId xmlns:p14="http://schemas.microsoft.com/office/powerpoint/2010/main" val="41525519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Spalten_Text_mit_Schrä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571" y="167990"/>
            <a:ext cx="8587831" cy="6544934"/>
          </a:xfrm>
          <a:prstGeom prst="rect">
            <a:avLst/>
          </a:prstGeom>
        </p:spPr>
      </p:pic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792000" y="792000"/>
            <a:ext cx="2468880" cy="712936"/>
          </a:xfrm>
        </p:spPr>
        <p:txBody>
          <a:bodyPr anchor="t">
            <a:noAutofit/>
          </a:bodyPr>
          <a:lstStyle>
            <a:lvl1pPr algn="l">
              <a:lnSpc>
                <a:spcPts val="3000"/>
              </a:lnSpc>
              <a:defRPr sz="2800" b="0" i="0" spc="100" baseline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r>
              <a:rPr lang="de-DE" dirty="0"/>
              <a:t>TITEL IN </a:t>
            </a:r>
            <a:br>
              <a:rPr lang="de-DE" dirty="0"/>
            </a:br>
            <a:r>
              <a:rPr lang="de-DE" dirty="0"/>
              <a:t>VERSALIEN</a:t>
            </a:r>
          </a:p>
        </p:txBody>
      </p:sp>
      <p:sp>
        <p:nvSpPr>
          <p:cNvPr id="12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92000" y="1735810"/>
            <a:ext cx="3864076" cy="451564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 spc="5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 algn="l">
              <a:buNone/>
              <a:defRPr sz="1600">
                <a:solidFill>
                  <a:srgbClr val="575756"/>
                </a:solidFill>
              </a:defRPr>
            </a:lvl2pPr>
            <a:lvl3pPr marL="914400" indent="0" algn="ctr">
              <a:buNone/>
              <a:defRPr sz="1600">
                <a:solidFill>
                  <a:srgbClr val="575756"/>
                </a:solidFill>
              </a:defRPr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Mastertext</a:t>
            </a:r>
          </a:p>
          <a:p>
            <a:pPr lvl="1"/>
            <a:r>
              <a:rPr lang="de-DE" dirty="0"/>
              <a:t>Eingerückter Text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7354888" y="792000"/>
            <a:ext cx="3676650" cy="4368935"/>
          </a:xfrm>
        </p:spPr>
        <p:txBody>
          <a:bodyPr anchor="b">
            <a:normAutofit/>
          </a:bodyPr>
          <a:lstStyle>
            <a:lvl1pPr marL="0" indent="0" algn="l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 algn="l"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7354888" y="5393409"/>
            <a:ext cx="3676650" cy="724815"/>
          </a:xfrm>
        </p:spPr>
        <p:txBody>
          <a:bodyPr>
            <a:normAutofit/>
          </a:bodyPr>
          <a:lstStyle>
            <a:lvl1pPr marL="0" indent="0">
              <a:lnSpc>
                <a:spcPts val="3000"/>
              </a:lnSpc>
              <a:buNone/>
              <a:defRPr sz="2800" b="0" i="0" baseline="0">
                <a:solidFill>
                  <a:srgbClr val="9AC43A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pPr lvl="0"/>
            <a:r>
              <a:rPr lang="de-DE" dirty="0"/>
              <a:t>TITEL IN VERSALIEN</a:t>
            </a:r>
          </a:p>
        </p:txBody>
      </p:sp>
      <p:pic>
        <p:nvPicPr>
          <p:cNvPr id="10" name="Bild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391094"/>
            <a:ext cx="1711613" cy="224649"/>
          </a:xfrm>
          <a:prstGeom prst="rect">
            <a:avLst/>
          </a:prstGeom>
        </p:spPr>
      </p:pic>
      <p:sp>
        <p:nvSpPr>
          <p:cNvPr id="13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92000" y="6469635"/>
            <a:ext cx="1790700" cy="16668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C9634EA2-9DC5-274C-8377-923BD048B6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</p:spTree>
    <p:extLst>
      <p:ext uri="{BB962C8B-B14F-4D97-AF65-F5344CB8AC3E}">
        <p14:creationId xmlns:p14="http://schemas.microsoft.com/office/powerpoint/2010/main" val="37611916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Spalten_Text_mit_Schrä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571" y="167990"/>
            <a:ext cx="8587831" cy="6544934"/>
          </a:xfrm>
          <a:prstGeom prst="rect">
            <a:avLst/>
          </a:prstGeom>
        </p:spPr>
      </p:pic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811067" y="792000"/>
            <a:ext cx="2468880" cy="712936"/>
          </a:xfrm>
        </p:spPr>
        <p:txBody>
          <a:bodyPr anchor="t">
            <a:noAutofit/>
          </a:bodyPr>
          <a:lstStyle>
            <a:lvl1pPr algn="l">
              <a:lnSpc>
                <a:spcPts val="3000"/>
              </a:lnSpc>
              <a:defRPr sz="2800" b="0" i="0" spc="100" baseline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r>
              <a:rPr lang="de-DE" dirty="0"/>
              <a:t>TITEL IN </a:t>
            </a:r>
            <a:br>
              <a:rPr lang="de-DE" dirty="0"/>
            </a:br>
            <a:r>
              <a:rPr lang="de-DE" dirty="0"/>
              <a:t>VERSALIEN</a:t>
            </a:r>
          </a:p>
        </p:txBody>
      </p:sp>
      <p:sp>
        <p:nvSpPr>
          <p:cNvPr id="12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92000" y="1735809"/>
            <a:ext cx="3864076" cy="45144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 spc="5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 algn="l">
              <a:buNone/>
              <a:defRPr sz="1600">
                <a:solidFill>
                  <a:srgbClr val="575756"/>
                </a:solidFill>
              </a:defRPr>
            </a:lvl2pPr>
            <a:lvl3pPr marL="914400" indent="0" algn="l">
              <a:buNone/>
              <a:defRPr sz="1600">
                <a:solidFill>
                  <a:srgbClr val="575756"/>
                </a:solidFill>
              </a:defRPr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Mastertext</a:t>
            </a:r>
          </a:p>
          <a:p>
            <a:pPr lvl="1"/>
            <a:r>
              <a:rPr lang="de-DE" dirty="0"/>
              <a:t>Eingerückter Text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819557" y="1408593"/>
            <a:ext cx="5396031" cy="624488"/>
          </a:xfrm>
        </p:spPr>
        <p:txBody>
          <a:bodyPr anchor="ctr">
            <a:norm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r>
              <a:rPr lang="de-DE" dirty="0"/>
              <a:t>Hier steht ein Text</a:t>
            </a: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5099156" y="1408592"/>
            <a:ext cx="563427" cy="624489"/>
          </a:xfrm>
        </p:spPr>
        <p:txBody>
          <a:bodyPr anchor="ctr">
            <a:normAutofit/>
          </a:bodyPr>
          <a:lstStyle>
            <a:lvl1pPr marL="0" indent="0">
              <a:lnSpc>
                <a:spcPts val="3000"/>
              </a:lnSpc>
              <a:buNone/>
              <a:defRPr sz="2800" b="0" i="0" baseline="0">
                <a:solidFill>
                  <a:srgbClr val="9AC43A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pPr lvl="0"/>
            <a:r>
              <a:rPr lang="de-DE"/>
              <a:t>1.</a:t>
            </a:r>
            <a:endParaRPr lang="de-DE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382984" y="2386944"/>
            <a:ext cx="4832603" cy="624488"/>
          </a:xfrm>
        </p:spPr>
        <p:txBody>
          <a:bodyPr anchor="ctr">
            <a:norm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r>
              <a:rPr lang="de-DE" dirty="0"/>
              <a:t>Hier steht ein Text</a:t>
            </a:r>
          </a:p>
        </p:txBody>
      </p:sp>
      <p:sp>
        <p:nvSpPr>
          <p:cNvPr id="13" name="Textplatzhalt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5662583" y="2386943"/>
            <a:ext cx="563427" cy="624489"/>
          </a:xfrm>
        </p:spPr>
        <p:txBody>
          <a:bodyPr anchor="ctr">
            <a:normAutofit/>
          </a:bodyPr>
          <a:lstStyle>
            <a:lvl1pPr marL="0" indent="0">
              <a:lnSpc>
                <a:spcPts val="3000"/>
              </a:lnSpc>
              <a:buNone/>
              <a:defRPr sz="2800" b="0" i="0" baseline="0">
                <a:solidFill>
                  <a:srgbClr val="9AC43A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pPr lvl="0"/>
            <a:r>
              <a:rPr lang="de-DE" dirty="0"/>
              <a:t>2.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946412" y="3365294"/>
            <a:ext cx="4269176" cy="624488"/>
          </a:xfrm>
        </p:spPr>
        <p:txBody>
          <a:bodyPr anchor="ctr">
            <a:norm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r>
              <a:rPr lang="de-DE" dirty="0"/>
              <a:t>Hier steht ein Text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6226010" y="3365293"/>
            <a:ext cx="563427" cy="624489"/>
          </a:xfrm>
        </p:spPr>
        <p:txBody>
          <a:bodyPr anchor="ctr">
            <a:normAutofit/>
          </a:bodyPr>
          <a:lstStyle>
            <a:lvl1pPr marL="0" indent="0">
              <a:lnSpc>
                <a:spcPts val="3000"/>
              </a:lnSpc>
              <a:buNone/>
              <a:defRPr sz="2800" b="0" i="0" baseline="0">
                <a:solidFill>
                  <a:srgbClr val="9AC43A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pPr lvl="0"/>
            <a:r>
              <a:rPr lang="de-DE" dirty="0"/>
              <a:t>3.</a:t>
            </a:r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18" hasCustomPrompt="1"/>
          </p:nvPr>
        </p:nvSpPr>
        <p:spPr>
          <a:xfrm>
            <a:off x="7543914" y="4341296"/>
            <a:ext cx="3671674" cy="624488"/>
          </a:xfrm>
        </p:spPr>
        <p:txBody>
          <a:bodyPr anchor="ctr">
            <a:norm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r>
              <a:rPr lang="de-DE" dirty="0"/>
              <a:t>Hier steht ein Text</a:t>
            </a:r>
          </a:p>
        </p:txBody>
      </p:sp>
      <p:sp>
        <p:nvSpPr>
          <p:cNvPr id="19" name="Textplatzhalt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6823512" y="4341295"/>
            <a:ext cx="563427" cy="624489"/>
          </a:xfrm>
        </p:spPr>
        <p:txBody>
          <a:bodyPr anchor="ctr">
            <a:normAutofit/>
          </a:bodyPr>
          <a:lstStyle>
            <a:lvl1pPr marL="0" indent="0">
              <a:lnSpc>
                <a:spcPts val="3000"/>
              </a:lnSpc>
              <a:buNone/>
              <a:defRPr sz="2800" b="0" i="0" baseline="0">
                <a:solidFill>
                  <a:srgbClr val="9AC43A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pPr lvl="0"/>
            <a:r>
              <a:rPr lang="de-DE" dirty="0"/>
              <a:t>4.</a:t>
            </a:r>
          </a:p>
        </p:txBody>
      </p:sp>
      <p:sp>
        <p:nvSpPr>
          <p:cNvPr id="20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8121021" y="5214865"/>
            <a:ext cx="3094566" cy="624488"/>
          </a:xfrm>
        </p:spPr>
        <p:txBody>
          <a:bodyPr anchor="ctr">
            <a:normAutofit/>
          </a:bodyPr>
          <a:lstStyle>
            <a:lvl1pPr marL="0" indent="0">
              <a:lnSpc>
                <a:spcPts val="2000"/>
              </a:lnSpc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r>
              <a:rPr lang="de-DE" dirty="0"/>
              <a:t>Hier steht ein Text</a:t>
            </a:r>
          </a:p>
        </p:txBody>
      </p:sp>
      <p:sp>
        <p:nvSpPr>
          <p:cNvPr id="22" name="Textplatzhalt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400619" y="5214864"/>
            <a:ext cx="563427" cy="624489"/>
          </a:xfrm>
        </p:spPr>
        <p:txBody>
          <a:bodyPr anchor="ctr">
            <a:normAutofit/>
          </a:bodyPr>
          <a:lstStyle>
            <a:lvl1pPr marL="0" indent="0">
              <a:lnSpc>
                <a:spcPts val="3000"/>
              </a:lnSpc>
              <a:buNone/>
              <a:defRPr sz="2800" b="0" i="0" baseline="0">
                <a:solidFill>
                  <a:srgbClr val="9AC43A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pPr lvl="0"/>
            <a:r>
              <a:rPr lang="de-DE" dirty="0"/>
              <a:t>5.</a:t>
            </a:r>
          </a:p>
        </p:txBody>
      </p:sp>
      <p:pic>
        <p:nvPicPr>
          <p:cNvPr id="23" name="Bild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391094"/>
            <a:ext cx="1711613" cy="224649"/>
          </a:xfrm>
          <a:prstGeom prst="rect">
            <a:avLst/>
          </a:prstGeom>
        </p:spPr>
      </p:pic>
      <p:sp>
        <p:nvSpPr>
          <p:cNvPr id="24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92000" y="6469635"/>
            <a:ext cx="1790700" cy="16668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F166819E-C8AA-BE41-A512-02846317BF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</p:spTree>
    <p:extLst>
      <p:ext uri="{BB962C8B-B14F-4D97-AF65-F5344CB8AC3E}">
        <p14:creationId xmlns:p14="http://schemas.microsoft.com/office/powerpoint/2010/main" val="15155341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147639" y="152400"/>
            <a:ext cx="5826442" cy="653256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6986803" y="792000"/>
            <a:ext cx="2468880" cy="712936"/>
          </a:xfrm>
        </p:spPr>
        <p:txBody>
          <a:bodyPr anchor="t">
            <a:noAutofit/>
          </a:bodyPr>
          <a:lstStyle>
            <a:lvl1pPr algn="l">
              <a:defRPr sz="2800" b="0" i="0" spc="100" baseline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r>
              <a:rPr lang="de-DE" dirty="0"/>
              <a:t>TITEL IN </a:t>
            </a:r>
            <a:br>
              <a:rPr lang="de-DE" dirty="0"/>
            </a:br>
            <a:r>
              <a:rPr lang="de-DE" dirty="0"/>
              <a:t>VERSALIEN</a:t>
            </a:r>
          </a:p>
        </p:txBody>
      </p:sp>
      <p:sp>
        <p:nvSpPr>
          <p:cNvPr id="12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86804" y="1673817"/>
            <a:ext cx="3799184" cy="449100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 spc="5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 algn="l">
              <a:buNone/>
              <a:defRPr sz="1600">
                <a:solidFill>
                  <a:srgbClr val="575756"/>
                </a:solidFill>
              </a:defRPr>
            </a:lvl2pPr>
            <a:lvl3pPr marL="914400" indent="0" algn="l">
              <a:buNone/>
              <a:defRPr sz="1600">
                <a:solidFill>
                  <a:srgbClr val="575756"/>
                </a:solidFill>
              </a:defRPr>
            </a:lvl3pPr>
            <a:lvl4pPr marL="1371600" indent="0" algn="l">
              <a:buNone/>
              <a:defRPr sz="1600">
                <a:solidFill>
                  <a:srgbClr val="575756"/>
                </a:solidFill>
              </a:defRPr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Mastertext</a:t>
            </a:r>
          </a:p>
          <a:p>
            <a:pPr lvl="1"/>
            <a:r>
              <a:rPr lang="de-DE" dirty="0"/>
              <a:t>Eingerückter Text</a:t>
            </a:r>
          </a:p>
          <a:p>
            <a:pPr lvl="2"/>
            <a:r>
              <a:rPr lang="de-DE" dirty="0"/>
              <a:t>Noch weiter eingerückt</a:t>
            </a:r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391094"/>
            <a:ext cx="1711613" cy="224649"/>
          </a:xfrm>
          <a:prstGeom prst="rect">
            <a:avLst/>
          </a:prstGeom>
        </p:spPr>
      </p:pic>
      <p:sp>
        <p:nvSpPr>
          <p:cNvPr id="7" name="Textplatzhalter 4">
            <a:extLst>
              <a:ext uri="{FF2B5EF4-FFF2-40B4-BE49-F238E27FC236}">
                <a16:creationId xmlns:a16="http://schemas.microsoft.com/office/drawing/2014/main" id="{0F56B1FC-729F-E94A-B569-854507EA25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</p:spTree>
    <p:extLst>
      <p:ext uri="{BB962C8B-B14F-4D97-AF65-F5344CB8AC3E}">
        <p14:creationId xmlns:p14="http://schemas.microsoft.com/office/powerpoint/2010/main" val="34942880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Tex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6169693" y="152400"/>
            <a:ext cx="5826442" cy="653256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792973" y="792000"/>
            <a:ext cx="2468880" cy="712936"/>
          </a:xfrm>
        </p:spPr>
        <p:txBody>
          <a:bodyPr anchor="t">
            <a:noAutofit/>
          </a:bodyPr>
          <a:lstStyle>
            <a:lvl1pPr algn="l">
              <a:defRPr sz="2800" b="0" i="0" spc="100" baseline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r>
              <a:rPr lang="de-DE" dirty="0"/>
              <a:t>TITEL IN </a:t>
            </a:r>
            <a:br>
              <a:rPr lang="de-DE" dirty="0"/>
            </a:br>
            <a:r>
              <a:rPr lang="de-DE" dirty="0"/>
              <a:t>VERSALIEN</a:t>
            </a:r>
          </a:p>
        </p:txBody>
      </p:sp>
      <p:sp>
        <p:nvSpPr>
          <p:cNvPr id="12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92974" y="1673817"/>
            <a:ext cx="3799184" cy="449100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 spc="5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 algn="l">
              <a:buNone/>
              <a:defRPr sz="1600">
                <a:solidFill>
                  <a:srgbClr val="575756"/>
                </a:solidFill>
              </a:defRPr>
            </a:lvl2pPr>
            <a:lvl3pPr marL="914400" indent="0" algn="l">
              <a:buNone/>
              <a:defRPr sz="1600">
                <a:solidFill>
                  <a:srgbClr val="575756"/>
                </a:solidFill>
              </a:defRPr>
            </a:lvl3pPr>
            <a:lvl4pPr marL="1371600" indent="0" algn="l">
              <a:buNone/>
              <a:defRPr sz="1600">
                <a:solidFill>
                  <a:srgbClr val="575756"/>
                </a:solidFill>
              </a:defRPr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Mastertext</a:t>
            </a:r>
          </a:p>
          <a:p>
            <a:pPr lvl="1"/>
            <a:r>
              <a:rPr lang="de-DE" dirty="0"/>
              <a:t>Eingerückter Text</a:t>
            </a:r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391094"/>
            <a:ext cx="1711613" cy="224649"/>
          </a:xfrm>
          <a:prstGeom prst="rect">
            <a:avLst/>
          </a:prstGeom>
        </p:spPr>
      </p:pic>
      <p:sp>
        <p:nvSpPr>
          <p:cNvPr id="10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92000" y="6469635"/>
            <a:ext cx="1790700" cy="16668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5E6632AD-2A40-3949-92A3-537050E1C0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</p:spTree>
    <p:extLst>
      <p:ext uri="{BB962C8B-B14F-4D97-AF65-F5344CB8AC3E}">
        <p14:creationId xmlns:p14="http://schemas.microsoft.com/office/powerpoint/2010/main" val="3453534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links_mi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451" y="163550"/>
            <a:ext cx="10299574" cy="652718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06606" y="4278766"/>
            <a:ext cx="5010722" cy="740095"/>
          </a:xfrm>
        </p:spPr>
        <p:txBody>
          <a:bodyPr anchor="t">
            <a:noAutofit/>
          </a:bodyPr>
          <a:lstStyle>
            <a:lvl1pPr algn="l">
              <a:defRPr sz="2800" b="0" i="0" spc="100" baseline="0">
                <a:solidFill>
                  <a:srgbClr val="4D4D4C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r>
              <a:rPr lang="de-DE" dirty="0"/>
              <a:t>TITEL HINZUFÜGEN</a:t>
            </a:r>
            <a:br>
              <a:rPr lang="de-DE" dirty="0"/>
            </a:br>
            <a:r>
              <a:rPr lang="de-DE" dirty="0"/>
              <a:t>IN VERSALIEN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0" hasCustomPrompt="1"/>
          </p:nvPr>
        </p:nvSpPr>
        <p:spPr>
          <a:xfrm>
            <a:off x="806606" y="3729002"/>
            <a:ext cx="5010722" cy="311629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buNone/>
              <a:defRPr sz="1600" b="0" i="0" baseline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pPr lvl="0"/>
            <a:r>
              <a:rPr lang="de-DE" dirty="0"/>
              <a:t>Hier steht ein Thema</a:t>
            </a:r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68" y="3202491"/>
            <a:ext cx="2197152" cy="288376"/>
          </a:xfrm>
          <a:prstGeom prst="rect">
            <a:avLst/>
          </a:prstGeom>
        </p:spPr>
      </p:pic>
      <p:sp>
        <p:nvSpPr>
          <p:cNvPr id="7" name="Textplatzhalter 4">
            <a:extLst>
              <a:ext uri="{FF2B5EF4-FFF2-40B4-BE49-F238E27FC236}">
                <a16:creationId xmlns:a16="http://schemas.microsoft.com/office/drawing/2014/main" id="{63F020C8-1A35-6A4A-B910-9F64A3A535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</p:spTree>
    <p:extLst>
      <p:ext uri="{BB962C8B-B14F-4D97-AF65-F5344CB8AC3E}">
        <p14:creationId xmlns:p14="http://schemas.microsoft.com/office/powerpoint/2010/main" val="10076681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 1 bi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 userDrawn="1"/>
        </p:nvSpPr>
        <p:spPr>
          <a:xfrm>
            <a:off x="3416391" y="1799408"/>
            <a:ext cx="2468007" cy="42665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6056979" y="1799408"/>
            <a:ext cx="2468007" cy="42665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/>
          <p:cNvSpPr/>
          <p:nvPr userDrawn="1"/>
        </p:nvSpPr>
        <p:spPr>
          <a:xfrm>
            <a:off x="8712179" y="1799408"/>
            <a:ext cx="2468007" cy="42665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/>
          <p:cNvSpPr/>
          <p:nvPr userDrawn="1"/>
        </p:nvSpPr>
        <p:spPr>
          <a:xfrm>
            <a:off x="777019" y="1799408"/>
            <a:ext cx="2468007" cy="42665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86226" y="2507406"/>
            <a:ext cx="2458801" cy="607784"/>
          </a:xfrm>
        </p:spPr>
        <p:txBody>
          <a:bodyPr anchor="t">
            <a:noAutofit/>
          </a:bodyPr>
          <a:lstStyle>
            <a:lvl1pPr algn="l">
              <a:lnSpc>
                <a:spcPts val="2400"/>
              </a:lnSpc>
              <a:defRPr sz="2000" b="0" i="0">
                <a:solidFill>
                  <a:srgbClr val="52883D"/>
                </a:solidFill>
                <a:latin typeface="bill corp med light" charset="0"/>
                <a:ea typeface="bill corp med light" charset="0"/>
                <a:cs typeface="bill corp med light" charset="0"/>
              </a:defRPr>
            </a:lvl1pPr>
          </a:lstStyle>
          <a:p>
            <a:r>
              <a:rPr lang="de-DE" dirty="0"/>
              <a:t>TITEL IN </a:t>
            </a:r>
            <a:br>
              <a:rPr lang="de-DE" dirty="0"/>
            </a:br>
            <a:r>
              <a:rPr lang="de-DE" dirty="0"/>
              <a:t>VERSALIEN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86225" y="3300564"/>
            <a:ext cx="2458801" cy="265062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 spc="50" baseline="0">
                <a:solidFill>
                  <a:srgbClr val="4D4D4C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Hier steht ein Text am besten auch ein bisschen mehr und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416351" y="2506918"/>
            <a:ext cx="2457576" cy="608725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Tx/>
              <a:buNone/>
              <a:defRPr sz="2000" b="0" i="0" baseline="0">
                <a:solidFill>
                  <a:srgbClr val="9AC43A"/>
                </a:solidFill>
                <a:latin typeface="bill corp med light" charset="0"/>
                <a:ea typeface="bill corp med light" charset="0"/>
                <a:cs typeface="bill corp med light" charset="0"/>
              </a:defRPr>
            </a:lvl1pPr>
          </a:lstStyle>
          <a:p>
            <a:pPr lvl="0"/>
            <a:r>
              <a:rPr lang="de-DE" dirty="0"/>
              <a:t>TITEL IN VERSALIEN</a:t>
            </a:r>
          </a:p>
        </p:txBody>
      </p:sp>
      <p:sp>
        <p:nvSpPr>
          <p:cNvPr id="2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2506600"/>
            <a:ext cx="2428986" cy="608725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Tx/>
              <a:buNone/>
              <a:defRPr sz="2000" b="0" i="0" baseline="0">
                <a:solidFill>
                  <a:srgbClr val="52883D"/>
                </a:solidFill>
                <a:latin typeface="bill corp med light" charset="0"/>
                <a:ea typeface="bill corp med light" charset="0"/>
                <a:cs typeface="bill corp med light" charset="0"/>
              </a:defRPr>
            </a:lvl1pPr>
          </a:lstStyle>
          <a:p>
            <a:pPr lvl="0"/>
            <a:r>
              <a:rPr lang="de-DE" dirty="0"/>
              <a:t>TITEL IN VERSALIEN</a:t>
            </a:r>
          </a:p>
        </p:txBody>
      </p:sp>
      <p:sp>
        <p:nvSpPr>
          <p:cNvPr id="31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8706826" y="2506600"/>
            <a:ext cx="2473360" cy="608725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Tx/>
              <a:buNone/>
              <a:defRPr sz="2000" b="0" i="0" baseline="0">
                <a:solidFill>
                  <a:srgbClr val="9AC43A"/>
                </a:solidFill>
                <a:latin typeface="bill corp med light" charset="0"/>
                <a:ea typeface="bill corp med light" charset="0"/>
                <a:cs typeface="bill corp med light" charset="0"/>
              </a:defRPr>
            </a:lvl1pPr>
          </a:lstStyle>
          <a:p>
            <a:pPr lvl="0"/>
            <a:r>
              <a:rPr lang="de-DE" dirty="0"/>
              <a:t>TITEL IN VERSALIEN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416351" y="3300151"/>
            <a:ext cx="2468047" cy="2651198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Tx/>
              <a:buNone/>
              <a:defRPr sz="1600" b="0" i="0" baseline="0">
                <a:solidFill>
                  <a:srgbClr val="4D4D4C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pPr lvl="0"/>
            <a:r>
              <a:rPr lang="de-DE" dirty="0"/>
              <a:t>Hier steht ein Text am besten auch ein bisschen mehr und</a:t>
            </a:r>
          </a:p>
        </p:txBody>
      </p:sp>
      <p:sp>
        <p:nvSpPr>
          <p:cNvPr id="39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086793" y="3300151"/>
            <a:ext cx="2446474" cy="2651198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Tx/>
              <a:buNone/>
              <a:defRPr sz="1600" b="0" i="0" baseline="0">
                <a:solidFill>
                  <a:srgbClr val="4D4D4C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pPr lvl="0"/>
            <a:r>
              <a:rPr lang="de-DE" dirty="0"/>
              <a:t>Hier steht ein Text am besten auch ein bisschen mehr und</a:t>
            </a:r>
          </a:p>
        </p:txBody>
      </p:sp>
      <p:sp>
        <p:nvSpPr>
          <p:cNvPr id="40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8706825" y="3298947"/>
            <a:ext cx="2477501" cy="2663796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Tx/>
              <a:buNone/>
              <a:defRPr sz="1600" b="0" i="0" baseline="0">
                <a:solidFill>
                  <a:srgbClr val="4D4D4C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pPr lvl="0"/>
            <a:r>
              <a:rPr lang="de-DE" dirty="0"/>
              <a:t>Hier steht ein Text am besten auch ein bisschen mehr und</a:t>
            </a:r>
          </a:p>
        </p:txBody>
      </p:sp>
      <p:sp>
        <p:nvSpPr>
          <p:cNvPr id="41" name="Textplatzhalter 7"/>
          <p:cNvSpPr>
            <a:spLocks noGrp="1"/>
          </p:cNvSpPr>
          <p:nvPr>
            <p:ph type="body" sz="quarter" idx="16" hasCustomPrompt="1"/>
          </p:nvPr>
        </p:nvSpPr>
        <p:spPr>
          <a:xfrm>
            <a:off x="777019" y="1882658"/>
            <a:ext cx="2468008" cy="5207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800" b="0" i="0" baseline="0">
                <a:solidFill>
                  <a:srgbClr val="52883D"/>
                </a:solidFill>
                <a:latin typeface="bill corp med light" charset="0"/>
                <a:ea typeface="bill corp med light" charset="0"/>
                <a:cs typeface="bill corp med light" charset="0"/>
              </a:defRPr>
            </a:lvl1pPr>
          </a:lstStyle>
          <a:p>
            <a:pPr lvl="0"/>
            <a:r>
              <a:rPr lang="de-DE" dirty="0"/>
              <a:t>1.</a:t>
            </a:r>
          </a:p>
        </p:txBody>
      </p:sp>
      <p:sp>
        <p:nvSpPr>
          <p:cNvPr id="42" name="Textplatzhalter 7"/>
          <p:cNvSpPr>
            <a:spLocks noGrp="1"/>
          </p:cNvSpPr>
          <p:nvPr>
            <p:ph type="body" sz="quarter" idx="17" hasCustomPrompt="1"/>
          </p:nvPr>
        </p:nvSpPr>
        <p:spPr>
          <a:xfrm>
            <a:off x="3416351" y="1874525"/>
            <a:ext cx="2468047" cy="5207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800" b="0" i="0" baseline="0">
                <a:solidFill>
                  <a:srgbClr val="9AC43A"/>
                </a:solidFill>
                <a:latin typeface="bill corp med light" charset="0"/>
                <a:ea typeface="bill corp med light" charset="0"/>
                <a:cs typeface="bill corp med light" charset="0"/>
              </a:defRPr>
            </a:lvl1pPr>
          </a:lstStyle>
          <a:p>
            <a:pPr lvl="0"/>
            <a:r>
              <a:rPr lang="de-DE" dirty="0"/>
              <a:t>2.</a:t>
            </a:r>
          </a:p>
        </p:txBody>
      </p:sp>
      <p:sp>
        <p:nvSpPr>
          <p:cNvPr id="43" name="Textplatzhalt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0" y="1874525"/>
            <a:ext cx="2437267" cy="5207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800" b="0" i="0" baseline="0">
                <a:solidFill>
                  <a:srgbClr val="52883D"/>
                </a:solidFill>
                <a:latin typeface="bill corp med light" charset="0"/>
                <a:ea typeface="bill corp med light" charset="0"/>
                <a:cs typeface="bill corp med light" charset="0"/>
              </a:defRPr>
            </a:lvl1pPr>
          </a:lstStyle>
          <a:p>
            <a:pPr lvl="0"/>
            <a:r>
              <a:rPr lang="de-DE" dirty="0"/>
              <a:t>3.</a:t>
            </a:r>
          </a:p>
        </p:txBody>
      </p:sp>
      <p:sp>
        <p:nvSpPr>
          <p:cNvPr id="44" name="Textplatzhalter 7"/>
          <p:cNvSpPr>
            <a:spLocks noGrp="1"/>
          </p:cNvSpPr>
          <p:nvPr>
            <p:ph type="body" sz="quarter" idx="19" hasCustomPrompt="1"/>
          </p:nvPr>
        </p:nvSpPr>
        <p:spPr>
          <a:xfrm>
            <a:off x="8706824" y="1882658"/>
            <a:ext cx="2473362" cy="5207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800" b="0" i="0" baseline="0">
                <a:solidFill>
                  <a:srgbClr val="9AC43A"/>
                </a:solidFill>
                <a:latin typeface="bill corp med light" charset="0"/>
                <a:ea typeface="bill corp med light" charset="0"/>
                <a:cs typeface="bill corp med light" charset="0"/>
              </a:defRPr>
            </a:lvl1pPr>
          </a:lstStyle>
          <a:p>
            <a:pPr lvl="0"/>
            <a:r>
              <a:rPr lang="de-DE" dirty="0"/>
              <a:t>4.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790339" y="792000"/>
            <a:ext cx="6768052" cy="752835"/>
          </a:xfrm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28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28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28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28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TEXT IN VERSALIEN, OBEN GRÜN UNTEN HELLGRÜN</a:t>
            </a:r>
          </a:p>
        </p:txBody>
      </p:sp>
      <p:pic>
        <p:nvPicPr>
          <p:cNvPr id="22" name="Bild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391094"/>
            <a:ext cx="1711613" cy="224649"/>
          </a:xfrm>
          <a:prstGeom prst="rect">
            <a:avLst/>
          </a:prstGeom>
        </p:spPr>
      </p:pic>
      <p:sp>
        <p:nvSpPr>
          <p:cNvPr id="24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92000" y="6469635"/>
            <a:ext cx="1790700" cy="16668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6CACAF45-329B-0749-9207-9350C193113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</p:spTree>
    <p:extLst>
      <p:ext uri="{BB962C8B-B14F-4D97-AF65-F5344CB8AC3E}">
        <p14:creationId xmlns:p14="http://schemas.microsoft.com/office/powerpoint/2010/main" val="4127777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ufzählung 1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hteck 67">
            <a:extLst>
              <a:ext uri="{FF2B5EF4-FFF2-40B4-BE49-F238E27FC236}">
                <a16:creationId xmlns:a16="http://schemas.microsoft.com/office/drawing/2014/main" id="{37AFCBFC-95D2-C84B-A5CF-CAD2A7E2995E}"/>
              </a:ext>
            </a:extLst>
          </p:cNvPr>
          <p:cNvSpPr/>
          <p:nvPr userDrawn="1"/>
        </p:nvSpPr>
        <p:spPr>
          <a:xfrm>
            <a:off x="6304956" y="1633191"/>
            <a:ext cx="4978148" cy="4385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9" name="Gerade Verbindung 68">
            <a:extLst>
              <a:ext uri="{FF2B5EF4-FFF2-40B4-BE49-F238E27FC236}">
                <a16:creationId xmlns:a16="http://schemas.microsoft.com/office/drawing/2014/main" id="{D227AC93-FE86-284D-89AB-14BA543FF216}"/>
              </a:ext>
            </a:extLst>
          </p:cNvPr>
          <p:cNvCxnSpPr>
            <a:cxnSpLocks/>
          </p:cNvCxnSpPr>
          <p:nvPr userDrawn="1"/>
        </p:nvCxnSpPr>
        <p:spPr>
          <a:xfrm>
            <a:off x="6302487" y="2098350"/>
            <a:ext cx="4978148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69">
            <a:extLst>
              <a:ext uri="{FF2B5EF4-FFF2-40B4-BE49-F238E27FC236}">
                <a16:creationId xmlns:a16="http://schemas.microsoft.com/office/drawing/2014/main" id="{446096EF-9E78-2B4A-9ED7-5A6363B8417F}"/>
              </a:ext>
            </a:extLst>
          </p:cNvPr>
          <p:cNvCxnSpPr>
            <a:cxnSpLocks/>
          </p:cNvCxnSpPr>
          <p:nvPr userDrawn="1"/>
        </p:nvCxnSpPr>
        <p:spPr>
          <a:xfrm>
            <a:off x="6304956" y="6017206"/>
            <a:ext cx="4978148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70">
            <a:extLst>
              <a:ext uri="{FF2B5EF4-FFF2-40B4-BE49-F238E27FC236}">
                <a16:creationId xmlns:a16="http://schemas.microsoft.com/office/drawing/2014/main" id="{D227AC93-FE86-284D-89AB-14BA543FF216}"/>
              </a:ext>
            </a:extLst>
          </p:cNvPr>
          <p:cNvCxnSpPr>
            <a:cxnSpLocks/>
          </p:cNvCxnSpPr>
          <p:nvPr userDrawn="1"/>
        </p:nvCxnSpPr>
        <p:spPr>
          <a:xfrm>
            <a:off x="6302487" y="1633191"/>
            <a:ext cx="4978148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790338" y="792000"/>
            <a:ext cx="10181523" cy="380179"/>
          </a:xfrm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28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28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28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28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TEXT IN VERSALIEN, OBEN GRÜN UNTEN HELLGRÜN</a:t>
            </a:r>
          </a:p>
        </p:txBody>
      </p:sp>
      <p:pic>
        <p:nvPicPr>
          <p:cNvPr id="22" name="Bild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391094"/>
            <a:ext cx="1711613" cy="224649"/>
          </a:xfrm>
          <a:prstGeom prst="rect">
            <a:avLst/>
          </a:prstGeom>
        </p:spPr>
      </p:pic>
      <p:sp>
        <p:nvSpPr>
          <p:cNvPr id="24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92000" y="6469635"/>
            <a:ext cx="1790700" cy="16668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37AFCBFC-95D2-C84B-A5CF-CAD2A7E2995E}"/>
              </a:ext>
            </a:extLst>
          </p:cNvPr>
          <p:cNvSpPr/>
          <p:nvPr userDrawn="1"/>
        </p:nvSpPr>
        <p:spPr>
          <a:xfrm>
            <a:off x="872225" y="1633191"/>
            <a:ext cx="5014819" cy="4385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32" name="Gerade Verbindung 31">
            <a:extLst>
              <a:ext uri="{FF2B5EF4-FFF2-40B4-BE49-F238E27FC236}">
                <a16:creationId xmlns:a16="http://schemas.microsoft.com/office/drawing/2014/main" id="{D227AC93-FE86-284D-89AB-14BA543FF216}"/>
              </a:ext>
            </a:extLst>
          </p:cNvPr>
          <p:cNvCxnSpPr>
            <a:cxnSpLocks/>
          </p:cNvCxnSpPr>
          <p:nvPr userDrawn="1"/>
        </p:nvCxnSpPr>
        <p:spPr>
          <a:xfrm>
            <a:off x="869757" y="2098350"/>
            <a:ext cx="5014819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>
            <a:extLst>
              <a:ext uri="{FF2B5EF4-FFF2-40B4-BE49-F238E27FC236}">
                <a16:creationId xmlns:a16="http://schemas.microsoft.com/office/drawing/2014/main" id="{446096EF-9E78-2B4A-9ED7-5A6363B8417F}"/>
              </a:ext>
            </a:extLst>
          </p:cNvPr>
          <p:cNvCxnSpPr>
            <a:cxnSpLocks/>
          </p:cNvCxnSpPr>
          <p:nvPr userDrawn="1"/>
        </p:nvCxnSpPr>
        <p:spPr>
          <a:xfrm>
            <a:off x="872226" y="6017206"/>
            <a:ext cx="5014819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platzhalter 8"/>
          <p:cNvSpPr>
            <a:spLocks noGrp="1"/>
          </p:cNvSpPr>
          <p:nvPr>
            <p:ph type="body" sz="quarter" idx="26" hasCustomPrompt="1"/>
          </p:nvPr>
        </p:nvSpPr>
        <p:spPr>
          <a:xfrm>
            <a:off x="1026326" y="1750106"/>
            <a:ext cx="4576734" cy="260350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56" name="Textplatzhalter 8"/>
          <p:cNvSpPr>
            <a:spLocks noGrp="1"/>
          </p:cNvSpPr>
          <p:nvPr>
            <p:ph type="body" sz="quarter" idx="27" hasCustomPrompt="1"/>
          </p:nvPr>
        </p:nvSpPr>
        <p:spPr>
          <a:xfrm>
            <a:off x="6423271" y="1750107"/>
            <a:ext cx="4543267" cy="260350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5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026326" y="2319597"/>
            <a:ext cx="4576734" cy="349841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 spc="5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 algn="l">
              <a:buNone/>
              <a:defRPr sz="1600">
                <a:solidFill>
                  <a:srgbClr val="575756"/>
                </a:solidFill>
              </a:defRPr>
            </a:lvl2pPr>
            <a:lvl3pPr marL="914400" indent="0" algn="l">
              <a:buNone/>
              <a:defRPr sz="1600">
                <a:solidFill>
                  <a:srgbClr val="575756"/>
                </a:solidFill>
              </a:defRPr>
            </a:lvl3pPr>
            <a:lvl4pPr marL="1371600" indent="0" algn="l">
              <a:buNone/>
              <a:defRPr sz="1600">
                <a:solidFill>
                  <a:srgbClr val="575756"/>
                </a:solidFill>
              </a:defRPr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Mastertext</a:t>
            </a:r>
          </a:p>
          <a:p>
            <a:pPr lvl="1"/>
            <a:r>
              <a:rPr lang="de-DE" dirty="0"/>
              <a:t>Eingerückter Text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29"/>
          </p:nvPr>
        </p:nvSpPr>
        <p:spPr>
          <a:xfrm>
            <a:off x="6423524" y="2319598"/>
            <a:ext cx="4543267" cy="3497684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cxnSp>
        <p:nvCxnSpPr>
          <p:cNvPr id="67" name="Gerade Verbindung 66">
            <a:extLst>
              <a:ext uri="{FF2B5EF4-FFF2-40B4-BE49-F238E27FC236}">
                <a16:creationId xmlns:a16="http://schemas.microsoft.com/office/drawing/2014/main" id="{D227AC93-FE86-284D-89AB-14BA543FF216}"/>
              </a:ext>
            </a:extLst>
          </p:cNvPr>
          <p:cNvCxnSpPr>
            <a:cxnSpLocks/>
          </p:cNvCxnSpPr>
          <p:nvPr userDrawn="1"/>
        </p:nvCxnSpPr>
        <p:spPr>
          <a:xfrm>
            <a:off x="869757" y="1633191"/>
            <a:ext cx="5014819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CFC48C04-F96B-6547-939E-C4511B2327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</p:spTree>
    <p:extLst>
      <p:ext uri="{BB962C8B-B14F-4D97-AF65-F5344CB8AC3E}">
        <p14:creationId xmlns:p14="http://schemas.microsoft.com/office/powerpoint/2010/main" val="33966765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ufzählung 1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hteck 71">
            <a:extLst>
              <a:ext uri="{FF2B5EF4-FFF2-40B4-BE49-F238E27FC236}">
                <a16:creationId xmlns:a16="http://schemas.microsoft.com/office/drawing/2014/main" id="{37AFCBFC-95D2-C84B-A5CF-CAD2A7E2995E}"/>
              </a:ext>
            </a:extLst>
          </p:cNvPr>
          <p:cNvSpPr/>
          <p:nvPr userDrawn="1"/>
        </p:nvSpPr>
        <p:spPr>
          <a:xfrm>
            <a:off x="7988612" y="1633191"/>
            <a:ext cx="3258950" cy="4385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3" name="Gerade Verbindung 72">
            <a:extLst>
              <a:ext uri="{FF2B5EF4-FFF2-40B4-BE49-F238E27FC236}">
                <a16:creationId xmlns:a16="http://schemas.microsoft.com/office/drawing/2014/main" id="{D227AC93-FE86-284D-89AB-14BA543FF216}"/>
              </a:ext>
            </a:extLst>
          </p:cNvPr>
          <p:cNvCxnSpPr>
            <a:cxnSpLocks/>
          </p:cNvCxnSpPr>
          <p:nvPr userDrawn="1"/>
        </p:nvCxnSpPr>
        <p:spPr>
          <a:xfrm>
            <a:off x="7986143" y="2098350"/>
            <a:ext cx="325895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 Verbindung 73">
            <a:extLst>
              <a:ext uri="{FF2B5EF4-FFF2-40B4-BE49-F238E27FC236}">
                <a16:creationId xmlns:a16="http://schemas.microsoft.com/office/drawing/2014/main" id="{446096EF-9E78-2B4A-9ED7-5A6363B8417F}"/>
              </a:ext>
            </a:extLst>
          </p:cNvPr>
          <p:cNvCxnSpPr>
            <a:cxnSpLocks/>
          </p:cNvCxnSpPr>
          <p:nvPr userDrawn="1"/>
        </p:nvCxnSpPr>
        <p:spPr>
          <a:xfrm>
            <a:off x="7988612" y="6017206"/>
            <a:ext cx="325895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Gerade Verbindung 74">
            <a:extLst>
              <a:ext uri="{FF2B5EF4-FFF2-40B4-BE49-F238E27FC236}">
                <a16:creationId xmlns:a16="http://schemas.microsoft.com/office/drawing/2014/main" id="{D227AC93-FE86-284D-89AB-14BA543FF216}"/>
              </a:ext>
            </a:extLst>
          </p:cNvPr>
          <p:cNvCxnSpPr>
            <a:cxnSpLocks/>
          </p:cNvCxnSpPr>
          <p:nvPr userDrawn="1"/>
        </p:nvCxnSpPr>
        <p:spPr>
          <a:xfrm>
            <a:off x="7986143" y="1633191"/>
            <a:ext cx="325895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hteck 67">
            <a:extLst>
              <a:ext uri="{FF2B5EF4-FFF2-40B4-BE49-F238E27FC236}">
                <a16:creationId xmlns:a16="http://schemas.microsoft.com/office/drawing/2014/main" id="{37AFCBFC-95D2-C84B-A5CF-CAD2A7E2995E}"/>
              </a:ext>
            </a:extLst>
          </p:cNvPr>
          <p:cNvSpPr/>
          <p:nvPr userDrawn="1"/>
        </p:nvSpPr>
        <p:spPr>
          <a:xfrm>
            <a:off x="4440363" y="1633191"/>
            <a:ext cx="3258950" cy="4385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9" name="Gerade Verbindung 68">
            <a:extLst>
              <a:ext uri="{FF2B5EF4-FFF2-40B4-BE49-F238E27FC236}">
                <a16:creationId xmlns:a16="http://schemas.microsoft.com/office/drawing/2014/main" id="{D227AC93-FE86-284D-89AB-14BA543FF216}"/>
              </a:ext>
            </a:extLst>
          </p:cNvPr>
          <p:cNvCxnSpPr>
            <a:cxnSpLocks/>
          </p:cNvCxnSpPr>
          <p:nvPr userDrawn="1"/>
        </p:nvCxnSpPr>
        <p:spPr>
          <a:xfrm>
            <a:off x="4437894" y="2098350"/>
            <a:ext cx="325895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69">
            <a:extLst>
              <a:ext uri="{FF2B5EF4-FFF2-40B4-BE49-F238E27FC236}">
                <a16:creationId xmlns:a16="http://schemas.microsoft.com/office/drawing/2014/main" id="{446096EF-9E78-2B4A-9ED7-5A6363B8417F}"/>
              </a:ext>
            </a:extLst>
          </p:cNvPr>
          <p:cNvCxnSpPr>
            <a:cxnSpLocks/>
          </p:cNvCxnSpPr>
          <p:nvPr userDrawn="1"/>
        </p:nvCxnSpPr>
        <p:spPr>
          <a:xfrm>
            <a:off x="4440363" y="6017206"/>
            <a:ext cx="325895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70">
            <a:extLst>
              <a:ext uri="{FF2B5EF4-FFF2-40B4-BE49-F238E27FC236}">
                <a16:creationId xmlns:a16="http://schemas.microsoft.com/office/drawing/2014/main" id="{D227AC93-FE86-284D-89AB-14BA543FF216}"/>
              </a:ext>
            </a:extLst>
          </p:cNvPr>
          <p:cNvCxnSpPr>
            <a:cxnSpLocks/>
          </p:cNvCxnSpPr>
          <p:nvPr userDrawn="1"/>
        </p:nvCxnSpPr>
        <p:spPr>
          <a:xfrm>
            <a:off x="4437894" y="1633191"/>
            <a:ext cx="325895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790338" y="792000"/>
            <a:ext cx="10181523" cy="380179"/>
          </a:xfrm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28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28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28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28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TEXT IN VERSALIEN, OBEN GRÜN UNTEN HELLGRÜN</a:t>
            </a:r>
          </a:p>
        </p:txBody>
      </p:sp>
      <p:pic>
        <p:nvPicPr>
          <p:cNvPr id="22" name="Bild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391094"/>
            <a:ext cx="1711613" cy="224649"/>
          </a:xfrm>
          <a:prstGeom prst="rect">
            <a:avLst/>
          </a:prstGeom>
        </p:spPr>
      </p:pic>
      <p:sp>
        <p:nvSpPr>
          <p:cNvPr id="24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92000" y="6469635"/>
            <a:ext cx="1790700" cy="16668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37AFCBFC-95D2-C84B-A5CF-CAD2A7E2995E}"/>
              </a:ext>
            </a:extLst>
          </p:cNvPr>
          <p:cNvSpPr/>
          <p:nvPr userDrawn="1"/>
        </p:nvSpPr>
        <p:spPr>
          <a:xfrm>
            <a:off x="872226" y="1633191"/>
            <a:ext cx="3258950" cy="4385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2" name="Gerade Verbindung 31">
            <a:extLst>
              <a:ext uri="{FF2B5EF4-FFF2-40B4-BE49-F238E27FC236}">
                <a16:creationId xmlns:a16="http://schemas.microsoft.com/office/drawing/2014/main" id="{D227AC93-FE86-284D-89AB-14BA543FF216}"/>
              </a:ext>
            </a:extLst>
          </p:cNvPr>
          <p:cNvCxnSpPr>
            <a:cxnSpLocks/>
          </p:cNvCxnSpPr>
          <p:nvPr userDrawn="1"/>
        </p:nvCxnSpPr>
        <p:spPr>
          <a:xfrm>
            <a:off x="869757" y="2098350"/>
            <a:ext cx="325895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>
            <a:extLst>
              <a:ext uri="{FF2B5EF4-FFF2-40B4-BE49-F238E27FC236}">
                <a16:creationId xmlns:a16="http://schemas.microsoft.com/office/drawing/2014/main" id="{446096EF-9E78-2B4A-9ED7-5A6363B8417F}"/>
              </a:ext>
            </a:extLst>
          </p:cNvPr>
          <p:cNvCxnSpPr>
            <a:cxnSpLocks/>
          </p:cNvCxnSpPr>
          <p:nvPr userDrawn="1"/>
        </p:nvCxnSpPr>
        <p:spPr>
          <a:xfrm>
            <a:off x="872226" y="6017206"/>
            <a:ext cx="325895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platzhalter 8"/>
          <p:cNvSpPr>
            <a:spLocks noGrp="1"/>
          </p:cNvSpPr>
          <p:nvPr>
            <p:ph type="body" sz="quarter" idx="26" hasCustomPrompt="1"/>
          </p:nvPr>
        </p:nvSpPr>
        <p:spPr>
          <a:xfrm>
            <a:off x="1026326" y="1750106"/>
            <a:ext cx="2974255" cy="260350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56" name="Textplatzhalter 8"/>
          <p:cNvSpPr>
            <a:spLocks noGrp="1"/>
          </p:cNvSpPr>
          <p:nvPr>
            <p:ph type="body" sz="quarter" idx="27" hasCustomPrompt="1"/>
          </p:nvPr>
        </p:nvSpPr>
        <p:spPr>
          <a:xfrm>
            <a:off x="4558678" y="1750107"/>
            <a:ext cx="2974255" cy="260350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57" name="Textplatzhalter 8"/>
          <p:cNvSpPr>
            <a:spLocks noGrp="1"/>
          </p:cNvSpPr>
          <p:nvPr>
            <p:ph type="body" sz="quarter" idx="28" hasCustomPrompt="1"/>
          </p:nvPr>
        </p:nvSpPr>
        <p:spPr>
          <a:xfrm>
            <a:off x="8132460" y="1750107"/>
            <a:ext cx="2974255" cy="260350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5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026326" y="2319597"/>
            <a:ext cx="2974255" cy="349841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 spc="5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 algn="l">
              <a:buNone/>
              <a:defRPr sz="1600">
                <a:solidFill>
                  <a:srgbClr val="575756"/>
                </a:solidFill>
              </a:defRPr>
            </a:lvl2pPr>
            <a:lvl3pPr marL="914400" indent="0" algn="l">
              <a:buNone/>
              <a:defRPr sz="1600">
                <a:solidFill>
                  <a:srgbClr val="575756"/>
                </a:solidFill>
              </a:defRPr>
            </a:lvl3pPr>
            <a:lvl4pPr marL="1371600" indent="0" algn="l">
              <a:buNone/>
              <a:defRPr sz="1600">
                <a:solidFill>
                  <a:srgbClr val="575756"/>
                </a:solidFill>
              </a:defRPr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Mastertext</a:t>
            </a:r>
          </a:p>
          <a:p>
            <a:pPr lvl="1"/>
            <a:r>
              <a:rPr lang="de-DE" dirty="0"/>
              <a:t>Eingerückter Text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29"/>
          </p:nvPr>
        </p:nvSpPr>
        <p:spPr>
          <a:xfrm>
            <a:off x="4558931" y="2319598"/>
            <a:ext cx="2974255" cy="3497684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62" name="Textplatzhalter 11"/>
          <p:cNvSpPr>
            <a:spLocks noGrp="1"/>
          </p:cNvSpPr>
          <p:nvPr>
            <p:ph type="body" sz="quarter" idx="30"/>
          </p:nvPr>
        </p:nvSpPr>
        <p:spPr>
          <a:xfrm>
            <a:off x="8132460" y="2319598"/>
            <a:ext cx="2974255" cy="3497684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cxnSp>
        <p:nvCxnSpPr>
          <p:cNvPr id="67" name="Gerade Verbindung 66">
            <a:extLst>
              <a:ext uri="{FF2B5EF4-FFF2-40B4-BE49-F238E27FC236}">
                <a16:creationId xmlns:a16="http://schemas.microsoft.com/office/drawing/2014/main" id="{D227AC93-FE86-284D-89AB-14BA543FF216}"/>
              </a:ext>
            </a:extLst>
          </p:cNvPr>
          <p:cNvCxnSpPr>
            <a:cxnSpLocks/>
          </p:cNvCxnSpPr>
          <p:nvPr userDrawn="1"/>
        </p:nvCxnSpPr>
        <p:spPr>
          <a:xfrm>
            <a:off x="869757" y="1633191"/>
            <a:ext cx="325895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CFC48C04-F96B-6547-939E-C4511B2327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27ABCA1-A13B-2044-89F7-EBFEFB7639D9}"/>
              </a:ext>
            </a:extLst>
          </p:cNvPr>
          <p:cNvSpPr txBox="1"/>
          <p:nvPr userDrawn="1"/>
        </p:nvSpPr>
        <p:spPr>
          <a:xfrm>
            <a:off x="7403164" y="5817282"/>
            <a:ext cx="45719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97150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 1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hteck 71">
            <a:extLst>
              <a:ext uri="{FF2B5EF4-FFF2-40B4-BE49-F238E27FC236}">
                <a16:creationId xmlns:a16="http://schemas.microsoft.com/office/drawing/2014/main" id="{37AFCBFC-95D2-C84B-A5CF-CAD2A7E2995E}"/>
              </a:ext>
            </a:extLst>
          </p:cNvPr>
          <p:cNvSpPr/>
          <p:nvPr userDrawn="1"/>
        </p:nvSpPr>
        <p:spPr>
          <a:xfrm>
            <a:off x="6190461" y="1633191"/>
            <a:ext cx="2423815" cy="4385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3" name="Gerade Verbindung 72">
            <a:extLst>
              <a:ext uri="{FF2B5EF4-FFF2-40B4-BE49-F238E27FC236}">
                <a16:creationId xmlns:a16="http://schemas.microsoft.com/office/drawing/2014/main" id="{D227AC93-FE86-284D-89AB-14BA543FF216}"/>
              </a:ext>
            </a:extLst>
          </p:cNvPr>
          <p:cNvCxnSpPr>
            <a:cxnSpLocks/>
          </p:cNvCxnSpPr>
          <p:nvPr userDrawn="1"/>
        </p:nvCxnSpPr>
        <p:spPr>
          <a:xfrm>
            <a:off x="6187991" y="2098350"/>
            <a:ext cx="242381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 Verbindung 73">
            <a:extLst>
              <a:ext uri="{FF2B5EF4-FFF2-40B4-BE49-F238E27FC236}">
                <a16:creationId xmlns:a16="http://schemas.microsoft.com/office/drawing/2014/main" id="{446096EF-9E78-2B4A-9ED7-5A6363B8417F}"/>
              </a:ext>
            </a:extLst>
          </p:cNvPr>
          <p:cNvCxnSpPr>
            <a:cxnSpLocks/>
          </p:cNvCxnSpPr>
          <p:nvPr userDrawn="1"/>
        </p:nvCxnSpPr>
        <p:spPr>
          <a:xfrm>
            <a:off x="6190460" y="6017206"/>
            <a:ext cx="242381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Gerade Verbindung 74">
            <a:extLst>
              <a:ext uri="{FF2B5EF4-FFF2-40B4-BE49-F238E27FC236}">
                <a16:creationId xmlns:a16="http://schemas.microsoft.com/office/drawing/2014/main" id="{D227AC93-FE86-284D-89AB-14BA543FF216}"/>
              </a:ext>
            </a:extLst>
          </p:cNvPr>
          <p:cNvCxnSpPr>
            <a:cxnSpLocks/>
          </p:cNvCxnSpPr>
          <p:nvPr userDrawn="1"/>
        </p:nvCxnSpPr>
        <p:spPr>
          <a:xfrm>
            <a:off x="6187991" y="1633191"/>
            <a:ext cx="242381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hteck 67">
            <a:extLst>
              <a:ext uri="{FF2B5EF4-FFF2-40B4-BE49-F238E27FC236}">
                <a16:creationId xmlns:a16="http://schemas.microsoft.com/office/drawing/2014/main" id="{37AFCBFC-95D2-C84B-A5CF-CAD2A7E2995E}"/>
              </a:ext>
            </a:extLst>
          </p:cNvPr>
          <p:cNvSpPr/>
          <p:nvPr userDrawn="1"/>
        </p:nvSpPr>
        <p:spPr>
          <a:xfrm>
            <a:off x="3567934" y="1633191"/>
            <a:ext cx="2423815" cy="4385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9" name="Gerade Verbindung 68">
            <a:extLst>
              <a:ext uri="{FF2B5EF4-FFF2-40B4-BE49-F238E27FC236}">
                <a16:creationId xmlns:a16="http://schemas.microsoft.com/office/drawing/2014/main" id="{D227AC93-FE86-284D-89AB-14BA543FF216}"/>
              </a:ext>
            </a:extLst>
          </p:cNvPr>
          <p:cNvCxnSpPr>
            <a:cxnSpLocks/>
          </p:cNvCxnSpPr>
          <p:nvPr userDrawn="1"/>
        </p:nvCxnSpPr>
        <p:spPr>
          <a:xfrm>
            <a:off x="3565464" y="2098350"/>
            <a:ext cx="242381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69">
            <a:extLst>
              <a:ext uri="{FF2B5EF4-FFF2-40B4-BE49-F238E27FC236}">
                <a16:creationId xmlns:a16="http://schemas.microsoft.com/office/drawing/2014/main" id="{446096EF-9E78-2B4A-9ED7-5A6363B8417F}"/>
              </a:ext>
            </a:extLst>
          </p:cNvPr>
          <p:cNvCxnSpPr>
            <a:cxnSpLocks/>
          </p:cNvCxnSpPr>
          <p:nvPr userDrawn="1"/>
        </p:nvCxnSpPr>
        <p:spPr>
          <a:xfrm>
            <a:off x="3567933" y="6017206"/>
            <a:ext cx="242381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70">
            <a:extLst>
              <a:ext uri="{FF2B5EF4-FFF2-40B4-BE49-F238E27FC236}">
                <a16:creationId xmlns:a16="http://schemas.microsoft.com/office/drawing/2014/main" id="{D227AC93-FE86-284D-89AB-14BA543FF216}"/>
              </a:ext>
            </a:extLst>
          </p:cNvPr>
          <p:cNvCxnSpPr>
            <a:cxnSpLocks/>
          </p:cNvCxnSpPr>
          <p:nvPr userDrawn="1"/>
        </p:nvCxnSpPr>
        <p:spPr>
          <a:xfrm>
            <a:off x="3565464" y="1633191"/>
            <a:ext cx="242381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790338" y="792000"/>
            <a:ext cx="10181523" cy="380179"/>
          </a:xfrm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28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28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28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28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TEXT IN VERSALIEN, OBEN GRÜN UNTEN HELLGRÜN</a:t>
            </a:r>
          </a:p>
        </p:txBody>
      </p:sp>
      <p:pic>
        <p:nvPicPr>
          <p:cNvPr id="22" name="Bild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391094"/>
            <a:ext cx="1711613" cy="224649"/>
          </a:xfrm>
          <a:prstGeom prst="rect">
            <a:avLst/>
          </a:prstGeom>
        </p:spPr>
      </p:pic>
      <p:sp>
        <p:nvSpPr>
          <p:cNvPr id="24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92000" y="6469635"/>
            <a:ext cx="1790700" cy="16668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37AFCBFC-95D2-C84B-A5CF-CAD2A7E2995E}"/>
              </a:ext>
            </a:extLst>
          </p:cNvPr>
          <p:cNvSpPr/>
          <p:nvPr userDrawn="1"/>
        </p:nvSpPr>
        <p:spPr>
          <a:xfrm>
            <a:off x="885875" y="1633191"/>
            <a:ext cx="2423815" cy="4385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2" name="Gerade Verbindung 31">
            <a:extLst>
              <a:ext uri="{FF2B5EF4-FFF2-40B4-BE49-F238E27FC236}">
                <a16:creationId xmlns:a16="http://schemas.microsoft.com/office/drawing/2014/main" id="{D227AC93-FE86-284D-89AB-14BA543FF216}"/>
              </a:ext>
            </a:extLst>
          </p:cNvPr>
          <p:cNvCxnSpPr>
            <a:cxnSpLocks/>
          </p:cNvCxnSpPr>
          <p:nvPr userDrawn="1"/>
        </p:nvCxnSpPr>
        <p:spPr>
          <a:xfrm>
            <a:off x="883405" y="2098350"/>
            <a:ext cx="242381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>
            <a:extLst>
              <a:ext uri="{FF2B5EF4-FFF2-40B4-BE49-F238E27FC236}">
                <a16:creationId xmlns:a16="http://schemas.microsoft.com/office/drawing/2014/main" id="{446096EF-9E78-2B4A-9ED7-5A6363B8417F}"/>
              </a:ext>
            </a:extLst>
          </p:cNvPr>
          <p:cNvCxnSpPr>
            <a:cxnSpLocks/>
          </p:cNvCxnSpPr>
          <p:nvPr userDrawn="1"/>
        </p:nvCxnSpPr>
        <p:spPr>
          <a:xfrm>
            <a:off x="885874" y="6017206"/>
            <a:ext cx="242381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platzhalter 8"/>
          <p:cNvSpPr>
            <a:spLocks noGrp="1"/>
          </p:cNvSpPr>
          <p:nvPr>
            <p:ph type="body" sz="quarter" idx="26" hasCustomPrompt="1"/>
          </p:nvPr>
        </p:nvSpPr>
        <p:spPr>
          <a:xfrm>
            <a:off x="1039976" y="1750106"/>
            <a:ext cx="2212076" cy="260350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de-DE" dirty="0"/>
              <a:t>MASTERTEXT</a:t>
            </a:r>
          </a:p>
        </p:txBody>
      </p:sp>
      <p:sp>
        <p:nvSpPr>
          <p:cNvPr id="56" name="Textplatzhalter 8"/>
          <p:cNvSpPr>
            <a:spLocks noGrp="1"/>
          </p:cNvSpPr>
          <p:nvPr>
            <p:ph type="body" sz="quarter" idx="27" hasCustomPrompt="1"/>
          </p:nvPr>
        </p:nvSpPr>
        <p:spPr>
          <a:xfrm>
            <a:off x="3686250" y="1750107"/>
            <a:ext cx="2212076" cy="260350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de-DE" dirty="0"/>
              <a:t>MASTERTEXT</a:t>
            </a:r>
          </a:p>
        </p:txBody>
      </p:sp>
      <p:sp>
        <p:nvSpPr>
          <p:cNvPr id="57" name="Textplatzhalter 8"/>
          <p:cNvSpPr>
            <a:spLocks noGrp="1"/>
          </p:cNvSpPr>
          <p:nvPr>
            <p:ph type="body" sz="quarter" idx="28" hasCustomPrompt="1"/>
          </p:nvPr>
        </p:nvSpPr>
        <p:spPr>
          <a:xfrm>
            <a:off x="6334310" y="1750107"/>
            <a:ext cx="2212076" cy="260350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de-DE" dirty="0"/>
              <a:t>MASTERTEXT</a:t>
            </a:r>
          </a:p>
        </p:txBody>
      </p:sp>
      <p:sp>
        <p:nvSpPr>
          <p:cNvPr id="5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039976" y="2319597"/>
            <a:ext cx="2212076" cy="349841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 spc="5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 algn="l">
              <a:buNone/>
              <a:defRPr sz="1600">
                <a:solidFill>
                  <a:srgbClr val="575756"/>
                </a:solidFill>
              </a:defRPr>
            </a:lvl2pPr>
            <a:lvl3pPr marL="914400" indent="0" algn="l">
              <a:buNone/>
              <a:defRPr sz="1600">
                <a:solidFill>
                  <a:srgbClr val="575756"/>
                </a:solidFill>
              </a:defRPr>
            </a:lvl3pPr>
            <a:lvl4pPr marL="1371600" indent="0" algn="l">
              <a:buNone/>
              <a:defRPr sz="1600">
                <a:solidFill>
                  <a:srgbClr val="575756"/>
                </a:solidFill>
              </a:defRPr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Mastertext</a:t>
            </a:r>
          </a:p>
          <a:p>
            <a:pPr lvl="1"/>
            <a:r>
              <a:rPr lang="de-DE" dirty="0"/>
              <a:t>Eingerückter Text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29"/>
          </p:nvPr>
        </p:nvSpPr>
        <p:spPr>
          <a:xfrm>
            <a:off x="3686503" y="2319598"/>
            <a:ext cx="2212076" cy="3497684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62" name="Textplatzhalter 11"/>
          <p:cNvSpPr>
            <a:spLocks noGrp="1"/>
          </p:cNvSpPr>
          <p:nvPr>
            <p:ph type="body" sz="quarter" idx="30"/>
          </p:nvPr>
        </p:nvSpPr>
        <p:spPr>
          <a:xfrm>
            <a:off x="6334310" y="2319598"/>
            <a:ext cx="2212076" cy="3497684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cxnSp>
        <p:nvCxnSpPr>
          <p:cNvPr id="67" name="Gerade Verbindung 66">
            <a:extLst>
              <a:ext uri="{FF2B5EF4-FFF2-40B4-BE49-F238E27FC236}">
                <a16:creationId xmlns:a16="http://schemas.microsoft.com/office/drawing/2014/main" id="{D227AC93-FE86-284D-89AB-14BA543FF216}"/>
              </a:ext>
            </a:extLst>
          </p:cNvPr>
          <p:cNvCxnSpPr>
            <a:cxnSpLocks/>
          </p:cNvCxnSpPr>
          <p:nvPr userDrawn="1"/>
        </p:nvCxnSpPr>
        <p:spPr>
          <a:xfrm>
            <a:off x="883405" y="1633191"/>
            <a:ext cx="242381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CFC48C04-F96B-6547-939E-C4511B2327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  <p:sp>
        <p:nvSpPr>
          <p:cNvPr id="61" name="Rechteck 60">
            <a:extLst>
              <a:ext uri="{FF2B5EF4-FFF2-40B4-BE49-F238E27FC236}">
                <a16:creationId xmlns:a16="http://schemas.microsoft.com/office/drawing/2014/main" id="{2321CA75-9253-8842-B2D7-6D857F5F373F}"/>
              </a:ext>
            </a:extLst>
          </p:cNvPr>
          <p:cNvSpPr/>
          <p:nvPr userDrawn="1"/>
        </p:nvSpPr>
        <p:spPr>
          <a:xfrm>
            <a:off x="8855849" y="1633191"/>
            <a:ext cx="2423815" cy="4385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3" name="Gerade Verbindung 62">
            <a:extLst>
              <a:ext uri="{FF2B5EF4-FFF2-40B4-BE49-F238E27FC236}">
                <a16:creationId xmlns:a16="http://schemas.microsoft.com/office/drawing/2014/main" id="{4E4F3523-366A-6548-93DF-DD32F2DD342A}"/>
              </a:ext>
            </a:extLst>
          </p:cNvPr>
          <p:cNvCxnSpPr>
            <a:cxnSpLocks/>
          </p:cNvCxnSpPr>
          <p:nvPr userDrawn="1"/>
        </p:nvCxnSpPr>
        <p:spPr>
          <a:xfrm>
            <a:off x="8853379" y="2098350"/>
            <a:ext cx="242381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3">
            <a:extLst>
              <a:ext uri="{FF2B5EF4-FFF2-40B4-BE49-F238E27FC236}">
                <a16:creationId xmlns:a16="http://schemas.microsoft.com/office/drawing/2014/main" id="{AA3AC8F0-2EFE-0045-9659-01788AC7170C}"/>
              </a:ext>
            </a:extLst>
          </p:cNvPr>
          <p:cNvCxnSpPr>
            <a:cxnSpLocks/>
          </p:cNvCxnSpPr>
          <p:nvPr userDrawn="1"/>
        </p:nvCxnSpPr>
        <p:spPr>
          <a:xfrm>
            <a:off x="8855848" y="6017206"/>
            <a:ext cx="242381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64">
            <a:extLst>
              <a:ext uri="{FF2B5EF4-FFF2-40B4-BE49-F238E27FC236}">
                <a16:creationId xmlns:a16="http://schemas.microsoft.com/office/drawing/2014/main" id="{8E068F32-7DDA-4A47-A878-912176E67FD8}"/>
              </a:ext>
            </a:extLst>
          </p:cNvPr>
          <p:cNvCxnSpPr>
            <a:cxnSpLocks/>
          </p:cNvCxnSpPr>
          <p:nvPr userDrawn="1"/>
        </p:nvCxnSpPr>
        <p:spPr>
          <a:xfrm>
            <a:off x="8853379" y="1633191"/>
            <a:ext cx="242381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platzhalter 8">
            <a:extLst>
              <a:ext uri="{FF2B5EF4-FFF2-40B4-BE49-F238E27FC236}">
                <a16:creationId xmlns:a16="http://schemas.microsoft.com/office/drawing/2014/main" id="{8DFE5364-3A9E-C946-958A-BA54B076884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99698" y="1750107"/>
            <a:ext cx="2212076" cy="260350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de-DE" dirty="0"/>
              <a:t>MASTERTEXT</a:t>
            </a:r>
          </a:p>
        </p:txBody>
      </p:sp>
      <p:sp>
        <p:nvSpPr>
          <p:cNvPr id="76" name="Textplatzhalter 11">
            <a:extLst>
              <a:ext uri="{FF2B5EF4-FFF2-40B4-BE49-F238E27FC236}">
                <a16:creationId xmlns:a16="http://schemas.microsoft.com/office/drawing/2014/main" id="{CB0E9ACB-D2F1-224C-B000-83DC6D314A6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999698" y="2319598"/>
            <a:ext cx="2212076" cy="3497684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6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9601555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ufzählung Nummern/Buchsta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Bild 6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911" y="172720"/>
            <a:ext cx="3170801" cy="650964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68515" y="4395651"/>
            <a:ext cx="2468072" cy="1670349"/>
          </a:xfrm>
        </p:spPr>
        <p:txBody>
          <a:bodyPr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 spc="5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685800" marR="0" indent="-22860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>
                <a:solidFill>
                  <a:srgbClr val="575756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dirty="0"/>
              <a:t>Mastertext</a:t>
            </a:r>
          </a:p>
        </p:txBody>
      </p:sp>
      <p:sp>
        <p:nvSpPr>
          <p:cNvPr id="30" name="Textplatzhalt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878202" y="4082210"/>
            <a:ext cx="1123021" cy="313441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800" b="0" i="0" spc="50" baseline="0">
                <a:solidFill>
                  <a:srgbClr val="575756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 marL="457200" indent="0">
              <a:buFontTx/>
              <a:buNone/>
              <a:defRPr sz="1800">
                <a:latin typeface="+mj-lt"/>
              </a:defRPr>
            </a:lvl2pPr>
            <a:lvl3pPr marL="914400" indent="0">
              <a:buFontTx/>
              <a:buNone/>
              <a:defRPr sz="1800">
                <a:latin typeface="+mj-lt"/>
              </a:defRPr>
            </a:lvl3pPr>
            <a:lvl4pPr marL="1371600" indent="0">
              <a:buFontTx/>
              <a:buNone/>
              <a:defRPr sz="1800">
                <a:latin typeface="+mj-lt"/>
              </a:defRPr>
            </a:lvl4pPr>
            <a:lvl5pPr marL="1828800" indent="0">
              <a:buFontTx/>
              <a:buNone/>
              <a:defRPr sz="1800">
                <a:latin typeface="+mj-lt"/>
              </a:defRPr>
            </a:lvl5pPr>
          </a:lstStyle>
          <a:p>
            <a:pPr lvl="0"/>
            <a:r>
              <a:rPr lang="de-DE" dirty="0"/>
              <a:t>01.01.18</a:t>
            </a:r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878202" y="3740035"/>
            <a:ext cx="7750232" cy="0"/>
          </a:xfrm>
          <a:prstGeom prst="line">
            <a:avLst/>
          </a:prstGeom>
          <a:ln w="25400">
            <a:solidFill>
              <a:srgbClr val="5288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 userDrawn="1"/>
        </p:nvCxnSpPr>
        <p:spPr>
          <a:xfrm flipV="1">
            <a:off x="878202" y="3662864"/>
            <a:ext cx="0" cy="172720"/>
          </a:xfrm>
          <a:prstGeom prst="line">
            <a:avLst/>
          </a:prstGeom>
          <a:ln w="25400">
            <a:solidFill>
              <a:srgbClr val="5288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 userDrawn="1"/>
        </p:nvCxnSpPr>
        <p:spPr>
          <a:xfrm flipV="1">
            <a:off x="1687738" y="3653566"/>
            <a:ext cx="0" cy="172720"/>
          </a:xfrm>
          <a:prstGeom prst="line">
            <a:avLst/>
          </a:prstGeom>
          <a:ln w="25400">
            <a:solidFill>
              <a:srgbClr val="5288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reieck 16"/>
          <p:cNvSpPr/>
          <p:nvPr userDrawn="1"/>
        </p:nvSpPr>
        <p:spPr>
          <a:xfrm>
            <a:off x="868515" y="3904095"/>
            <a:ext cx="157331" cy="135630"/>
          </a:xfrm>
          <a:prstGeom prst="triangle">
            <a:avLst/>
          </a:prstGeom>
          <a:solidFill>
            <a:srgbClr val="52883D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Textplatzhalt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1516287" y="2997951"/>
            <a:ext cx="1046504" cy="327280"/>
          </a:xfrm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buFontTx/>
              <a:buNone/>
              <a:defRPr sz="1800" b="0" i="0" spc="50" baseline="0">
                <a:solidFill>
                  <a:srgbClr val="575756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 marL="457200" indent="0">
              <a:buFontTx/>
              <a:buNone/>
              <a:defRPr sz="1800">
                <a:latin typeface="+mj-lt"/>
              </a:defRPr>
            </a:lvl2pPr>
            <a:lvl3pPr marL="914400" indent="0">
              <a:buFontTx/>
              <a:buNone/>
              <a:defRPr sz="1800">
                <a:latin typeface="+mj-lt"/>
              </a:defRPr>
            </a:lvl3pPr>
            <a:lvl4pPr marL="1371600" indent="0">
              <a:buFontTx/>
              <a:buNone/>
              <a:defRPr sz="1800">
                <a:latin typeface="+mj-lt"/>
              </a:defRPr>
            </a:lvl4pPr>
            <a:lvl5pPr marL="1828800" indent="0">
              <a:buFontTx/>
              <a:buNone/>
              <a:defRPr sz="1800">
                <a:latin typeface="+mj-lt"/>
              </a:defRPr>
            </a:lvl5pPr>
          </a:lstStyle>
          <a:p>
            <a:pPr lvl="0"/>
            <a:r>
              <a:rPr lang="de-DE" dirty="0"/>
              <a:t>01.01.18</a:t>
            </a:r>
          </a:p>
        </p:txBody>
      </p:sp>
      <p:sp>
        <p:nvSpPr>
          <p:cNvPr id="35" name="Dreieck 34"/>
          <p:cNvSpPr/>
          <p:nvPr userDrawn="1"/>
        </p:nvSpPr>
        <p:spPr>
          <a:xfrm rot="10800000">
            <a:off x="1609071" y="3421583"/>
            <a:ext cx="157331" cy="135630"/>
          </a:xfrm>
          <a:prstGeom prst="triangle">
            <a:avLst/>
          </a:prstGeom>
          <a:solidFill>
            <a:srgbClr val="52883D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45" name="Textplatzhalt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3482880" y="4082210"/>
            <a:ext cx="1215805" cy="313443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800" b="0" i="0" spc="50" baseline="0">
                <a:solidFill>
                  <a:srgbClr val="575756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 marL="457200" indent="0">
              <a:buFontTx/>
              <a:buNone/>
              <a:defRPr sz="1800">
                <a:latin typeface="+mj-lt"/>
              </a:defRPr>
            </a:lvl2pPr>
            <a:lvl3pPr marL="914400" indent="0">
              <a:buFontTx/>
              <a:buNone/>
              <a:defRPr sz="1800">
                <a:latin typeface="+mj-lt"/>
              </a:defRPr>
            </a:lvl3pPr>
            <a:lvl4pPr marL="1371600" indent="0">
              <a:buFontTx/>
              <a:buNone/>
              <a:defRPr sz="1800">
                <a:latin typeface="+mj-lt"/>
              </a:defRPr>
            </a:lvl4pPr>
            <a:lvl5pPr marL="1828800" indent="0">
              <a:buFontTx/>
              <a:buNone/>
              <a:defRPr sz="1800">
                <a:latin typeface="+mj-lt"/>
              </a:defRPr>
            </a:lvl5pPr>
          </a:lstStyle>
          <a:p>
            <a:pPr lvl="0"/>
            <a:r>
              <a:rPr lang="de-DE" dirty="0"/>
              <a:t>01.01.18</a:t>
            </a:r>
          </a:p>
        </p:txBody>
      </p:sp>
      <p:cxnSp>
        <p:nvCxnSpPr>
          <p:cNvPr id="46" name="Gerade Verbindung 45"/>
          <p:cNvCxnSpPr/>
          <p:nvPr userDrawn="1"/>
        </p:nvCxnSpPr>
        <p:spPr>
          <a:xfrm flipV="1">
            <a:off x="3639433" y="3662410"/>
            <a:ext cx="0" cy="172720"/>
          </a:xfrm>
          <a:prstGeom prst="line">
            <a:avLst/>
          </a:prstGeom>
          <a:ln w="25400">
            <a:solidFill>
              <a:srgbClr val="5288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46"/>
          <p:cNvCxnSpPr/>
          <p:nvPr userDrawn="1"/>
        </p:nvCxnSpPr>
        <p:spPr>
          <a:xfrm flipV="1">
            <a:off x="4366834" y="3653112"/>
            <a:ext cx="0" cy="172720"/>
          </a:xfrm>
          <a:prstGeom prst="line">
            <a:avLst/>
          </a:prstGeom>
          <a:ln w="25400">
            <a:solidFill>
              <a:srgbClr val="5288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Dreieck 47"/>
          <p:cNvSpPr/>
          <p:nvPr userDrawn="1"/>
        </p:nvSpPr>
        <p:spPr>
          <a:xfrm>
            <a:off x="3565156" y="3903641"/>
            <a:ext cx="157331" cy="135630"/>
          </a:xfrm>
          <a:prstGeom prst="triangle">
            <a:avLst/>
          </a:prstGeom>
          <a:solidFill>
            <a:srgbClr val="52883D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Textplatzhalt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172809" y="2997497"/>
            <a:ext cx="1065937" cy="327279"/>
          </a:xfrm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buFontTx/>
              <a:buNone/>
              <a:defRPr sz="1800" b="0" i="0" spc="50" baseline="0">
                <a:solidFill>
                  <a:srgbClr val="575756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 marL="457200" indent="0">
              <a:buFontTx/>
              <a:buNone/>
              <a:defRPr sz="1800">
                <a:latin typeface="+mj-lt"/>
              </a:defRPr>
            </a:lvl2pPr>
            <a:lvl3pPr marL="914400" indent="0">
              <a:buFontTx/>
              <a:buNone/>
              <a:defRPr sz="1800">
                <a:latin typeface="+mj-lt"/>
              </a:defRPr>
            </a:lvl3pPr>
            <a:lvl4pPr marL="1371600" indent="0">
              <a:buFontTx/>
              <a:buNone/>
              <a:defRPr sz="1800">
                <a:latin typeface="+mj-lt"/>
              </a:defRPr>
            </a:lvl4pPr>
            <a:lvl5pPr marL="1828800" indent="0">
              <a:buFontTx/>
              <a:buNone/>
              <a:defRPr sz="1800">
                <a:latin typeface="+mj-lt"/>
              </a:defRPr>
            </a:lvl5pPr>
          </a:lstStyle>
          <a:p>
            <a:pPr lvl="0"/>
            <a:r>
              <a:rPr lang="de-DE" dirty="0"/>
              <a:t>01.01.18</a:t>
            </a:r>
          </a:p>
        </p:txBody>
      </p:sp>
      <p:sp>
        <p:nvSpPr>
          <p:cNvPr id="51" name="Dreieck 50"/>
          <p:cNvSpPr/>
          <p:nvPr userDrawn="1"/>
        </p:nvSpPr>
        <p:spPr>
          <a:xfrm rot="10800000">
            <a:off x="4288167" y="3421129"/>
            <a:ext cx="157331" cy="135630"/>
          </a:xfrm>
          <a:prstGeom prst="triangle">
            <a:avLst/>
          </a:prstGeom>
          <a:solidFill>
            <a:srgbClr val="52883D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53" name="Textplatzhalt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6120748" y="4082210"/>
            <a:ext cx="1117247" cy="313443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800" b="0" i="0" spc="50" baseline="0">
                <a:solidFill>
                  <a:srgbClr val="575756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 marL="457200" indent="0">
              <a:buFontTx/>
              <a:buNone/>
              <a:defRPr sz="1800">
                <a:latin typeface="+mj-lt"/>
              </a:defRPr>
            </a:lvl2pPr>
            <a:lvl3pPr marL="914400" indent="0">
              <a:buFontTx/>
              <a:buNone/>
              <a:defRPr sz="1800">
                <a:latin typeface="+mj-lt"/>
              </a:defRPr>
            </a:lvl3pPr>
            <a:lvl4pPr marL="1371600" indent="0">
              <a:buFontTx/>
              <a:buNone/>
              <a:defRPr sz="1800">
                <a:latin typeface="+mj-lt"/>
              </a:defRPr>
            </a:lvl4pPr>
            <a:lvl5pPr marL="1828800" indent="0">
              <a:buFontTx/>
              <a:buNone/>
              <a:defRPr sz="1800">
                <a:latin typeface="+mj-lt"/>
              </a:defRPr>
            </a:lvl5pPr>
          </a:lstStyle>
          <a:p>
            <a:pPr lvl="0"/>
            <a:r>
              <a:rPr lang="de-DE" dirty="0"/>
              <a:t>01.01.18</a:t>
            </a:r>
          </a:p>
        </p:txBody>
      </p:sp>
      <p:cxnSp>
        <p:nvCxnSpPr>
          <p:cNvPr id="54" name="Gerade Verbindung 53"/>
          <p:cNvCxnSpPr/>
          <p:nvPr userDrawn="1"/>
        </p:nvCxnSpPr>
        <p:spPr>
          <a:xfrm flipV="1">
            <a:off x="6277301" y="3653705"/>
            <a:ext cx="0" cy="172720"/>
          </a:xfrm>
          <a:prstGeom prst="line">
            <a:avLst/>
          </a:prstGeom>
          <a:ln w="25400">
            <a:solidFill>
              <a:srgbClr val="5288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54"/>
          <p:cNvCxnSpPr/>
          <p:nvPr userDrawn="1"/>
        </p:nvCxnSpPr>
        <p:spPr>
          <a:xfrm flipV="1">
            <a:off x="6988617" y="3644407"/>
            <a:ext cx="0" cy="172720"/>
          </a:xfrm>
          <a:prstGeom prst="line">
            <a:avLst/>
          </a:prstGeom>
          <a:ln w="25400">
            <a:solidFill>
              <a:srgbClr val="5288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Dreieck 55"/>
          <p:cNvSpPr/>
          <p:nvPr userDrawn="1"/>
        </p:nvSpPr>
        <p:spPr>
          <a:xfrm>
            <a:off x="6203024" y="3894936"/>
            <a:ext cx="157331" cy="135630"/>
          </a:xfrm>
          <a:prstGeom prst="triangle">
            <a:avLst/>
          </a:prstGeom>
          <a:solidFill>
            <a:srgbClr val="52883D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Textplatzhalt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6804662" y="2997497"/>
            <a:ext cx="1125411" cy="337382"/>
          </a:xfrm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buFontTx/>
              <a:buNone/>
              <a:defRPr sz="1800" b="0" i="0" spc="50" baseline="0">
                <a:solidFill>
                  <a:srgbClr val="575756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 marL="457200" indent="0">
              <a:buFontTx/>
              <a:buNone/>
              <a:defRPr sz="1800">
                <a:latin typeface="+mj-lt"/>
              </a:defRPr>
            </a:lvl2pPr>
            <a:lvl3pPr marL="914400" indent="0">
              <a:buFontTx/>
              <a:buNone/>
              <a:defRPr sz="1800">
                <a:latin typeface="+mj-lt"/>
              </a:defRPr>
            </a:lvl3pPr>
            <a:lvl4pPr marL="1371600" indent="0">
              <a:buFontTx/>
              <a:buNone/>
              <a:defRPr sz="1800">
                <a:latin typeface="+mj-lt"/>
              </a:defRPr>
            </a:lvl4pPr>
            <a:lvl5pPr marL="1828800" indent="0">
              <a:buFontTx/>
              <a:buNone/>
              <a:defRPr sz="1800">
                <a:latin typeface="+mj-lt"/>
              </a:defRPr>
            </a:lvl5pPr>
          </a:lstStyle>
          <a:p>
            <a:pPr lvl="0"/>
            <a:r>
              <a:rPr lang="de-DE" dirty="0"/>
              <a:t>01.01.18</a:t>
            </a:r>
          </a:p>
        </p:txBody>
      </p:sp>
      <p:sp>
        <p:nvSpPr>
          <p:cNvPr id="59" name="Dreieck 58"/>
          <p:cNvSpPr/>
          <p:nvPr userDrawn="1"/>
        </p:nvSpPr>
        <p:spPr>
          <a:xfrm rot="10800000">
            <a:off x="6909950" y="3412424"/>
            <a:ext cx="157331" cy="135630"/>
          </a:xfrm>
          <a:prstGeom prst="triangle">
            <a:avLst/>
          </a:prstGeom>
          <a:solidFill>
            <a:srgbClr val="52883D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69" name="Textplatzhalter 67"/>
          <p:cNvSpPr>
            <a:spLocks noGrp="1"/>
          </p:cNvSpPr>
          <p:nvPr>
            <p:ph type="body" sz="quarter" idx="26"/>
          </p:nvPr>
        </p:nvSpPr>
        <p:spPr>
          <a:xfrm>
            <a:off x="3482880" y="4395651"/>
            <a:ext cx="2489903" cy="1666647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685800" marR="0" indent="-22860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>
                <a:solidFill>
                  <a:srgbClr val="575756"/>
                </a:solidFill>
              </a:defRPr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/>
              <a:t>Mastertextformat bearbeiten</a:t>
            </a:r>
          </a:p>
        </p:txBody>
      </p:sp>
      <p:sp>
        <p:nvSpPr>
          <p:cNvPr id="70" name="Textplatzhalter 67"/>
          <p:cNvSpPr>
            <a:spLocks noGrp="1"/>
          </p:cNvSpPr>
          <p:nvPr>
            <p:ph type="body" sz="quarter" idx="27"/>
          </p:nvPr>
        </p:nvSpPr>
        <p:spPr>
          <a:xfrm>
            <a:off x="6120748" y="4395651"/>
            <a:ext cx="2507686" cy="1666647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685800" marR="0" indent="-22860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>
                <a:solidFill>
                  <a:srgbClr val="575756"/>
                </a:solidFill>
              </a:defRPr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/>
              <a:t>Mastertextformat bearbeiten</a:t>
            </a:r>
          </a:p>
        </p:txBody>
      </p:sp>
      <p:sp>
        <p:nvSpPr>
          <p:cNvPr id="79" name="Textplatzhalter 78"/>
          <p:cNvSpPr>
            <a:spLocks noGrp="1"/>
          </p:cNvSpPr>
          <p:nvPr>
            <p:ph type="body" sz="quarter" idx="28"/>
          </p:nvPr>
        </p:nvSpPr>
        <p:spPr>
          <a:xfrm>
            <a:off x="1516287" y="1628960"/>
            <a:ext cx="2503575" cy="1368538"/>
          </a:xfrm>
        </p:spPr>
        <p:txBody>
          <a:bodyPr anchor="b">
            <a:normAutofit/>
          </a:bodyPr>
          <a:lstStyle>
            <a:lvl1pPr>
              <a:lnSpc>
                <a:spcPct val="250000"/>
              </a:lnSpc>
              <a:defRPr sz="1600" b="0" i="0">
                <a:solidFill>
                  <a:srgbClr val="4D4D4C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>
              <a:lnSpc>
                <a:spcPts val="1900"/>
              </a:lnSpc>
              <a:defRPr sz="1600">
                <a:solidFill>
                  <a:srgbClr val="575756"/>
                </a:solidFill>
              </a:defRPr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/>
              <a:t>Mastertextformat bearbeiten</a:t>
            </a:r>
          </a:p>
        </p:txBody>
      </p:sp>
      <p:sp>
        <p:nvSpPr>
          <p:cNvPr id="81" name="Textplatzhalter 78"/>
          <p:cNvSpPr>
            <a:spLocks noGrp="1"/>
          </p:cNvSpPr>
          <p:nvPr>
            <p:ph type="body" sz="quarter" idx="30"/>
          </p:nvPr>
        </p:nvSpPr>
        <p:spPr>
          <a:xfrm>
            <a:off x="4172809" y="1628960"/>
            <a:ext cx="2491409" cy="1368538"/>
          </a:xfrm>
        </p:spPr>
        <p:txBody>
          <a:bodyPr anchor="b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685800" marR="0" indent="-22860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>
                <a:solidFill>
                  <a:srgbClr val="575756"/>
                </a:solidFill>
              </a:defRPr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/>
              <a:t>Mastertextformat bearbeiten</a:t>
            </a:r>
          </a:p>
        </p:txBody>
      </p:sp>
      <p:sp>
        <p:nvSpPr>
          <p:cNvPr id="82" name="Textplatzhalter 78"/>
          <p:cNvSpPr>
            <a:spLocks noGrp="1"/>
          </p:cNvSpPr>
          <p:nvPr>
            <p:ph type="body" sz="quarter" idx="31"/>
          </p:nvPr>
        </p:nvSpPr>
        <p:spPr>
          <a:xfrm>
            <a:off x="6811392" y="1628960"/>
            <a:ext cx="2485085" cy="1368538"/>
          </a:xfrm>
        </p:spPr>
        <p:txBody>
          <a:bodyPr anchor="b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685800" marR="0" indent="-22860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>
                <a:solidFill>
                  <a:srgbClr val="575756"/>
                </a:solidFill>
              </a:defRPr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/>
              <a:t>Mastertextformat bearbeiten</a:t>
            </a:r>
          </a:p>
        </p:txBody>
      </p:sp>
      <p:sp>
        <p:nvSpPr>
          <p:cNvPr id="62" name="Titel 1"/>
          <p:cNvSpPr>
            <a:spLocks noGrp="1"/>
          </p:cNvSpPr>
          <p:nvPr>
            <p:ph type="ctrTitle" hasCustomPrompt="1"/>
          </p:nvPr>
        </p:nvSpPr>
        <p:spPr>
          <a:xfrm>
            <a:off x="821977" y="792000"/>
            <a:ext cx="6168758" cy="356468"/>
          </a:xfrm>
        </p:spPr>
        <p:txBody>
          <a:bodyPr anchor="t">
            <a:noAutofit/>
          </a:bodyPr>
          <a:lstStyle>
            <a:lvl1pPr algn="l">
              <a:defRPr sz="2800" b="0" i="0" spc="100" baseline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r>
              <a:rPr lang="de-DE" dirty="0"/>
              <a:t>TITEL IN VERSALIEN</a:t>
            </a:r>
          </a:p>
        </p:txBody>
      </p:sp>
      <p:pic>
        <p:nvPicPr>
          <p:cNvPr id="33" name="Bild 3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390986"/>
            <a:ext cx="1711613" cy="224866"/>
          </a:xfrm>
          <a:prstGeom prst="rect">
            <a:avLst/>
          </a:prstGeom>
        </p:spPr>
      </p:pic>
      <p:sp>
        <p:nvSpPr>
          <p:cNvPr id="36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92000" y="6469635"/>
            <a:ext cx="1790700" cy="16668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Seitenzahl</a:t>
            </a:r>
          </a:p>
        </p:txBody>
      </p:sp>
      <p:cxnSp>
        <p:nvCxnSpPr>
          <p:cNvPr id="38" name="Gerade Verbindung 37"/>
          <p:cNvCxnSpPr/>
          <p:nvPr userDrawn="1"/>
        </p:nvCxnSpPr>
        <p:spPr>
          <a:xfrm flipV="1">
            <a:off x="8628434" y="3662864"/>
            <a:ext cx="0" cy="172720"/>
          </a:xfrm>
          <a:prstGeom prst="line">
            <a:avLst/>
          </a:prstGeom>
          <a:ln w="25400">
            <a:solidFill>
              <a:srgbClr val="5288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platzhalter 4">
            <a:extLst>
              <a:ext uri="{FF2B5EF4-FFF2-40B4-BE49-F238E27FC236}">
                <a16:creationId xmlns:a16="http://schemas.microsoft.com/office/drawing/2014/main" id="{A19C739C-81BA-B946-B7D0-8DABB1E2CF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</p:spTree>
    <p:extLst>
      <p:ext uri="{BB962C8B-B14F-4D97-AF65-F5344CB8AC3E}">
        <p14:creationId xmlns:p14="http://schemas.microsoft.com/office/powerpoint/2010/main" val="23032802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111626" y="1616001"/>
            <a:ext cx="4716964" cy="565506"/>
          </a:xfrm>
          <a:ln w="3175">
            <a:solidFill>
              <a:srgbClr val="575756"/>
            </a:solidFill>
          </a:ln>
        </p:spPr>
        <p:txBody>
          <a:bodyPr anchor="ctr">
            <a:normAutofit/>
          </a:bodyPr>
          <a:lstStyle>
            <a:lvl1pPr marL="0" indent="0" algn="l">
              <a:buNone/>
              <a:defRPr sz="1600" b="0" i="0" spc="5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Text</a:t>
            </a: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111625" y="3228487"/>
            <a:ext cx="4716965" cy="564310"/>
          </a:xfrm>
          <a:ln w="3175">
            <a:solidFill>
              <a:srgbClr val="575756"/>
            </a:solidFill>
          </a:ln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0" i="0" spc="5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 sz="1800">
                <a:latin typeface="+mj-lt"/>
              </a:defRPr>
            </a:lvl2pPr>
            <a:lvl3pPr marL="914400" indent="0">
              <a:buFontTx/>
              <a:buNone/>
              <a:defRPr sz="1800">
                <a:latin typeface="+mj-lt"/>
              </a:defRPr>
            </a:lvl3pPr>
            <a:lvl4pPr marL="1371600" indent="0">
              <a:buFontTx/>
              <a:buNone/>
              <a:defRPr sz="1800">
                <a:latin typeface="+mj-lt"/>
              </a:defRPr>
            </a:lvl4pPr>
            <a:lvl5pPr marL="1828800" indent="0">
              <a:buFontTx/>
              <a:buNone/>
              <a:defRPr sz="1800">
                <a:latin typeface="+mj-lt"/>
              </a:defRPr>
            </a:lvl5pPr>
          </a:lstStyle>
          <a:p>
            <a:r>
              <a:rPr lang="de-DE" dirty="0"/>
              <a:t>Text</a:t>
            </a:r>
          </a:p>
        </p:txBody>
      </p:sp>
      <p:sp>
        <p:nvSpPr>
          <p:cNvPr id="18" name="Textplatzhalt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119917" y="4848573"/>
            <a:ext cx="4708673" cy="579012"/>
          </a:xfrm>
          <a:ln w="3175">
            <a:solidFill>
              <a:srgbClr val="575756"/>
            </a:solidFill>
          </a:ln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0" i="0" spc="5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 sz="1800">
                <a:latin typeface="+mj-lt"/>
              </a:defRPr>
            </a:lvl2pPr>
            <a:lvl3pPr marL="914400" indent="0">
              <a:buFontTx/>
              <a:buNone/>
              <a:defRPr sz="1800">
                <a:latin typeface="+mj-lt"/>
              </a:defRPr>
            </a:lvl3pPr>
            <a:lvl4pPr marL="1371600" indent="0">
              <a:buFontTx/>
              <a:buNone/>
              <a:defRPr sz="1800">
                <a:latin typeface="+mj-lt"/>
              </a:defRPr>
            </a:lvl4pPr>
            <a:lvl5pPr marL="1828800" indent="0">
              <a:buFontTx/>
              <a:buNone/>
              <a:defRPr sz="1800">
                <a:latin typeface="+mj-lt"/>
              </a:defRPr>
            </a:lvl5pPr>
          </a:lstStyle>
          <a:p>
            <a:r>
              <a:rPr lang="de-DE" dirty="0"/>
              <a:t>Text</a:t>
            </a:r>
          </a:p>
        </p:txBody>
      </p:sp>
      <p:sp>
        <p:nvSpPr>
          <p:cNvPr id="19" name="Textplatzhalt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4111625" y="4036455"/>
            <a:ext cx="4716966" cy="563374"/>
          </a:xfrm>
          <a:ln w="3175">
            <a:solidFill>
              <a:srgbClr val="575756"/>
            </a:solidFill>
          </a:ln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0" i="0" spc="5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 sz="1800">
                <a:latin typeface="+mj-lt"/>
              </a:defRPr>
            </a:lvl2pPr>
            <a:lvl3pPr marL="914400" indent="0">
              <a:buFontTx/>
              <a:buNone/>
              <a:defRPr sz="1800">
                <a:latin typeface="+mj-lt"/>
              </a:defRPr>
            </a:lvl3pPr>
            <a:lvl4pPr marL="1371600" indent="0">
              <a:buFontTx/>
              <a:buNone/>
              <a:defRPr sz="1800">
                <a:latin typeface="+mj-lt"/>
              </a:defRPr>
            </a:lvl4pPr>
            <a:lvl5pPr marL="1828800" indent="0">
              <a:buFontTx/>
              <a:buNone/>
              <a:defRPr sz="1800">
                <a:latin typeface="+mj-lt"/>
              </a:defRPr>
            </a:lvl5pPr>
          </a:lstStyle>
          <a:p>
            <a:r>
              <a:rPr lang="de-DE" dirty="0"/>
              <a:t>Text</a:t>
            </a:r>
          </a:p>
        </p:txBody>
      </p:sp>
      <p:sp>
        <p:nvSpPr>
          <p:cNvPr id="30" name="Textplatzhalt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4119917" y="2405377"/>
            <a:ext cx="4708673" cy="572956"/>
          </a:xfrm>
          <a:ln w="3175">
            <a:solidFill>
              <a:srgbClr val="575756"/>
            </a:solidFill>
          </a:ln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0" i="0" spc="5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 sz="1800">
                <a:latin typeface="+mj-lt"/>
              </a:defRPr>
            </a:lvl2pPr>
            <a:lvl3pPr marL="914400" indent="0">
              <a:buFontTx/>
              <a:buNone/>
              <a:defRPr sz="1800">
                <a:latin typeface="+mj-lt"/>
              </a:defRPr>
            </a:lvl3pPr>
            <a:lvl4pPr marL="1371600" indent="0">
              <a:buFontTx/>
              <a:buNone/>
              <a:defRPr sz="1800">
                <a:latin typeface="+mj-lt"/>
              </a:defRPr>
            </a:lvl4pPr>
            <a:lvl5pPr marL="1828800" indent="0">
              <a:buFontTx/>
              <a:buNone/>
              <a:defRPr sz="1800">
                <a:latin typeface="+mj-lt"/>
              </a:defRPr>
            </a:lvl5pPr>
          </a:lstStyle>
          <a:p>
            <a:r>
              <a:rPr lang="de-DE" dirty="0"/>
              <a:t>Text</a:t>
            </a:r>
          </a:p>
        </p:txBody>
      </p:sp>
      <p:sp>
        <p:nvSpPr>
          <p:cNvPr id="9" name="Dreieck 8"/>
          <p:cNvSpPr/>
          <p:nvPr userDrawn="1"/>
        </p:nvSpPr>
        <p:spPr>
          <a:xfrm rot="5400000">
            <a:off x="3842195" y="1816439"/>
            <a:ext cx="180004" cy="155176"/>
          </a:xfrm>
          <a:prstGeom prst="triangle">
            <a:avLst/>
          </a:prstGeom>
          <a:solidFill>
            <a:srgbClr val="52883D"/>
          </a:solidFill>
          <a:ln>
            <a:solidFill>
              <a:srgbClr val="5288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34" name="Dreieck 33"/>
          <p:cNvSpPr/>
          <p:nvPr userDrawn="1"/>
        </p:nvSpPr>
        <p:spPr>
          <a:xfrm rot="5400000">
            <a:off x="3845882" y="2610047"/>
            <a:ext cx="180004" cy="155176"/>
          </a:xfrm>
          <a:prstGeom prst="triangle">
            <a:avLst/>
          </a:prstGeom>
          <a:solidFill>
            <a:srgbClr val="9AC43A"/>
          </a:solidFill>
          <a:ln>
            <a:solidFill>
              <a:srgbClr val="9AC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Dreieck 34"/>
          <p:cNvSpPr/>
          <p:nvPr userDrawn="1"/>
        </p:nvSpPr>
        <p:spPr>
          <a:xfrm rot="5400000">
            <a:off x="3846461" y="3419889"/>
            <a:ext cx="180004" cy="155176"/>
          </a:xfrm>
          <a:prstGeom prst="triangle">
            <a:avLst/>
          </a:prstGeom>
          <a:solidFill>
            <a:srgbClr val="52883D"/>
          </a:solidFill>
          <a:ln>
            <a:solidFill>
              <a:srgbClr val="5288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Dreieck 35"/>
          <p:cNvSpPr/>
          <p:nvPr userDrawn="1"/>
        </p:nvSpPr>
        <p:spPr>
          <a:xfrm rot="5400000">
            <a:off x="3845882" y="4234353"/>
            <a:ext cx="180004" cy="155176"/>
          </a:xfrm>
          <a:prstGeom prst="triangle">
            <a:avLst/>
          </a:prstGeom>
          <a:solidFill>
            <a:srgbClr val="9AC43A"/>
          </a:solidFill>
          <a:ln>
            <a:solidFill>
              <a:srgbClr val="9AC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37" name="Dreieck 36"/>
          <p:cNvSpPr/>
          <p:nvPr userDrawn="1"/>
        </p:nvSpPr>
        <p:spPr>
          <a:xfrm rot="5400000">
            <a:off x="3845882" y="5048817"/>
            <a:ext cx="180004" cy="155176"/>
          </a:xfrm>
          <a:prstGeom prst="triangle">
            <a:avLst/>
          </a:prstGeom>
          <a:solidFill>
            <a:srgbClr val="52883D"/>
          </a:solidFill>
          <a:ln>
            <a:solidFill>
              <a:srgbClr val="5288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4" name="Rechteck 13"/>
          <p:cNvSpPr/>
          <p:nvPr userDrawn="1"/>
        </p:nvSpPr>
        <p:spPr>
          <a:xfrm>
            <a:off x="870617" y="1606991"/>
            <a:ext cx="2980305" cy="574516"/>
          </a:xfrm>
          <a:prstGeom prst="rect">
            <a:avLst/>
          </a:prstGeom>
          <a:noFill/>
          <a:ln w="0">
            <a:solidFill>
              <a:srgbClr val="5288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 37"/>
          <p:cNvSpPr/>
          <p:nvPr userDrawn="1"/>
        </p:nvSpPr>
        <p:spPr>
          <a:xfrm>
            <a:off x="870691" y="2412809"/>
            <a:ext cx="2980552" cy="565524"/>
          </a:xfrm>
          <a:prstGeom prst="rect">
            <a:avLst/>
          </a:prstGeom>
          <a:noFill/>
          <a:ln w="0">
            <a:solidFill>
              <a:srgbClr val="9AC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Rechteck 38"/>
          <p:cNvSpPr/>
          <p:nvPr userDrawn="1"/>
        </p:nvSpPr>
        <p:spPr>
          <a:xfrm>
            <a:off x="870691" y="3219841"/>
            <a:ext cx="2980552" cy="565524"/>
          </a:xfrm>
          <a:prstGeom prst="rect">
            <a:avLst/>
          </a:prstGeom>
          <a:noFill/>
          <a:ln w="0">
            <a:solidFill>
              <a:srgbClr val="5288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hteck 39"/>
          <p:cNvSpPr/>
          <p:nvPr userDrawn="1"/>
        </p:nvSpPr>
        <p:spPr>
          <a:xfrm>
            <a:off x="870691" y="4034305"/>
            <a:ext cx="2980552" cy="565524"/>
          </a:xfrm>
          <a:prstGeom prst="rect">
            <a:avLst/>
          </a:prstGeom>
          <a:noFill/>
          <a:ln w="0">
            <a:solidFill>
              <a:srgbClr val="9AC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/>
          <p:cNvSpPr/>
          <p:nvPr userDrawn="1"/>
        </p:nvSpPr>
        <p:spPr>
          <a:xfrm>
            <a:off x="870691" y="4857565"/>
            <a:ext cx="2980552" cy="565524"/>
          </a:xfrm>
          <a:prstGeom prst="rect">
            <a:avLst/>
          </a:prstGeom>
          <a:noFill/>
          <a:ln w="0">
            <a:solidFill>
              <a:srgbClr val="5288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Textplatzhalter 45"/>
          <p:cNvSpPr>
            <a:spLocks noGrp="1"/>
          </p:cNvSpPr>
          <p:nvPr>
            <p:ph type="body" sz="quarter" idx="19"/>
          </p:nvPr>
        </p:nvSpPr>
        <p:spPr>
          <a:xfrm>
            <a:off x="953312" y="1779155"/>
            <a:ext cx="2811293" cy="204874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600" b="0" i="0">
                <a:solidFill>
                  <a:srgbClr val="575756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 marL="457200" indent="0">
              <a:buFontTx/>
              <a:buNone/>
              <a:defRPr sz="1600">
                <a:latin typeface="+mj-lt"/>
              </a:defRPr>
            </a:lvl2pPr>
            <a:lvl3pPr marL="914400" indent="0">
              <a:buFontTx/>
              <a:buNone/>
              <a:defRPr sz="1600">
                <a:latin typeface="+mj-lt"/>
              </a:defRPr>
            </a:lvl3pPr>
            <a:lvl4pPr marL="1371600" indent="0">
              <a:buFontTx/>
              <a:buNone/>
              <a:defRPr sz="1600">
                <a:latin typeface="+mj-lt"/>
              </a:defRPr>
            </a:lvl4pPr>
            <a:lvl5pPr marL="1828800" indent="0">
              <a:buFontTx/>
              <a:buNone/>
              <a:defRPr sz="1600">
                <a:latin typeface="+mj-lt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7" name="Textplatzhalter 45"/>
          <p:cNvSpPr>
            <a:spLocks noGrp="1"/>
          </p:cNvSpPr>
          <p:nvPr>
            <p:ph type="body" sz="quarter" idx="20"/>
          </p:nvPr>
        </p:nvSpPr>
        <p:spPr>
          <a:xfrm>
            <a:off x="953311" y="2585198"/>
            <a:ext cx="2811293" cy="204874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600" b="0" i="0">
                <a:solidFill>
                  <a:srgbClr val="575756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 marL="457200" indent="0">
              <a:buFontTx/>
              <a:buNone/>
              <a:defRPr sz="1600">
                <a:latin typeface="+mj-lt"/>
              </a:defRPr>
            </a:lvl2pPr>
            <a:lvl3pPr marL="914400" indent="0">
              <a:buFontTx/>
              <a:buNone/>
              <a:defRPr sz="1600">
                <a:latin typeface="+mj-lt"/>
              </a:defRPr>
            </a:lvl3pPr>
            <a:lvl4pPr marL="1371600" indent="0">
              <a:buFontTx/>
              <a:buNone/>
              <a:defRPr sz="1600">
                <a:latin typeface="+mj-lt"/>
              </a:defRPr>
            </a:lvl4pPr>
            <a:lvl5pPr marL="1828800" indent="0">
              <a:buFontTx/>
              <a:buNone/>
              <a:defRPr sz="1600">
                <a:latin typeface="+mj-lt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8" name="Textplatzhalter 45"/>
          <p:cNvSpPr>
            <a:spLocks noGrp="1"/>
          </p:cNvSpPr>
          <p:nvPr>
            <p:ph type="body" sz="quarter" idx="21"/>
          </p:nvPr>
        </p:nvSpPr>
        <p:spPr>
          <a:xfrm>
            <a:off x="953311" y="3382605"/>
            <a:ext cx="2811293" cy="204874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600" b="0" i="0">
                <a:solidFill>
                  <a:srgbClr val="575756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 marL="457200" indent="0">
              <a:buFontTx/>
              <a:buNone/>
              <a:defRPr sz="1600">
                <a:latin typeface="+mj-lt"/>
              </a:defRPr>
            </a:lvl2pPr>
            <a:lvl3pPr marL="914400" indent="0">
              <a:buFontTx/>
              <a:buNone/>
              <a:defRPr sz="1600">
                <a:latin typeface="+mj-lt"/>
              </a:defRPr>
            </a:lvl3pPr>
            <a:lvl4pPr marL="1371600" indent="0">
              <a:buFontTx/>
              <a:buNone/>
              <a:defRPr sz="1600">
                <a:latin typeface="+mj-lt"/>
              </a:defRPr>
            </a:lvl4pPr>
            <a:lvl5pPr marL="1828800" indent="0">
              <a:buFontTx/>
              <a:buNone/>
              <a:defRPr sz="1600">
                <a:latin typeface="+mj-lt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9" name="Textplatzhalter 45"/>
          <p:cNvSpPr>
            <a:spLocks noGrp="1"/>
          </p:cNvSpPr>
          <p:nvPr>
            <p:ph type="body" sz="quarter" idx="22"/>
          </p:nvPr>
        </p:nvSpPr>
        <p:spPr>
          <a:xfrm>
            <a:off x="953310" y="4197252"/>
            <a:ext cx="2811293" cy="204874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600" b="0" i="0">
                <a:solidFill>
                  <a:srgbClr val="575756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 marL="457200" indent="0">
              <a:buFontTx/>
              <a:buNone/>
              <a:defRPr sz="1600">
                <a:latin typeface="+mj-lt"/>
              </a:defRPr>
            </a:lvl2pPr>
            <a:lvl3pPr marL="914400" indent="0">
              <a:buFontTx/>
              <a:buNone/>
              <a:defRPr sz="1600">
                <a:latin typeface="+mj-lt"/>
              </a:defRPr>
            </a:lvl3pPr>
            <a:lvl4pPr marL="1371600" indent="0">
              <a:buFontTx/>
              <a:buNone/>
              <a:defRPr sz="1600">
                <a:latin typeface="+mj-lt"/>
              </a:defRPr>
            </a:lvl4pPr>
            <a:lvl5pPr marL="1828800" indent="0">
              <a:buFontTx/>
              <a:buNone/>
              <a:defRPr sz="1600">
                <a:latin typeface="+mj-lt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0" name="Textplatzhalter 45"/>
          <p:cNvSpPr>
            <a:spLocks noGrp="1"/>
          </p:cNvSpPr>
          <p:nvPr>
            <p:ph type="body" sz="quarter" idx="23"/>
          </p:nvPr>
        </p:nvSpPr>
        <p:spPr>
          <a:xfrm>
            <a:off x="953309" y="5018451"/>
            <a:ext cx="2811293" cy="204874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600" b="0" i="0">
                <a:solidFill>
                  <a:srgbClr val="575756"/>
                </a:solidFill>
                <a:latin typeface="bill corp med medium" charset="0"/>
                <a:ea typeface="bill corp med medium" charset="0"/>
                <a:cs typeface="bill corp med medium" charset="0"/>
              </a:defRPr>
            </a:lvl1pPr>
            <a:lvl2pPr marL="457200" indent="0">
              <a:buFontTx/>
              <a:buNone/>
              <a:defRPr sz="1600">
                <a:latin typeface="+mj-lt"/>
              </a:defRPr>
            </a:lvl2pPr>
            <a:lvl3pPr marL="914400" indent="0">
              <a:buFontTx/>
              <a:buNone/>
              <a:defRPr sz="1600">
                <a:latin typeface="+mj-lt"/>
              </a:defRPr>
            </a:lvl3pPr>
            <a:lvl4pPr marL="1371600" indent="0">
              <a:buFontTx/>
              <a:buNone/>
              <a:defRPr sz="1600">
                <a:latin typeface="+mj-lt"/>
              </a:defRPr>
            </a:lvl4pPr>
            <a:lvl5pPr marL="1828800" indent="0">
              <a:buFontTx/>
              <a:buNone/>
              <a:defRPr sz="1600">
                <a:latin typeface="+mj-lt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1" name="Titel 1"/>
          <p:cNvSpPr>
            <a:spLocks noGrp="1"/>
          </p:cNvSpPr>
          <p:nvPr>
            <p:ph type="ctrTitle" hasCustomPrompt="1"/>
          </p:nvPr>
        </p:nvSpPr>
        <p:spPr>
          <a:xfrm>
            <a:off x="821977" y="792000"/>
            <a:ext cx="6168758" cy="356468"/>
          </a:xfrm>
        </p:spPr>
        <p:txBody>
          <a:bodyPr anchor="t">
            <a:noAutofit/>
          </a:bodyPr>
          <a:lstStyle>
            <a:lvl1pPr algn="l">
              <a:defRPr sz="2800" b="0" i="0" spc="100" baseline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r>
              <a:rPr lang="de-DE" dirty="0"/>
              <a:t>TITEL IN VERSALIEN</a:t>
            </a:r>
          </a:p>
        </p:txBody>
      </p:sp>
      <p:pic>
        <p:nvPicPr>
          <p:cNvPr id="32" name="Bild 3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911" y="172720"/>
            <a:ext cx="3170801" cy="6509646"/>
          </a:xfrm>
          <a:prstGeom prst="rect">
            <a:avLst/>
          </a:prstGeom>
        </p:spPr>
      </p:pic>
      <p:pic>
        <p:nvPicPr>
          <p:cNvPr id="27" name="Bild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390986"/>
            <a:ext cx="1711613" cy="224866"/>
          </a:xfrm>
          <a:prstGeom prst="rect">
            <a:avLst/>
          </a:prstGeom>
        </p:spPr>
      </p:pic>
      <p:sp>
        <p:nvSpPr>
          <p:cNvPr id="28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92000" y="6469635"/>
            <a:ext cx="1790700" cy="16668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29" name="Textplatzhalter 4">
            <a:extLst>
              <a:ext uri="{FF2B5EF4-FFF2-40B4-BE49-F238E27FC236}">
                <a16:creationId xmlns:a16="http://schemas.microsoft.com/office/drawing/2014/main" id="{EEABA08B-396F-4842-A47F-3B6F306EB87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</p:spTree>
    <p:extLst>
      <p:ext uri="{BB962C8B-B14F-4D97-AF65-F5344CB8AC3E}">
        <p14:creationId xmlns:p14="http://schemas.microsoft.com/office/powerpoint/2010/main" val="2549695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zhalter für vertikalen Text 4"/>
          <p:cNvSpPr>
            <a:spLocks noGrp="1"/>
          </p:cNvSpPr>
          <p:nvPr>
            <p:ph type="body" orient="vert" sz="quarter" idx="19"/>
          </p:nvPr>
        </p:nvSpPr>
        <p:spPr>
          <a:xfrm rot="10800000">
            <a:off x="821977" y="1369504"/>
            <a:ext cx="306736" cy="4867783"/>
          </a:xfrm>
        </p:spPr>
        <p:txBody>
          <a:bodyPr vert="eaVert" anchor="ctr">
            <a:noAutofit/>
          </a:bodyPr>
          <a:lstStyle>
            <a:lvl1pPr marL="0" indent="0">
              <a:buFontTx/>
              <a:buNone/>
              <a:defRPr sz="1600" b="0" i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itel 1"/>
          <p:cNvSpPr>
            <a:spLocks noGrp="1"/>
          </p:cNvSpPr>
          <p:nvPr>
            <p:ph type="ctrTitle" hasCustomPrompt="1"/>
          </p:nvPr>
        </p:nvSpPr>
        <p:spPr>
          <a:xfrm>
            <a:off x="821977" y="792000"/>
            <a:ext cx="6168758" cy="356468"/>
          </a:xfrm>
        </p:spPr>
        <p:txBody>
          <a:bodyPr anchor="t">
            <a:noAutofit/>
          </a:bodyPr>
          <a:lstStyle>
            <a:lvl1pPr algn="l">
              <a:defRPr sz="2800" b="0" i="0" spc="100" baseline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r>
              <a:rPr lang="de-DE" dirty="0"/>
              <a:t>TITEL IN VERSALIEN</a:t>
            </a:r>
          </a:p>
        </p:txBody>
      </p:sp>
      <p:pic>
        <p:nvPicPr>
          <p:cNvPr id="10" name="Bild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911" y="172720"/>
            <a:ext cx="3170801" cy="6509646"/>
          </a:xfrm>
          <a:prstGeom prst="rect">
            <a:avLst/>
          </a:prstGeom>
        </p:spPr>
      </p:pic>
      <p:sp>
        <p:nvSpPr>
          <p:cNvPr id="7" name="Diagrammplatzhalter 6"/>
          <p:cNvSpPr>
            <a:spLocks noGrp="1"/>
          </p:cNvSpPr>
          <p:nvPr>
            <p:ph type="chart" sz="quarter" idx="20"/>
          </p:nvPr>
        </p:nvSpPr>
        <p:spPr>
          <a:xfrm>
            <a:off x="1128713" y="1303867"/>
            <a:ext cx="8097837" cy="4933421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  <p:pic>
        <p:nvPicPr>
          <p:cNvPr id="13" name="Bild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390986"/>
            <a:ext cx="1711613" cy="224866"/>
          </a:xfrm>
          <a:prstGeom prst="rect">
            <a:avLst/>
          </a:prstGeom>
        </p:spPr>
      </p:pic>
      <p:sp>
        <p:nvSpPr>
          <p:cNvPr id="15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56000" y="6469635"/>
            <a:ext cx="1790700" cy="16668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95BC3275-40E4-D942-9ECD-8AAE91C987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</p:spTree>
    <p:extLst>
      <p:ext uri="{BB962C8B-B14F-4D97-AF65-F5344CB8AC3E}">
        <p14:creationId xmlns:p14="http://schemas.microsoft.com/office/powerpoint/2010/main" val="25875532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+ zwei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6">
            <a:extLst>
              <a:ext uri="{FF2B5EF4-FFF2-40B4-BE49-F238E27FC236}">
                <a16:creationId xmlns:a16="http://schemas.microsoft.com/office/drawing/2014/main" id="{773401E9-B6FF-464A-9504-920E9D576B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" y="6363854"/>
            <a:ext cx="12192000" cy="49427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354F5F6D-B4B7-0D46-AAD9-682F2917ECA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6808" y="791999"/>
            <a:ext cx="6168758" cy="392031"/>
          </a:xfrm>
        </p:spPr>
        <p:txBody>
          <a:bodyPr anchor="t">
            <a:noAutofit/>
          </a:bodyPr>
          <a:lstStyle>
            <a:lvl1pPr algn="l">
              <a:defRPr sz="2800" b="0" i="0" spc="100" baseline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r>
              <a:rPr lang="de-DE" dirty="0"/>
              <a:t>TITEL IN VERSALIEN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4BDF5AEB-5806-8D4C-9A47-DA972FB02E3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92000" y="1345505"/>
            <a:ext cx="7841661" cy="28825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0" name="Bild 7">
            <a:extLst>
              <a:ext uri="{FF2B5EF4-FFF2-40B4-BE49-F238E27FC236}">
                <a16:creationId xmlns:a16="http://schemas.microsoft.com/office/drawing/2014/main" id="{6D14C629-AA76-A84B-BD5F-DA2F7B9D04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391094"/>
            <a:ext cx="1711613" cy="224649"/>
          </a:xfrm>
          <a:prstGeom prst="rect">
            <a:avLst/>
          </a:prstGeom>
        </p:spPr>
      </p:pic>
      <p:sp>
        <p:nvSpPr>
          <p:cNvPr id="11" name="Untertitel 2">
            <a:extLst>
              <a:ext uri="{FF2B5EF4-FFF2-40B4-BE49-F238E27FC236}">
                <a16:creationId xmlns:a16="http://schemas.microsoft.com/office/drawing/2014/main" id="{DB8153B6-B55C-F442-B3F5-19F9FE4F6B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9101" y="1943999"/>
            <a:ext cx="10599583" cy="395789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 spc="5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 algn="l">
              <a:buNone/>
              <a:defRPr sz="1600">
                <a:solidFill>
                  <a:srgbClr val="575756"/>
                </a:solidFill>
              </a:defRPr>
            </a:lvl2pPr>
            <a:lvl3pPr marL="914400" indent="0" algn="l">
              <a:buNone/>
              <a:defRPr sz="1600">
                <a:solidFill>
                  <a:srgbClr val="575756"/>
                </a:solidFill>
              </a:defRPr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Mastertext</a:t>
            </a:r>
          </a:p>
          <a:p>
            <a:pPr lvl="1"/>
            <a:r>
              <a:rPr lang="de-DE" dirty="0"/>
              <a:t>Eingerückter Text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CE6252D-2E47-2B47-B9DF-D78F0A462736}"/>
              </a:ext>
            </a:extLst>
          </p:cNvPr>
          <p:cNvSpPr txBox="1"/>
          <p:nvPr userDrawn="1"/>
        </p:nvSpPr>
        <p:spPr>
          <a:xfrm>
            <a:off x="9782827" y="1365337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7520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l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3" hasCustomPrompt="1"/>
          </p:nvPr>
        </p:nvSpPr>
        <p:spPr>
          <a:xfrm>
            <a:off x="799102" y="792000"/>
            <a:ext cx="6540500" cy="431743"/>
          </a:xfrm>
        </p:spPr>
        <p:txBody>
          <a:bodyPr>
            <a:noAutofit/>
          </a:bodyPr>
          <a:lstStyle>
            <a:lvl1pPr marL="0" indent="0">
              <a:lnSpc>
                <a:spcPts val="3400"/>
              </a:lnSpc>
              <a:buNone/>
              <a:defRPr sz="2800" b="0" i="0" baseline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600">
                <a:solidFill>
                  <a:srgbClr val="52883D"/>
                </a:solidFill>
              </a:defRPr>
            </a:lvl2pPr>
            <a:lvl3pPr marL="914400" indent="0">
              <a:buNone/>
              <a:defRPr sz="1600">
                <a:solidFill>
                  <a:srgbClr val="52883D"/>
                </a:solidFill>
              </a:defRPr>
            </a:lvl3pPr>
            <a:lvl4pPr marL="1371600" indent="0">
              <a:buNone/>
              <a:defRPr sz="1600">
                <a:solidFill>
                  <a:srgbClr val="52883D"/>
                </a:solidFill>
              </a:defRPr>
            </a:lvl4pPr>
            <a:lvl5pPr marL="1828800" indent="0">
              <a:buNone/>
              <a:defRPr sz="1600">
                <a:solidFill>
                  <a:srgbClr val="52883D"/>
                </a:solidFill>
              </a:defRPr>
            </a:lvl5pPr>
          </a:lstStyle>
          <a:p>
            <a:pPr lvl="0"/>
            <a:r>
              <a:rPr lang="de-DE" dirty="0"/>
              <a:t>QUELLEN</a:t>
            </a:r>
          </a:p>
        </p:txBody>
      </p:sp>
      <p:pic>
        <p:nvPicPr>
          <p:cNvPr id="20" name="Bild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391094"/>
            <a:ext cx="1711613" cy="224649"/>
          </a:xfrm>
          <a:prstGeom prst="rect">
            <a:avLst/>
          </a:prstGeom>
        </p:spPr>
      </p:pic>
      <p:sp>
        <p:nvSpPr>
          <p:cNvPr id="26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92000" y="6469635"/>
            <a:ext cx="1790700" cy="16668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28" name="Textplatzhalter 4"/>
          <p:cNvSpPr>
            <a:spLocks noGrp="1"/>
          </p:cNvSpPr>
          <p:nvPr>
            <p:ph type="body" sz="quarter" idx="26" hasCustomPrompt="1"/>
          </p:nvPr>
        </p:nvSpPr>
        <p:spPr>
          <a:xfrm>
            <a:off x="804964" y="1676400"/>
            <a:ext cx="5173049" cy="4575049"/>
          </a:xfrm>
        </p:spPr>
        <p:txBody>
          <a:bodyPr>
            <a:noAutofit/>
          </a:bodyPr>
          <a:lstStyle>
            <a:lvl1pPr marL="228600" indent="-228600">
              <a:lnSpc>
                <a:spcPts val="1000"/>
              </a:lnSpc>
              <a:buFont typeface="+mj-lt"/>
              <a:buAutoNum type="arabicPeriod"/>
              <a:defRPr sz="1000" b="0" i="1"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pPr lvl="0"/>
            <a:r>
              <a:rPr lang="de-DE" dirty="0"/>
              <a:t>Quellen</a:t>
            </a:r>
          </a:p>
          <a:p>
            <a:pPr lvl="0"/>
            <a:r>
              <a:rPr lang="de-DE" dirty="0"/>
              <a:t>Quellen</a:t>
            </a:r>
          </a:p>
          <a:p>
            <a:pPr lvl="0"/>
            <a:r>
              <a:rPr lang="de-DE" dirty="0"/>
              <a:t>Quellen</a:t>
            </a:r>
          </a:p>
        </p:txBody>
      </p:sp>
      <p:sp>
        <p:nvSpPr>
          <p:cNvPr id="29" name="Textplatzhalt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134048" y="1676400"/>
            <a:ext cx="5173049" cy="4575049"/>
          </a:xfrm>
        </p:spPr>
        <p:txBody>
          <a:bodyPr>
            <a:noAutofit/>
          </a:bodyPr>
          <a:lstStyle>
            <a:lvl1pPr marL="228600" indent="-228600">
              <a:lnSpc>
                <a:spcPts val="1000"/>
              </a:lnSpc>
              <a:buFont typeface="+mj-lt"/>
              <a:buAutoNum type="arabicPeriod"/>
              <a:defRPr sz="1000" b="0" i="1"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pPr lvl="0"/>
            <a:r>
              <a:rPr lang="de-DE" dirty="0"/>
              <a:t>Quellen</a:t>
            </a:r>
          </a:p>
          <a:p>
            <a:pPr lvl="0"/>
            <a:r>
              <a:rPr lang="de-DE" dirty="0"/>
              <a:t>Quellen</a:t>
            </a:r>
          </a:p>
          <a:p>
            <a:pPr lvl="0"/>
            <a:r>
              <a:rPr lang="de-DE" dirty="0"/>
              <a:t>Quellen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B8EAE277-BF65-514C-8E6A-8DCD986E50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</p:spTree>
    <p:extLst>
      <p:ext uri="{BB962C8B-B14F-4D97-AF65-F5344CB8AC3E}">
        <p14:creationId xmlns:p14="http://schemas.microsoft.com/office/powerpoint/2010/main" val="14619052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 mit allgemeinen Da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157778" y="174169"/>
            <a:ext cx="11827847" cy="6506029"/>
          </a:xfrm>
          <a:prstGeom prst="rect">
            <a:avLst/>
          </a:prstGeom>
          <a:solidFill>
            <a:srgbClr val="5B90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de-DE" b="0" i="0">
              <a:solidFill>
                <a:schemeClr val="bg1"/>
              </a:solidFill>
              <a:latin typeface="bill corp med book" charset="0"/>
              <a:ea typeface="bill corp med book" charset="0"/>
              <a:cs typeface="bill corp med book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71082" y="2703909"/>
            <a:ext cx="5801237" cy="934027"/>
          </a:xfrm>
        </p:spPr>
        <p:txBody>
          <a:bodyPr>
            <a:normAutofit/>
          </a:bodyPr>
          <a:lstStyle>
            <a:lvl1pPr marL="0" indent="0" algn="ctr">
              <a:lnSpc>
                <a:spcPts val="3400"/>
              </a:lnSpc>
              <a:buFont typeface="Arial" charset="0"/>
              <a:buNone/>
              <a:defRPr sz="2800" b="0" i="0" baseline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>
              <a:defRPr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VIELEN DANK</a:t>
            </a:r>
            <a:br>
              <a:rPr lang="de-DE" dirty="0"/>
            </a:br>
            <a:r>
              <a:rPr lang="de-DE" dirty="0"/>
              <a:t>FÜR IHRE AUFMERKSAMKEIT</a:t>
            </a:r>
          </a:p>
        </p:txBody>
      </p:sp>
      <p:pic>
        <p:nvPicPr>
          <p:cNvPr id="7" name="Bild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409" y="5935319"/>
            <a:ext cx="2446112" cy="321362"/>
          </a:xfrm>
          <a:prstGeom prst="rect">
            <a:avLst/>
          </a:prstGeom>
        </p:spPr>
      </p:pic>
      <p:sp>
        <p:nvSpPr>
          <p:cNvPr id="3" name="Textfeld 2"/>
          <p:cNvSpPr txBox="1"/>
          <p:nvPr userDrawn="1"/>
        </p:nvSpPr>
        <p:spPr>
          <a:xfrm>
            <a:off x="4474029" y="5835446"/>
            <a:ext cx="1455277" cy="52110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b="0" i="0" dirty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rPr>
              <a:t>Im Mediapark 8</a:t>
            </a:r>
            <a:br>
              <a:rPr lang="de-DE" sz="1400" b="0" i="0" dirty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rPr>
            </a:br>
            <a:r>
              <a:rPr lang="de-DE" sz="1400" b="0" i="0" dirty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rPr>
              <a:t>50670 Köln</a:t>
            </a:r>
          </a:p>
        </p:txBody>
      </p:sp>
      <p:sp>
        <p:nvSpPr>
          <p:cNvPr id="8" name="Textfeld 7"/>
          <p:cNvSpPr txBox="1"/>
          <p:nvPr userDrawn="1"/>
        </p:nvSpPr>
        <p:spPr>
          <a:xfrm>
            <a:off x="6321859" y="5835446"/>
            <a:ext cx="1974902" cy="53094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0" i="0" dirty="0">
                <a:solidFill>
                  <a:schemeClr val="bg1"/>
                </a:solidFill>
                <a:latin typeface="bill corp med medium" charset="0"/>
                <a:ea typeface="bill corp med medium" charset="0"/>
                <a:cs typeface="bill corp med medium" charset="0"/>
              </a:rPr>
              <a:t>T</a:t>
            </a:r>
            <a:r>
              <a:rPr lang="de-DE" sz="1400" b="0" i="0" dirty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rPr>
              <a:t>  +49 (0) 999 96 </a:t>
            </a:r>
            <a:r>
              <a:rPr lang="mr-IN" sz="1400" b="0" i="0" dirty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rPr>
              <a:t>–</a:t>
            </a:r>
            <a:r>
              <a:rPr lang="de-DE" sz="1400" b="0" i="0" dirty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rPr>
              <a:t> 0</a:t>
            </a:r>
            <a:br>
              <a:rPr lang="de-DE" sz="1400" b="0" i="0" dirty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rPr>
            </a:br>
            <a:r>
              <a:rPr lang="de-DE" sz="1400" b="0" i="0" dirty="0">
                <a:solidFill>
                  <a:schemeClr val="bg1"/>
                </a:solidFill>
                <a:latin typeface="bill corp med medium" charset="0"/>
                <a:ea typeface="bill corp med medium" charset="0"/>
                <a:cs typeface="bill corp med medium" charset="0"/>
              </a:rPr>
              <a:t>F</a:t>
            </a:r>
            <a:r>
              <a:rPr lang="de-DE" sz="1400" b="0" i="0" baseline="0" dirty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rPr>
              <a:t>  +49 (0) 999 96 - 999</a:t>
            </a:r>
            <a:endParaRPr lang="de-DE" sz="1400" b="0" i="0" dirty="0">
              <a:solidFill>
                <a:schemeClr val="bg1"/>
              </a:solidFill>
              <a:latin typeface="bill corp med book" charset="0"/>
              <a:ea typeface="bill corp med book" charset="0"/>
              <a:cs typeface="bill corp med book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>
            <a:off x="8615490" y="5835446"/>
            <a:ext cx="2463799" cy="53094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b="0" i="0" dirty="0">
                <a:solidFill>
                  <a:schemeClr val="bg1"/>
                </a:solidFill>
                <a:latin typeface="bill corp med medium" charset="0"/>
                <a:ea typeface="bill corp med medium" charset="0"/>
                <a:cs typeface="bill corp med medium" charset="0"/>
              </a:rPr>
              <a:t>@</a:t>
            </a:r>
            <a:r>
              <a:rPr lang="de-DE" sz="1400" b="0" i="0" dirty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rPr>
              <a:t>  </a:t>
            </a:r>
            <a:r>
              <a:rPr lang="de-DE" sz="1400" b="0" i="0" dirty="0" err="1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rPr>
              <a:t>info@cannamedical.com</a:t>
            </a:r>
            <a:br>
              <a:rPr lang="de-DE" sz="1400" b="0" i="0" dirty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rPr>
            </a:br>
            <a:r>
              <a:rPr lang="de-DE" sz="1400" b="0" i="0" dirty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rPr>
              <a:t>       </a:t>
            </a:r>
            <a:r>
              <a:rPr lang="de-DE" sz="1400" b="0" i="0" dirty="0" err="1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rPr>
              <a:t>cannamedical.com</a:t>
            </a:r>
            <a:endParaRPr lang="de-DE" sz="1400" b="0" i="0" dirty="0">
              <a:solidFill>
                <a:schemeClr val="bg1"/>
              </a:solidFill>
              <a:latin typeface="bill corp med book" charset="0"/>
              <a:ea typeface="bill corp med book" charset="0"/>
              <a:cs typeface="bill corp med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388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 24"/>
          <p:cNvPicPr>
            <a:picLocks noChangeAspect="1"/>
          </p:cNvPicPr>
          <p:nvPr userDrawn="1"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1"/>
            <a:ext cx="12187860" cy="6851017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37" y="886638"/>
            <a:ext cx="11811263" cy="578848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92000" y="1795574"/>
            <a:ext cx="5010722" cy="740095"/>
          </a:xfrm>
        </p:spPr>
        <p:txBody>
          <a:bodyPr anchor="t">
            <a:noAutofit/>
          </a:bodyPr>
          <a:lstStyle>
            <a:lvl1pPr algn="l">
              <a:defRPr sz="2800" b="0" i="0" spc="100" baseline="0">
                <a:solidFill>
                  <a:srgbClr val="4D4D4C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r>
              <a:rPr lang="de-DE" dirty="0"/>
              <a:t>TITEL HINZUFÜGEN</a:t>
            </a:r>
            <a:br>
              <a:rPr lang="de-DE" dirty="0"/>
            </a:br>
            <a:r>
              <a:rPr lang="de-DE" dirty="0"/>
              <a:t>IN VERSALIEN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0" hasCustomPrompt="1"/>
          </p:nvPr>
        </p:nvSpPr>
        <p:spPr>
          <a:xfrm>
            <a:off x="792000" y="2759916"/>
            <a:ext cx="5010722" cy="288084"/>
          </a:xfrm>
        </p:spPr>
        <p:txBody>
          <a:bodyPr>
            <a:noAutofit/>
          </a:bodyPr>
          <a:lstStyle>
            <a:lvl1pPr marL="0" indent="0" algn="l">
              <a:buNone/>
              <a:defRPr sz="1600" b="0" i="0" baseline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pPr lvl="0"/>
            <a:r>
              <a:rPr lang="de-DE" dirty="0"/>
              <a:t>Hier steht ein Thema</a:t>
            </a:r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29" y="1282953"/>
            <a:ext cx="2197152" cy="288376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FD419946-504E-AC40-9FFA-375324A0A7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</p:spTree>
    <p:extLst>
      <p:ext uri="{BB962C8B-B14F-4D97-AF65-F5344CB8AC3E}">
        <p14:creationId xmlns:p14="http://schemas.microsoft.com/office/powerpoint/2010/main" val="182825603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hlussfolie mit allgemeinen Da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157778" y="174169"/>
            <a:ext cx="11827847" cy="6506029"/>
          </a:xfrm>
          <a:prstGeom prst="rect">
            <a:avLst/>
          </a:prstGeom>
          <a:solidFill>
            <a:srgbClr val="5B90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de-DE" b="0" i="0">
              <a:solidFill>
                <a:schemeClr val="bg1"/>
              </a:solidFill>
              <a:latin typeface="bill corp med book" charset="0"/>
              <a:ea typeface="bill corp med book" charset="0"/>
              <a:cs typeface="bill corp med book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71082" y="2703909"/>
            <a:ext cx="5801237" cy="934027"/>
          </a:xfrm>
        </p:spPr>
        <p:txBody>
          <a:bodyPr>
            <a:normAutofit/>
          </a:bodyPr>
          <a:lstStyle>
            <a:lvl1pPr marL="0" indent="0" algn="ctr">
              <a:lnSpc>
                <a:spcPts val="3400"/>
              </a:lnSpc>
              <a:buFont typeface="Arial" charset="0"/>
              <a:buNone/>
              <a:defRPr sz="2800" b="0" i="0" baseline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>
              <a:defRPr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VIELEN DANK</a:t>
            </a:r>
            <a:br>
              <a:rPr lang="de-DE" dirty="0"/>
            </a:br>
            <a:r>
              <a:rPr lang="de-DE" dirty="0"/>
              <a:t>FÜR IHRE AUFMERKSAMKEIT</a:t>
            </a:r>
          </a:p>
        </p:txBody>
      </p:sp>
      <p:pic>
        <p:nvPicPr>
          <p:cNvPr id="7" name="Bild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57" y="5935319"/>
            <a:ext cx="2446112" cy="321362"/>
          </a:xfrm>
          <a:prstGeom prst="rect">
            <a:avLst/>
          </a:prstGeom>
        </p:spPr>
      </p:pic>
      <p:sp>
        <p:nvSpPr>
          <p:cNvPr id="3" name="Textfeld 2"/>
          <p:cNvSpPr txBox="1"/>
          <p:nvPr userDrawn="1"/>
        </p:nvSpPr>
        <p:spPr>
          <a:xfrm>
            <a:off x="3323655" y="5835446"/>
            <a:ext cx="1455277" cy="52110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b="0" i="0" dirty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rPr>
              <a:t>Im Mediapark 8</a:t>
            </a:r>
            <a:br>
              <a:rPr lang="de-DE" sz="1400" b="0" i="0" dirty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rPr>
            </a:br>
            <a:r>
              <a:rPr lang="de-DE" sz="1400" b="0" i="0" dirty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rPr>
              <a:t>50670 Köln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4839800" y="3672946"/>
            <a:ext cx="2463799" cy="53094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de-DE" sz="1400" b="0" i="0" dirty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rPr>
            </a:br>
            <a:r>
              <a:rPr lang="de-DE" sz="1400" b="0" i="0" dirty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rPr>
              <a:t>       </a:t>
            </a:r>
            <a:r>
              <a:rPr lang="de-DE" sz="1400" b="0" i="0" dirty="0" err="1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rPr>
              <a:t>cannamedical.com</a:t>
            </a:r>
            <a:endParaRPr lang="de-DE" sz="1400" b="0" i="0" dirty="0">
              <a:solidFill>
                <a:schemeClr val="bg1"/>
              </a:solidFill>
              <a:latin typeface="bill corp med book" charset="0"/>
              <a:ea typeface="bill corp med book" charset="0"/>
              <a:cs typeface="bill corp med book" charset="0"/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8411280" y="5540733"/>
            <a:ext cx="3115701" cy="254955"/>
          </a:xfrm>
        </p:spPr>
        <p:txBody>
          <a:bodyPr>
            <a:noAutofit/>
          </a:bodyPr>
          <a:lstStyle>
            <a:lvl1pPr marL="0" indent="0">
              <a:lnSpc>
                <a:spcPts val="1800"/>
              </a:lnSpc>
              <a:buNone/>
              <a:defRPr sz="1400" b="0" i="0" baseline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Name</a:t>
            </a:r>
            <a:endParaRPr lang="de-DE" dirty="0"/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700025" y="5823227"/>
            <a:ext cx="2826956" cy="247643"/>
          </a:xfrm>
        </p:spPr>
        <p:txBody>
          <a:bodyPr>
            <a:noAutofit/>
          </a:bodyPr>
          <a:lstStyle>
            <a:lvl1pPr marL="0" indent="0">
              <a:lnSpc>
                <a:spcPts val="1800"/>
              </a:lnSpc>
              <a:buNone/>
              <a:defRPr sz="1400" b="0" i="0" baseline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Telefonnummer</a:t>
            </a:r>
            <a:endParaRPr lang="de-DE" dirty="0"/>
          </a:p>
        </p:txBody>
      </p:sp>
      <p:sp>
        <p:nvSpPr>
          <p:cNvPr id="11" name="Textfeld 10"/>
          <p:cNvSpPr txBox="1"/>
          <p:nvPr userDrawn="1"/>
        </p:nvSpPr>
        <p:spPr>
          <a:xfrm>
            <a:off x="8425703" y="5810192"/>
            <a:ext cx="264259" cy="26241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b="0" i="0" dirty="0">
                <a:solidFill>
                  <a:schemeClr val="bg1"/>
                </a:solidFill>
                <a:latin typeface="bill corp med medium" charset="0"/>
                <a:ea typeface="bill corp med medium" charset="0"/>
                <a:cs typeface="bill corp med medium" charset="0"/>
              </a:rPr>
              <a:t>T</a:t>
            </a:r>
          </a:p>
        </p:txBody>
      </p:sp>
      <p:sp>
        <p:nvSpPr>
          <p:cNvPr id="12" name="Textfeld 11"/>
          <p:cNvSpPr txBox="1"/>
          <p:nvPr userDrawn="1"/>
        </p:nvSpPr>
        <p:spPr>
          <a:xfrm>
            <a:off x="8403032" y="6040448"/>
            <a:ext cx="264259" cy="26241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b="0" i="0" dirty="0">
                <a:solidFill>
                  <a:schemeClr val="bg1"/>
                </a:solidFill>
                <a:latin typeface="bill corp med medium" charset="0"/>
                <a:ea typeface="bill corp med medium" charset="0"/>
                <a:cs typeface="bill corp med medium" charset="0"/>
              </a:rPr>
              <a:t>@</a:t>
            </a:r>
          </a:p>
        </p:txBody>
      </p:sp>
      <p:sp>
        <p:nvSpPr>
          <p:cNvPr id="14" name="Textfeld 13"/>
          <p:cNvSpPr txBox="1"/>
          <p:nvPr userDrawn="1"/>
        </p:nvSpPr>
        <p:spPr>
          <a:xfrm>
            <a:off x="8337179" y="5193438"/>
            <a:ext cx="2033869" cy="32958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b="0" i="0" dirty="0">
                <a:solidFill>
                  <a:schemeClr val="bg1"/>
                </a:solidFill>
                <a:latin typeface="bill corp med medium" charset="0"/>
                <a:ea typeface="bill corp med medium" charset="0"/>
                <a:cs typeface="bill corp med medium" charset="0"/>
              </a:rPr>
              <a:t>Ihr Ansprechpartner</a:t>
            </a:r>
          </a:p>
        </p:txBody>
      </p:sp>
      <p:sp>
        <p:nvSpPr>
          <p:cNvPr id="16" name="Textplatzhalt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700025" y="6044111"/>
            <a:ext cx="2826956" cy="247643"/>
          </a:xfrm>
        </p:spPr>
        <p:txBody>
          <a:bodyPr>
            <a:noAutofit/>
          </a:bodyPr>
          <a:lstStyle>
            <a:lvl1pPr marL="0" indent="0">
              <a:lnSpc>
                <a:spcPts val="1800"/>
              </a:lnSpc>
              <a:buNone/>
              <a:defRPr sz="1400" b="0" i="0" baseline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/>
              <a:t>E-Mailadresse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07176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 userDrawn="1"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1"/>
            <a:ext cx="12187860" cy="6851017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C231398-4047-B548-AF63-502BE566575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9312" y="6469635"/>
            <a:ext cx="1790700" cy="16668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2DD019F-E209-BA4A-AAF1-BFAB92B19D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1977" y="1295757"/>
            <a:ext cx="6168758" cy="356468"/>
          </a:xfrm>
        </p:spPr>
        <p:txBody>
          <a:bodyPr anchor="t">
            <a:noAutofit/>
          </a:bodyPr>
          <a:lstStyle>
            <a:lvl1pPr algn="l">
              <a:defRPr sz="2800" b="0" i="0" spc="100" baseline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r>
              <a:rPr lang="de-DE" dirty="0"/>
              <a:t>TITEL IN VERSALIEN</a:t>
            </a:r>
          </a:p>
        </p:txBody>
      </p:sp>
    </p:spTree>
    <p:extLst>
      <p:ext uri="{BB962C8B-B14F-4D97-AF65-F5344CB8AC3E}">
        <p14:creationId xmlns:p14="http://schemas.microsoft.com/office/powerpoint/2010/main" val="1868500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21977" y="1652954"/>
            <a:ext cx="10531823" cy="4591729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spc="50" baseline="0">
                <a:solidFill>
                  <a:schemeClr val="bg1">
                    <a:lumMod val="50000"/>
                  </a:schemeClr>
                </a:solidFill>
                <a:latin typeface="bill corp med light" charset="0"/>
                <a:ea typeface="bill corp med light" charset="0"/>
                <a:cs typeface="bill corp med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8" name="Bild 19">
            <a:extLst>
              <a:ext uri="{FF2B5EF4-FFF2-40B4-BE49-F238E27FC236}">
                <a16:creationId xmlns:a16="http://schemas.microsoft.com/office/drawing/2014/main" id="{68D7CA60-D310-204C-BA9D-60331E1630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391094"/>
            <a:ext cx="1711613" cy="224649"/>
          </a:xfrm>
          <a:prstGeom prst="rect">
            <a:avLst/>
          </a:prstGeom>
        </p:spPr>
      </p:pic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A9C275F9-6273-7549-83AD-2AAA0860F6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9312" y="6469635"/>
            <a:ext cx="1790700" cy="16668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45CC5EF2-4BED-7E43-8695-F4BB14B264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1977" y="756499"/>
            <a:ext cx="6168758" cy="356468"/>
          </a:xfrm>
        </p:spPr>
        <p:txBody>
          <a:bodyPr anchor="t">
            <a:noAutofit/>
          </a:bodyPr>
          <a:lstStyle>
            <a:lvl1pPr algn="l">
              <a:defRPr sz="2800" b="0" i="0" spc="100" baseline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r>
              <a:rPr lang="de-DE" dirty="0"/>
              <a:t>TITEL IN VERSALIEN</a:t>
            </a: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9779338F-FBA2-2F4A-B187-E7BA1BAF396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15400" y="6479363"/>
            <a:ext cx="3070226" cy="166688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de-DE" dirty="0"/>
              <a:t>Online-Seminar, 05.05.2020</a:t>
            </a:r>
          </a:p>
        </p:txBody>
      </p:sp>
    </p:spTree>
    <p:extLst>
      <p:ext uri="{BB962C8B-B14F-4D97-AF65-F5344CB8AC3E}">
        <p14:creationId xmlns:p14="http://schemas.microsoft.com/office/powerpoint/2010/main" val="223172082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 userDrawn="1"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1"/>
            <a:ext cx="12187860" cy="6851017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15" y="344094"/>
            <a:ext cx="1713265" cy="224866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C231398-4047-B548-AF63-502BE566575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9312" y="6469635"/>
            <a:ext cx="1790700" cy="16668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2DD019F-E209-BA4A-AAF1-BFAB92B19D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1977" y="1295757"/>
            <a:ext cx="6168758" cy="356468"/>
          </a:xfrm>
        </p:spPr>
        <p:txBody>
          <a:bodyPr anchor="t">
            <a:noAutofit/>
          </a:bodyPr>
          <a:lstStyle>
            <a:lvl1pPr algn="l">
              <a:defRPr sz="2800" b="0" i="0" spc="100" baseline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</a:lstStyle>
          <a:p>
            <a:r>
              <a:rPr lang="de-DE" dirty="0"/>
              <a:t>TITEL IN VERSALIEN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E10B7182-3561-3149-A3B7-680F9CD3E9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15400" y="6479363"/>
            <a:ext cx="3070226" cy="166688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de-DE" dirty="0"/>
              <a:t>Online-Seminar, 05.05.2020</a:t>
            </a:r>
          </a:p>
        </p:txBody>
      </p:sp>
    </p:spTree>
    <p:extLst>
      <p:ext uri="{BB962C8B-B14F-4D97-AF65-F5344CB8AC3E}">
        <p14:creationId xmlns:p14="http://schemas.microsoft.com/office/powerpoint/2010/main" val="33259593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014760" y="780584"/>
            <a:ext cx="10339039" cy="1282391"/>
          </a:xfrm>
        </p:spPr>
        <p:txBody>
          <a:bodyPr anchor="ctr">
            <a:normAutofit/>
          </a:bodyPr>
          <a:lstStyle>
            <a:lvl1pPr algn="l">
              <a:defRPr sz="4400" b="0" i="0">
                <a:solidFill>
                  <a:schemeClr val="tx1">
                    <a:lumMod val="50000"/>
                    <a:lumOff val="50000"/>
                  </a:schemeClr>
                </a:solidFill>
                <a:latin typeface="bill corp med light" charset="0"/>
                <a:ea typeface="bill corp med light" charset="0"/>
                <a:cs typeface="bill corp med light" charset="0"/>
              </a:defRPr>
            </a:lvl1pPr>
          </a:lstStyle>
          <a:p>
            <a:r>
              <a:rPr lang="de-DE" dirty="0"/>
              <a:t>TITEL IN VERSALIEN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14760" y="2263698"/>
            <a:ext cx="10339040" cy="3980985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spc="50" baseline="0">
                <a:solidFill>
                  <a:schemeClr val="bg1">
                    <a:lumMod val="50000"/>
                  </a:schemeClr>
                </a:solidFill>
                <a:latin typeface="bill corp med light" charset="0"/>
                <a:ea typeface="bill corp med light" charset="0"/>
                <a:cs typeface="bill corp med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879ED44D-1A7A-1349-93C1-BFA4195AC24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9312" y="6469635"/>
            <a:ext cx="1790700" cy="16668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Seitenzahl</a:t>
            </a:r>
          </a:p>
        </p:txBody>
      </p:sp>
    </p:spTree>
    <p:extLst>
      <p:ext uri="{BB962C8B-B14F-4D97-AF65-F5344CB8AC3E}">
        <p14:creationId xmlns:p14="http://schemas.microsoft.com/office/powerpoint/2010/main" val="1088561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 userDrawn="1"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1"/>
            <a:ext cx="12187860" cy="6851017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CFC8BA9-B842-3646-87FB-EE3A201ACD3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9312" y="6469635"/>
            <a:ext cx="1790700" cy="16668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Seitenzahl</a:t>
            </a:r>
          </a:p>
        </p:txBody>
      </p:sp>
    </p:spTree>
    <p:extLst>
      <p:ext uri="{BB962C8B-B14F-4D97-AF65-F5344CB8AC3E}">
        <p14:creationId xmlns:p14="http://schemas.microsoft.com/office/powerpoint/2010/main" val="3901004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ufzählung 1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21" hasCustomPrompt="1"/>
          </p:nvPr>
        </p:nvSpPr>
        <p:spPr>
          <a:xfrm>
            <a:off x="790338" y="844844"/>
            <a:ext cx="10181523" cy="380179"/>
          </a:xfrm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rgbClr val="52883D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sz="2800" b="0" i="0"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sz="2800" b="0" i="0"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sz="2800" b="0" i="0"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sz="2800" b="0" i="0"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TEXT IN VERSALIEN, OBEN GRÜN UNTEN HELLGRÜN</a:t>
            </a:r>
          </a:p>
        </p:txBody>
      </p:sp>
      <p:pic>
        <p:nvPicPr>
          <p:cNvPr id="22" name="Bild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391094"/>
            <a:ext cx="1711613" cy="224649"/>
          </a:xfrm>
          <a:prstGeom prst="rect">
            <a:avLst/>
          </a:prstGeom>
        </p:spPr>
      </p:pic>
      <p:sp>
        <p:nvSpPr>
          <p:cNvPr id="24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939312" y="6469635"/>
            <a:ext cx="1790700" cy="16668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0" i="0" baseline="0">
                <a:solidFill>
                  <a:srgbClr val="575756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27" name="Untertitel 2">
            <a:extLst>
              <a:ext uri="{FF2B5EF4-FFF2-40B4-BE49-F238E27FC236}">
                <a16:creationId xmlns:a16="http://schemas.microsoft.com/office/drawing/2014/main" id="{EB491917-F8C6-5646-8483-AAFD0DE168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0338" y="1793632"/>
            <a:ext cx="10563462" cy="4451052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spc="50" baseline="0">
                <a:solidFill>
                  <a:schemeClr val="bg1">
                    <a:lumMod val="50000"/>
                  </a:schemeClr>
                </a:solidFill>
                <a:latin typeface="bill corp med light" charset="0"/>
                <a:ea typeface="bill corp med light" charset="0"/>
                <a:cs typeface="bill corp med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23734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 userDrawn="1"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1"/>
            <a:ext cx="12187860" cy="6851017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15" y="344094"/>
            <a:ext cx="1713265" cy="22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26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165099" y="174170"/>
            <a:ext cx="11827847" cy="6506029"/>
          </a:xfrm>
          <a:prstGeom prst="rect">
            <a:avLst/>
          </a:prstGeom>
          <a:solidFill>
            <a:srgbClr val="5B90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de-DE" b="0" i="0" dirty="0">
              <a:solidFill>
                <a:schemeClr val="bg1"/>
              </a:solidFill>
              <a:latin typeface="bill corp med book" charset="0"/>
              <a:ea typeface="bill corp med book" charset="0"/>
              <a:cs typeface="bill corp med book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92000" y="2522822"/>
            <a:ext cx="4945063" cy="904362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buFont typeface="Arial" charset="0"/>
              <a:buNone/>
              <a:defRPr sz="2800" b="0" i="0" baseline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>
              <a:defRPr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2pPr>
            <a:lvl3pPr>
              <a:defRPr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3pPr>
            <a:lvl4pPr>
              <a:defRPr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4pPr>
            <a:lvl5pPr>
              <a:defRPr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NEUES KAPITEL </a:t>
            </a:r>
            <a:br>
              <a:rPr lang="de-DE" dirty="0"/>
            </a:br>
            <a:r>
              <a:rPr lang="de-DE" dirty="0"/>
              <a:t>IN VERSALIEN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67125"/>
            <a:ext cx="4975225" cy="796925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7" name="Bild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390986"/>
            <a:ext cx="1711613" cy="224866"/>
          </a:xfrm>
          <a:prstGeom prst="rect">
            <a:avLst/>
          </a:prstGeom>
        </p:spPr>
      </p:pic>
      <p:sp>
        <p:nvSpPr>
          <p:cNvPr id="9" name="Textplatzhalter 4">
            <a:extLst>
              <a:ext uri="{FF2B5EF4-FFF2-40B4-BE49-F238E27FC236}">
                <a16:creationId xmlns:a16="http://schemas.microsoft.com/office/drawing/2014/main" id="{584454BC-0CCB-8A48-97E9-43480553DB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04480" y="6469635"/>
            <a:ext cx="3781146" cy="1666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00" b="0" i="0" baseline="0">
                <a:solidFill>
                  <a:schemeClr val="bg1"/>
                </a:solidFill>
                <a:latin typeface="bill corp med book" charset="0"/>
                <a:ea typeface="bill corp med book" charset="0"/>
                <a:cs typeface="bill corp med book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Datum, Event, Autor </a:t>
            </a:r>
          </a:p>
        </p:txBody>
      </p:sp>
    </p:spTree>
    <p:extLst>
      <p:ext uri="{BB962C8B-B14F-4D97-AF65-F5344CB8AC3E}">
        <p14:creationId xmlns:p14="http://schemas.microsoft.com/office/powerpoint/2010/main" val="323109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9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6.xml"/><Relationship Id="rId34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7.xml"/><Relationship Id="rId47" Type="http://schemas.openxmlformats.org/officeDocument/2006/relationships/image" Target="../media/image3.png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34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50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31" Type="http://schemas.openxmlformats.org/officeDocument/2006/relationships/slideLayout" Target="../slideLayouts/slideLayout36.xml"/><Relationship Id="rId44" Type="http://schemas.openxmlformats.org/officeDocument/2006/relationships/slideLayout" Target="../slideLayouts/slideLayout49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8.xml"/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Relationship Id="rId46" Type="http://schemas.openxmlformats.org/officeDocument/2006/relationships/theme" Target="../theme/theme2.xml"/><Relationship Id="rId20" Type="http://schemas.openxmlformats.org/officeDocument/2006/relationships/slideLayout" Target="../slideLayouts/slideLayout25.xml"/><Relationship Id="rId41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76.xml"/><Relationship Id="rId39" Type="http://schemas.openxmlformats.org/officeDocument/2006/relationships/image" Target="../media/image3.png"/><Relationship Id="rId21" Type="http://schemas.openxmlformats.org/officeDocument/2006/relationships/slideLayout" Target="../slideLayouts/slideLayout71.xml"/><Relationship Id="rId34" Type="http://schemas.openxmlformats.org/officeDocument/2006/relationships/slideLayout" Target="../slideLayouts/slideLayout84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33" Type="http://schemas.openxmlformats.org/officeDocument/2006/relationships/slideLayout" Target="../slideLayouts/slideLayout83.xml"/><Relationship Id="rId38" Type="http://schemas.openxmlformats.org/officeDocument/2006/relationships/theme" Target="../theme/theme3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29" Type="http://schemas.openxmlformats.org/officeDocument/2006/relationships/slideLayout" Target="../slideLayouts/slideLayout79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32" Type="http://schemas.openxmlformats.org/officeDocument/2006/relationships/slideLayout" Target="../slideLayouts/slideLayout82.xml"/><Relationship Id="rId37" Type="http://schemas.openxmlformats.org/officeDocument/2006/relationships/slideLayout" Target="../slideLayouts/slideLayout87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slideLayout" Target="../slideLayouts/slideLayout78.xml"/><Relationship Id="rId36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3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slideLayout" Target="../slideLayouts/slideLayout77.xml"/><Relationship Id="rId30" Type="http://schemas.openxmlformats.org/officeDocument/2006/relationships/slideLayout" Target="../slideLayouts/slideLayout80.xml"/><Relationship Id="rId35" Type="http://schemas.openxmlformats.org/officeDocument/2006/relationships/slideLayout" Target="../slideLayouts/slideLayout85.xml"/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C2A5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996169" y="6544528"/>
            <a:ext cx="1711578" cy="22465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6939" y="306705"/>
            <a:ext cx="10358120" cy="1300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6939" y="1713636"/>
            <a:ext cx="10073005" cy="4234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982961" y="6316566"/>
            <a:ext cx="2068829" cy="1955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11/5/25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4" name="Bild 3"/>
          <p:cNvPicPr>
            <a:picLocks noChangeAspect="1"/>
          </p:cNvPicPr>
          <p:nvPr userDrawn="1"/>
        </p:nvPicPr>
        <p:blipFill>
          <a:blip r:embed="rId47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3"/>
            <a:ext cx="12187860" cy="685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563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9" r:id="rId32"/>
    <p:sldLayoutId id="2147483700" r:id="rId33"/>
    <p:sldLayoutId id="2147483701" r:id="rId34"/>
    <p:sldLayoutId id="2147483702" r:id="rId35"/>
    <p:sldLayoutId id="2147483703" r:id="rId36"/>
    <p:sldLayoutId id="2147483704" r:id="rId37"/>
    <p:sldLayoutId id="2147483705" r:id="rId38"/>
    <p:sldLayoutId id="2147483706" r:id="rId39"/>
    <p:sldLayoutId id="2147483707" r:id="rId40"/>
    <p:sldLayoutId id="2147483708" r:id="rId41"/>
    <p:sldLayoutId id="2147483709" r:id="rId42"/>
    <p:sldLayoutId id="2147483710" r:id="rId43"/>
    <p:sldLayoutId id="2147483711" r:id="rId44"/>
    <p:sldLayoutId id="2147483712" r:id="rId4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bill corp med book" charset="0"/>
          <a:ea typeface="bill corp med book" charset="0"/>
          <a:cs typeface="bill corp med boo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000" b="0" i="0" kern="1200" spc="50" baseline="0">
          <a:solidFill>
            <a:schemeClr val="bg1">
              <a:lumMod val="50000"/>
            </a:schemeClr>
          </a:solidFill>
          <a:latin typeface="bill corp med book" charset="0"/>
          <a:ea typeface="bill corp med book" charset="0"/>
          <a:cs typeface="bill corp med book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 spc="50" baseline="0">
          <a:solidFill>
            <a:schemeClr val="bg1">
              <a:lumMod val="50000"/>
            </a:schemeClr>
          </a:solidFill>
          <a:latin typeface="bill corp med book" charset="0"/>
          <a:ea typeface="bill corp med book" charset="0"/>
          <a:cs typeface="bill corp med book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b="0" i="0" kern="1200" spc="50" baseline="0">
          <a:solidFill>
            <a:schemeClr val="bg1">
              <a:lumMod val="50000"/>
            </a:schemeClr>
          </a:solidFill>
          <a:latin typeface="bill corp med book" charset="0"/>
          <a:ea typeface="bill corp med book" charset="0"/>
          <a:cs typeface="bill corp med book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b="0" i="0" kern="1200" spc="50" baseline="0">
          <a:solidFill>
            <a:schemeClr val="bg1">
              <a:lumMod val="50000"/>
            </a:schemeClr>
          </a:solidFill>
          <a:latin typeface="bill corp med book" charset="0"/>
          <a:ea typeface="bill corp med book" charset="0"/>
          <a:cs typeface="bill corp med book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b="0" i="0" kern="1200" spc="50" baseline="0">
          <a:solidFill>
            <a:schemeClr val="bg1">
              <a:lumMod val="50000"/>
            </a:schemeClr>
          </a:solidFill>
          <a:latin typeface="bill corp med book" charset="0"/>
          <a:ea typeface="bill corp med book" charset="0"/>
          <a:cs typeface="bill corp med book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4" name="Bild 3"/>
          <p:cNvPicPr>
            <a:picLocks noChangeAspect="1"/>
          </p:cNvPicPr>
          <p:nvPr userDrawn="1"/>
        </p:nvPicPr>
        <p:blipFill>
          <a:blip r:embed="rId39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3"/>
            <a:ext cx="12187860" cy="685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38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  <p:sldLayoutId id="2147483737" r:id="rId22"/>
    <p:sldLayoutId id="2147483738" r:id="rId23"/>
    <p:sldLayoutId id="2147483739" r:id="rId24"/>
    <p:sldLayoutId id="2147483740" r:id="rId25"/>
    <p:sldLayoutId id="2147483741" r:id="rId26"/>
    <p:sldLayoutId id="2147483742" r:id="rId27"/>
    <p:sldLayoutId id="2147483743" r:id="rId28"/>
    <p:sldLayoutId id="2147483744" r:id="rId29"/>
    <p:sldLayoutId id="2147483745" r:id="rId30"/>
    <p:sldLayoutId id="2147483746" r:id="rId31"/>
    <p:sldLayoutId id="2147483747" r:id="rId32"/>
    <p:sldLayoutId id="2147483748" r:id="rId33"/>
    <p:sldLayoutId id="2147483749" r:id="rId34"/>
    <p:sldLayoutId id="2147483750" r:id="rId35"/>
    <p:sldLayoutId id="2147483751" r:id="rId36"/>
    <p:sldLayoutId id="2147483752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bill corp med book" charset="0"/>
          <a:ea typeface="bill corp med book" charset="0"/>
          <a:cs typeface="bill corp med boo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000" b="0" i="0" kern="1200" spc="50" baseline="0">
          <a:solidFill>
            <a:schemeClr val="bg1">
              <a:lumMod val="50000"/>
            </a:schemeClr>
          </a:solidFill>
          <a:latin typeface="bill corp med book" charset="0"/>
          <a:ea typeface="bill corp med book" charset="0"/>
          <a:cs typeface="bill corp med book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 spc="50" baseline="0">
          <a:solidFill>
            <a:schemeClr val="bg1">
              <a:lumMod val="50000"/>
            </a:schemeClr>
          </a:solidFill>
          <a:latin typeface="bill corp med book" charset="0"/>
          <a:ea typeface="bill corp med book" charset="0"/>
          <a:cs typeface="bill corp med book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b="0" i="0" kern="1200" spc="50" baseline="0">
          <a:solidFill>
            <a:schemeClr val="bg1">
              <a:lumMod val="50000"/>
            </a:schemeClr>
          </a:solidFill>
          <a:latin typeface="bill corp med book" charset="0"/>
          <a:ea typeface="bill corp med book" charset="0"/>
          <a:cs typeface="bill corp med book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b="0" i="0" kern="1200" spc="50" baseline="0">
          <a:solidFill>
            <a:schemeClr val="bg1">
              <a:lumMod val="50000"/>
            </a:schemeClr>
          </a:solidFill>
          <a:latin typeface="bill corp med book" charset="0"/>
          <a:ea typeface="bill corp med book" charset="0"/>
          <a:cs typeface="bill corp med book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b="0" i="0" kern="1200" spc="50" baseline="0">
          <a:solidFill>
            <a:schemeClr val="bg1">
              <a:lumMod val="50000"/>
            </a:schemeClr>
          </a:solidFill>
          <a:latin typeface="bill corp med book" charset="0"/>
          <a:ea typeface="bill corp med book" charset="0"/>
          <a:cs typeface="bill corp med book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armer.de/press/bundeslaender-aktuell/hamburg/archiv-pressemitteilungen/gesetz-cannabis-antraege-225458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link.springer.com/article/10.1007/s12325-025-03262-z" TargetMode="Externa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farm.de/SharedDocs/Downloads/DE/BfArM/Publikationen/Bundesgesundheitsblatt/2019-07-Haeuser_Petzke.pdf?__blob=publicationFile" TargetMode="Externa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7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Relationship Id="rId9" Type="http://schemas.openxmlformats.org/officeDocument/2006/relationships/chart" Target="../charts/char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7.xml"/><Relationship Id="rId4" Type="http://schemas.openxmlformats.org/officeDocument/2006/relationships/chart" Target="../charts/chart1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hyperlink" Target="https://www.cannamedical.com/de/fachbereich/" TargetMode="Externa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3953845-67C9-D461-A3A4-777A0439A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593" y="1753372"/>
            <a:ext cx="10515600" cy="40503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de-DE" sz="3200" b="1" dirty="0">
              <a:solidFill>
                <a:schemeClr val="accent6"/>
              </a:solidFill>
            </a:endParaRPr>
          </a:p>
          <a:p>
            <a:pPr marL="0" indent="0" algn="ctr">
              <a:buNone/>
            </a:pPr>
            <a:r>
              <a:rPr lang="de-DE" sz="3200" b="1" dirty="0">
                <a:solidFill>
                  <a:schemeClr val="accent6"/>
                </a:solidFill>
              </a:rPr>
              <a:t>URLAUB VOM SCHMERZ:</a:t>
            </a:r>
          </a:p>
          <a:p>
            <a:pPr marL="0" indent="0" algn="ctr">
              <a:buNone/>
            </a:pPr>
            <a:r>
              <a:rPr lang="de-DE" sz="3200" b="1" dirty="0">
                <a:solidFill>
                  <a:schemeClr val="accent6"/>
                </a:solidFill>
              </a:rPr>
              <a:t> CANNABINOIDE IM SCHMERZTHERAPEUTISCHEN ALLTAG</a:t>
            </a:r>
          </a:p>
          <a:p>
            <a:pPr marL="0" indent="0" algn="ctr">
              <a:buNone/>
            </a:pPr>
            <a:endParaRPr lang="de-DE" sz="3200" b="1" dirty="0">
              <a:solidFill>
                <a:schemeClr val="accent6"/>
              </a:solidFill>
            </a:endParaRPr>
          </a:p>
          <a:p>
            <a:pPr marL="0" indent="0" algn="ctr">
              <a:buNone/>
            </a:pPr>
            <a:r>
              <a:rPr lang="de-DE" sz="1800" b="1" dirty="0">
                <a:solidFill>
                  <a:schemeClr val="bg1">
                    <a:lumMod val="50000"/>
                  </a:schemeClr>
                </a:solidFill>
              </a:rPr>
              <a:t>CANNACADEMY LIVE WEBINAR, 5. November 2025, 18-20:00 Uhr</a:t>
            </a:r>
            <a:br>
              <a:rPr lang="de-DE" sz="1800" b="1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de-DE" sz="1800" b="1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de-DE" sz="1800" b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1800" b="1" dirty="0">
                <a:solidFill>
                  <a:schemeClr val="bg1">
                    <a:lumMod val="50000"/>
                  </a:schemeClr>
                </a:solidFill>
              </a:rPr>
              <a:t>Referenten: Prof. Dr. Dr. Joachim </a:t>
            </a:r>
            <a:r>
              <a:rPr lang="de-DE" sz="1800" b="1" dirty="0" err="1">
                <a:solidFill>
                  <a:schemeClr val="bg1">
                    <a:lumMod val="50000"/>
                  </a:schemeClr>
                </a:solidFill>
              </a:rPr>
              <a:t>Nadstawek</a:t>
            </a:r>
            <a:r>
              <a:rPr lang="de-DE" sz="1800" b="1" dirty="0">
                <a:solidFill>
                  <a:schemeClr val="bg1">
                    <a:lumMod val="50000"/>
                  </a:schemeClr>
                </a:solidFill>
              </a:rPr>
              <a:t> &amp; Dr. Yvonne Wagner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1AE7735-41FF-170E-2F5E-EACA6BA43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i="1" dirty="0">
                <a:solidFill>
                  <a:schemeClr val="bg1">
                    <a:lumMod val="50000"/>
                  </a:schemeClr>
                </a:solidFill>
              </a:rPr>
              <a:t>Wir beginnen in wenigen Minuten…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9A7181B-932B-1A22-DA83-42EA9EC2090D}"/>
              </a:ext>
            </a:extLst>
          </p:cNvPr>
          <p:cNvSpPr txBox="1"/>
          <p:nvPr/>
        </p:nvSpPr>
        <p:spPr>
          <a:xfrm>
            <a:off x="838200" y="5785378"/>
            <a:ext cx="4648200" cy="4572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Bitte stellen Sie Ihr Mikrofon auf stumm!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7F00972-5E73-8B5B-94DF-39A5FD764B88}"/>
              </a:ext>
            </a:extLst>
          </p:cNvPr>
          <p:cNvSpPr txBox="1"/>
          <p:nvPr/>
        </p:nvSpPr>
        <p:spPr>
          <a:xfrm>
            <a:off x="830317" y="6027045"/>
            <a:ext cx="4648200" cy="4572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Zur Information: Dieses Webinar wird aufgezeichnet.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4FBDC77-EF22-E1BE-2891-BDA4036CD4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" r="1408" b="431"/>
          <a:stretch/>
        </p:blipFill>
        <p:spPr>
          <a:xfrm>
            <a:off x="9677400" y="4577255"/>
            <a:ext cx="2114460" cy="168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9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4782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Fallbeispiel</a:t>
            </a:r>
            <a:r>
              <a:rPr spc="-65" dirty="0"/>
              <a:t> </a:t>
            </a:r>
            <a:r>
              <a:rPr dirty="0"/>
              <a:t>-</a:t>
            </a:r>
            <a:r>
              <a:rPr spc="-15" dirty="0"/>
              <a:t> </a:t>
            </a:r>
            <a:r>
              <a:rPr dirty="0"/>
              <a:t>BS,</a:t>
            </a:r>
            <a:r>
              <a:rPr spc="-10" dirty="0"/>
              <a:t> </a:t>
            </a:r>
            <a:r>
              <a:rPr dirty="0"/>
              <a:t>41</a:t>
            </a:r>
            <a:r>
              <a:rPr spc="-10" dirty="0"/>
              <a:t> Jahre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11198"/>
            <a:ext cx="9694545" cy="3422015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805"/>
              </a:spcBef>
              <a:buChar char="•"/>
              <a:tabLst>
                <a:tab pos="240665" algn="l"/>
              </a:tabLst>
            </a:pP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Krankheitsbeginn</a:t>
            </a:r>
            <a:r>
              <a:rPr sz="24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5" dirty="0">
                <a:solidFill>
                  <a:srgbClr val="FFFFFF"/>
                </a:solidFill>
                <a:latin typeface="Arial"/>
                <a:cs typeface="Arial"/>
              </a:rPr>
              <a:t>Ende</a:t>
            </a:r>
            <a:r>
              <a:rPr sz="24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2012</a:t>
            </a:r>
            <a:endParaRPr sz="2400">
              <a:latin typeface="Arial"/>
              <a:cs typeface="Arial"/>
            </a:endParaRPr>
          </a:p>
          <a:p>
            <a:pPr marL="240029" marR="220345" indent="-227965">
              <a:lnSpc>
                <a:spcPts val="2590"/>
              </a:lnSpc>
              <a:spcBef>
                <a:spcPts val="1040"/>
              </a:spcBef>
              <a:buChar char="•"/>
              <a:tabLst>
                <a:tab pos="241300" algn="l"/>
              </a:tabLst>
            </a:pP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Entzündliche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Aktivität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im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gesamten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Kolon,</a:t>
            </a:r>
            <a:r>
              <a:rPr sz="24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5" dirty="0">
                <a:solidFill>
                  <a:srgbClr val="FFFFFF"/>
                </a:solidFill>
                <a:latin typeface="Arial"/>
                <a:cs typeface="Arial"/>
              </a:rPr>
              <a:t>Teilen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des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Dünndarmes</a:t>
            </a:r>
            <a:r>
              <a:rPr sz="24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und 	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Magens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685"/>
              </a:spcBef>
              <a:buChar char="•"/>
              <a:tabLst>
                <a:tab pos="240665" algn="l"/>
              </a:tabLst>
            </a:pP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Schubtherapie</a:t>
            </a:r>
            <a:r>
              <a:rPr sz="24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60" dirty="0">
                <a:solidFill>
                  <a:srgbClr val="FFFFFF"/>
                </a:solidFill>
                <a:latin typeface="Arial"/>
                <a:cs typeface="Arial"/>
              </a:rPr>
              <a:t>mit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Prednisolon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05"/>
              </a:spcBef>
              <a:buChar char="•"/>
              <a:tabLst>
                <a:tab pos="240665" algn="l"/>
              </a:tabLst>
            </a:pP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Medikation: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Mesalazin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1,5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g,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Azathioprin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150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mg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seit</a:t>
            </a:r>
            <a:r>
              <a:rPr sz="24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2015</a:t>
            </a:r>
            <a:endParaRPr sz="2400">
              <a:latin typeface="Arial"/>
              <a:cs typeface="Arial"/>
            </a:endParaRPr>
          </a:p>
          <a:p>
            <a:pPr marL="240029" indent="-227329">
              <a:lnSpc>
                <a:spcPct val="100000"/>
              </a:lnSpc>
              <a:spcBef>
                <a:spcPts val="710"/>
              </a:spcBef>
              <a:buChar char="•"/>
              <a:tabLst>
                <a:tab pos="240029" algn="l"/>
              </a:tabLst>
            </a:pP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Fünf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bis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sechs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flüssig-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breiige</a:t>
            </a:r>
            <a:r>
              <a:rPr sz="24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Stühle</a:t>
            </a:r>
            <a:endParaRPr sz="2400">
              <a:latin typeface="Arial"/>
              <a:cs typeface="Arial"/>
            </a:endParaRPr>
          </a:p>
          <a:p>
            <a:pPr marL="240029" marR="5080" indent="-227965">
              <a:lnSpc>
                <a:spcPts val="2590"/>
              </a:lnSpc>
              <a:spcBef>
                <a:spcPts val="1050"/>
              </a:spcBef>
              <a:buChar char="•"/>
              <a:tabLst>
                <a:tab pos="241300" algn="l"/>
              </a:tabLst>
            </a:pP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Übelkeit,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Sodbrennen,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Blähungen.</a:t>
            </a:r>
            <a:r>
              <a:rPr sz="24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Abdominelle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Druck,</a:t>
            </a:r>
            <a:r>
              <a:rPr sz="24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Gewichtsverlust, 	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Gelenkschmerzen,</a:t>
            </a:r>
            <a:r>
              <a:rPr sz="24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häufig</a:t>
            </a:r>
            <a:r>
              <a:rPr sz="24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Augenentzündungen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4782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Fallbeispiel</a:t>
            </a:r>
            <a:r>
              <a:rPr spc="-65" dirty="0"/>
              <a:t> </a:t>
            </a:r>
            <a:r>
              <a:rPr dirty="0"/>
              <a:t>-</a:t>
            </a:r>
            <a:r>
              <a:rPr spc="-15" dirty="0"/>
              <a:t> </a:t>
            </a:r>
            <a:r>
              <a:rPr dirty="0"/>
              <a:t>BS,</a:t>
            </a:r>
            <a:r>
              <a:rPr spc="-10" dirty="0"/>
              <a:t> </a:t>
            </a:r>
            <a:r>
              <a:rPr dirty="0"/>
              <a:t>41</a:t>
            </a:r>
            <a:r>
              <a:rPr spc="-10" dirty="0"/>
              <a:t> Jahre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11198"/>
            <a:ext cx="7654290" cy="4004310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2400" b="1" spc="-85" dirty="0">
                <a:solidFill>
                  <a:srgbClr val="F1CFED"/>
                </a:solidFill>
                <a:latin typeface="Arial"/>
                <a:cs typeface="Arial"/>
              </a:rPr>
              <a:t>Erstvorstellung </a:t>
            </a:r>
            <a:r>
              <a:rPr sz="2400" b="1" spc="-10" dirty="0">
                <a:solidFill>
                  <a:srgbClr val="F1CFED"/>
                </a:solidFill>
                <a:latin typeface="Arial"/>
                <a:cs typeface="Arial"/>
              </a:rPr>
              <a:t>11/2019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10"/>
              </a:spcBef>
              <a:buChar char="•"/>
              <a:tabLst>
                <a:tab pos="240665" algn="l"/>
              </a:tabLst>
            </a:pP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Dumpfe</a:t>
            </a:r>
            <a:r>
              <a:rPr sz="24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krampfartige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Oberbauch-</a:t>
            </a:r>
            <a:r>
              <a:rPr sz="24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Magenschmerzen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25"/>
              </a:spcBef>
              <a:buChar char="•"/>
              <a:tabLst>
                <a:tab pos="240665" algn="l"/>
              </a:tabLst>
            </a:pP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Krampfartige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Schmerzen</a:t>
            </a:r>
            <a:r>
              <a:rPr sz="24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im</a:t>
            </a:r>
            <a:r>
              <a:rPr sz="24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Bereich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des</a:t>
            </a:r>
            <a:r>
              <a:rPr sz="24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Enddarmes</a:t>
            </a:r>
            <a:endParaRPr sz="2400">
              <a:latin typeface="Arial"/>
              <a:cs typeface="Arial"/>
            </a:endParaRPr>
          </a:p>
          <a:p>
            <a:pPr marL="240029" marR="765175" indent="-227965">
              <a:lnSpc>
                <a:spcPts val="2590"/>
              </a:lnSpc>
              <a:spcBef>
                <a:spcPts val="1035"/>
              </a:spcBef>
              <a:buChar char="•"/>
              <a:tabLst>
                <a:tab pos="241300" algn="l"/>
              </a:tabLst>
            </a:pP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Stumpfe</a:t>
            </a:r>
            <a:r>
              <a:rPr sz="24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24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stechende</a:t>
            </a:r>
            <a:r>
              <a:rPr sz="24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Schmerzen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im</a:t>
            </a:r>
            <a:r>
              <a:rPr sz="24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Bereich</a:t>
            </a:r>
            <a:r>
              <a:rPr sz="24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der 	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Finger-</a:t>
            </a:r>
            <a:r>
              <a:rPr sz="2400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Zehengelenke</a:t>
            </a:r>
            <a:endParaRPr sz="2400">
              <a:latin typeface="Arial"/>
              <a:cs typeface="Arial"/>
            </a:endParaRPr>
          </a:p>
          <a:p>
            <a:pPr marL="240029" indent="-227329">
              <a:lnSpc>
                <a:spcPct val="100000"/>
              </a:lnSpc>
              <a:spcBef>
                <a:spcPts val="670"/>
              </a:spcBef>
              <a:buChar char="•"/>
              <a:tabLst>
                <a:tab pos="240029" algn="l"/>
              </a:tabLst>
            </a:pP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Metamizol</a:t>
            </a:r>
            <a:r>
              <a:rPr sz="2400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bis</a:t>
            </a:r>
            <a:r>
              <a:rPr sz="2400" spc="-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sz="2400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50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2400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2400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20"/>
              </a:spcBef>
              <a:buChar char="•"/>
              <a:tabLst>
                <a:tab pos="240665" algn="l"/>
              </a:tabLst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Butylscopolaminiumbromid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bei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Bedarf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10"/>
              </a:spcBef>
              <a:buChar char="•"/>
              <a:tabLst>
                <a:tab pos="240665" algn="l"/>
              </a:tabLst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Verhaltenstherapie</a:t>
            </a:r>
            <a:endParaRPr sz="2400">
              <a:latin typeface="Arial"/>
              <a:cs typeface="Arial"/>
            </a:endParaRPr>
          </a:p>
          <a:p>
            <a:pPr marL="927100">
              <a:lnSpc>
                <a:spcPct val="100000"/>
              </a:lnSpc>
              <a:spcBef>
                <a:spcPts val="710"/>
              </a:spcBef>
            </a:pPr>
            <a:r>
              <a:rPr sz="2400" spc="-960" dirty="0">
                <a:solidFill>
                  <a:srgbClr val="FFFFFF"/>
                </a:solidFill>
                <a:latin typeface="Arial"/>
                <a:cs typeface="Arial"/>
              </a:rPr>
              <a:t>→</a:t>
            </a:r>
            <a:r>
              <a:rPr sz="2400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90" dirty="0">
                <a:solidFill>
                  <a:srgbClr val="FFFFFF"/>
                </a:solidFill>
                <a:latin typeface="Arial"/>
                <a:cs typeface="Arial"/>
              </a:rPr>
              <a:t>Keine</a:t>
            </a:r>
            <a:r>
              <a:rPr sz="2400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Verbesserung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52356" y="0"/>
            <a:ext cx="2739644" cy="5512943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4782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Fallbeispiel</a:t>
            </a:r>
            <a:r>
              <a:rPr spc="-65" dirty="0"/>
              <a:t> </a:t>
            </a:r>
            <a:r>
              <a:rPr dirty="0"/>
              <a:t>-</a:t>
            </a:r>
            <a:r>
              <a:rPr spc="-15" dirty="0"/>
              <a:t> </a:t>
            </a:r>
            <a:r>
              <a:rPr dirty="0"/>
              <a:t>BS,</a:t>
            </a:r>
            <a:r>
              <a:rPr spc="-10" dirty="0"/>
              <a:t> </a:t>
            </a:r>
            <a:r>
              <a:rPr dirty="0"/>
              <a:t>41</a:t>
            </a:r>
            <a:r>
              <a:rPr spc="-10" dirty="0"/>
              <a:t> Jahre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801114"/>
            <a:ext cx="10215245" cy="320357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240029" marR="878840" indent="-227965">
              <a:lnSpc>
                <a:spcPts val="2590"/>
              </a:lnSpc>
              <a:spcBef>
                <a:spcPts val="425"/>
              </a:spcBef>
              <a:buChar char="•"/>
              <a:tabLst>
                <a:tab pos="241300" algn="l"/>
              </a:tabLst>
            </a:pP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Cannabisantrag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60" dirty="0">
                <a:solidFill>
                  <a:srgbClr val="FFFFFF"/>
                </a:solidFill>
                <a:latin typeface="Arial"/>
                <a:cs typeface="Arial"/>
              </a:rPr>
              <a:t>mit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ausdrücklicher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Zustimmung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24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Empfehlung</a:t>
            </a:r>
            <a:r>
              <a:rPr sz="24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des 	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behandelnden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Gastroenterologen</a:t>
            </a:r>
            <a:endParaRPr sz="2400">
              <a:latin typeface="Arial"/>
              <a:cs typeface="Arial"/>
            </a:endParaRPr>
          </a:p>
          <a:p>
            <a:pPr marL="240029" indent="-227329">
              <a:lnSpc>
                <a:spcPct val="100000"/>
              </a:lnSpc>
              <a:spcBef>
                <a:spcPts val="675"/>
              </a:spcBef>
              <a:buChar char="•"/>
              <a:tabLst>
                <a:tab pos="240029" algn="l"/>
              </a:tabLst>
            </a:pP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Ablehnung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durch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die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KK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20"/>
              </a:spcBef>
              <a:buChar char="•"/>
              <a:tabLst>
                <a:tab pos="240665" algn="l"/>
              </a:tabLst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Widerspruch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10"/>
              </a:spcBef>
              <a:buChar char="•"/>
              <a:tabLst>
                <a:tab pos="240665" algn="l"/>
              </a:tabLst>
            </a:pP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Ablehnung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des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Widerspruches</a:t>
            </a:r>
            <a:endParaRPr sz="2400">
              <a:latin typeface="Arial"/>
              <a:cs typeface="Arial"/>
            </a:endParaRPr>
          </a:p>
          <a:p>
            <a:pPr marL="239395" marR="5080" indent="-227329">
              <a:lnSpc>
                <a:spcPct val="90000"/>
              </a:lnSpc>
              <a:spcBef>
                <a:spcPts val="994"/>
              </a:spcBef>
              <a:buChar char="•"/>
              <a:tabLst>
                <a:tab pos="241300" algn="l"/>
              </a:tabLst>
            </a:pP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Begründung:</a:t>
            </a:r>
            <a:r>
              <a:rPr sz="24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keine</a:t>
            </a:r>
            <a:r>
              <a:rPr sz="24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regelmäßige</a:t>
            </a:r>
            <a:r>
              <a:rPr sz="24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Einnahme</a:t>
            </a:r>
            <a:r>
              <a:rPr sz="24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etablierter</a:t>
            </a:r>
            <a:r>
              <a:rPr sz="24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Analgetika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und 	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Medikamente</a:t>
            </a:r>
            <a:r>
              <a:rPr sz="24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(Novaminsulfon,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Butylscopolaminiumbromid,</a:t>
            </a:r>
            <a:r>
              <a:rPr sz="24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Kortison),</a:t>
            </a:r>
            <a:r>
              <a:rPr sz="24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keine 	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stationäre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multimodale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Schmerztherapie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4782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Fallbeispiel</a:t>
            </a:r>
            <a:r>
              <a:rPr spc="-65" dirty="0"/>
              <a:t> </a:t>
            </a:r>
            <a:r>
              <a:rPr dirty="0"/>
              <a:t>-</a:t>
            </a:r>
            <a:r>
              <a:rPr spc="-15" dirty="0"/>
              <a:t> </a:t>
            </a:r>
            <a:r>
              <a:rPr dirty="0"/>
              <a:t>BS,</a:t>
            </a:r>
            <a:r>
              <a:rPr spc="-10" dirty="0"/>
              <a:t> </a:t>
            </a:r>
            <a:r>
              <a:rPr dirty="0"/>
              <a:t>41</a:t>
            </a:r>
            <a:r>
              <a:rPr spc="-10" dirty="0"/>
              <a:t> Jahre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11198"/>
            <a:ext cx="7124700" cy="1850389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805"/>
              </a:spcBef>
              <a:buChar char="•"/>
              <a:tabLst>
                <a:tab pos="240665" algn="l"/>
              </a:tabLst>
            </a:pP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Pat.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erhält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seit</a:t>
            </a:r>
            <a:r>
              <a:rPr sz="24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2020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Cannabisblüten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auf</a:t>
            </a:r>
            <a:r>
              <a:rPr sz="24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Privatrezept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10"/>
              </a:spcBef>
              <a:buChar char="•"/>
              <a:tabLst>
                <a:tab pos="240665" algn="l"/>
              </a:tabLst>
            </a:pP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Sativa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60" dirty="0">
                <a:solidFill>
                  <a:srgbClr val="FFFFFF"/>
                </a:solidFill>
                <a:latin typeface="Arial"/>
                <a:cs typeface="Arial"/>
              </a:rPr>
              <a:t>THC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22/</a:t>
            </a:r>
            <a:r>
              <a:rPr sz="24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CBD</a:t>
            </a:r>
            <a:r>
              <a:rPr sz="24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&lt;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25"/>
              </a:spcBef>
              <a:buChar char="•"/>
              <a:tabLst>
                <a:tab pos="240665" algn="l"/>
              </a:tabLst>
            </a:pP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Verbrauch</a:t>
            </a:r>
            <a:r>
              <a:rPr sz="2400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ca.</a:t>
            </a:r>
            <a:r>
              <a:rPr sz="24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15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9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40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45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2400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Monat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05"/>
              </a:spcBef>
              <a:buChar char="•"/>
              <a:tabLst>
                <a:tab pos="240665" algn="l"/>
              </a:tabLst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Deutliche</a:t>
            </a:r>
            <a:r>
              <a:rPr sz="24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Verbesserung</a:t>
            </a:r>
            <a:r>
              <a:rPr sz="24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24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Symptomatik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6941" y="3880408"/>
            <a:ext cx="3781805" cy="217652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52356" y="0"/>
            <a:ext cx="2739644" cy="550951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4782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Fallbeispiel</a:t>
            </a:r>
            <a:r>
              <a:rPr spc="-65" dirty="0"/>
              <a:t> </a:t>
            </a:r>
            <a:r>
              <a:rPr dirty="0"/>
              <a:t>-</a:t>
            </a:r>
            <a:r>
              <a:rPr spc="-15" dirty="0"/>
              <a:t> </a:t>
            </a:r>
            <a:r>
              <a:rPr dirty="0"/>
              <a:t>BS,</a:t>
            </a:r>
            <a:r>
              <a:rPr spc="-10" dirty="0"/>
              <a:t> </a:t>
            </a:r>
            <a:r>
              <a:rPr dirty="0"/>
              <a:t>41</a:t>
            </a:r>
            <a:r>
              <a:rPr spc="-10" dirty="0"/>
              <a:t> Jahre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57310"/>
            <a:ext cx="6374130" cy="3415665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sz="2400" b="1" spc="-60" dirty="0">
                <a:solidFill>
                  <a:srgbClr val="F1CFED"/>
                </a:solidFill>
                <a:latin typeface="Arial"/>
                <a:cs typeface="Arial"/>
              </a:rPr>
              <a:t>Verlauf</a:t>
            </a:r>
            <a:r>
              <a:rPr sz="2400" b="1" spc="-135" dirty="0">
                <a:solidFill>
                  <a:srgbClr val="F1CFED"/>
                </a:solidFill>
                <a:latin typeface="Arial"/>
                <a:cs typeface="Arial"/>
              </a:rPr>
              <a:t> </a:t>
            </a:r>
            <a:r>
              <a:rPr sz="2400" b="1" spc="-75" dirty="0">
                <a:solidFill>
                  <a:srgbClr val="F1CFED"/>
                </a:solidFill>
                <a:latin typeface="Arial"/>
                <a:cs typeface="Arial"/>
              </a:rPr>
              <a:t>bis</a:t>
            </a:r>
            <a:r>
              <a:rPr sz="2400" b="1" spc="-145" dirty="0">
                <a:solidFill>
                  <a:srgbClr val="F1CFED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F1CFED"/>
                </a:solidFill>
                <a:latin typeface="Arial"/>
                <a:cs typeface="Arial"/>
              </a:rPr>
              <a:t>heute</a:t>
            </a:r>
            <a:endParaRPr sz="2400">
              <a:latin typeface="Arial"/>
              <a:cs typeface="Arial"/>
            </a:endParaRPr>
          </a:p>
          <a:p>
            <a:pPr marL="698500" indent="-228600">
              <a:lnSpc>
                <a:spcPct val="100000"/>
              </a:lnSpc>
              <a:spcBef>
                <a:spcPts val="290"/>
              </a:spcBef>
              <a:buChar char="•"/>
              <a:tabLst>
                <a:tab pos="698500" algn="l"/>
              </a:tabLst>
            </a:pPr>
            <a:r>
              <a:rPr sz="2000" spc="-80" dirty="0">
                <a:solidFill>
                  <a:srgbClr val="FFFFFF"/>
                </a:solidFill>
                <a:latin typeface="Arial"/>
                <a:cs typeface="Arial"/>
              </a:rPr>
              <a:t>Ein</a:t>
            </a:r>
            <a:r>
              <a:rPr sz="20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bis</a:t>
            </a:r>
            <a:r>
              <a:rPr sz="20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60" dirty="0">
                <a:solidFill>
                  <a:srgbClr val="FFFFFF"/>
                </a:solidFill>
                <a:latin typeface="Arial"/>
                <a:cs typeface="Arial"/>
              </a:rPr>
              <a:t>zwei</a:t>
            </a:r>
            <a:r>
              <a:rPr sz="20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geformte</a:t>
            </a:r>
            <a:r>
              <a:rPr sz="20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Stühle</a:t>
            </a:r>
            <a:endParaRPr sz="2000">
              <a:latin typeface="Arial"/>
              <a:cs typeface="Arial"/>
            </a:endParaRPr>
          </a:p>
          <a:p>
            <a:pPr marL="698500" indent="-228600">
              <a:lnSpc>
                <a:spcPct val="100000"/>
              </a:lnSpc>
              <a:spcBef>
                <a:spcPts val="250"/>
              </a:spcBef>
              <a:buChar char="•"/>
              <a:tabLst>
                <a:tab pos="698500" algn="l"/>
              </a:tabLst>
            </a:pPr>
            <a:r>
              <a:rPr sz="2000" spc="-80" dirty="0">
                <a:solidFill>
                  <a:srgbClr val="FFFFFF"/>
                </a:solidFill>
                <a:latin typeface="Arial"/>
                <a:cs typeface="Arial"/>
              </a:rPr>
              <a:t>Keine</a:t>
            </a:r>
            <a:r>
              <a:rPr sz="20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Übelkeit,</a:t>
            </a:r>
            <a:r>
              <a:rPr sz="20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nur</a:t>
            </a:r>
            <a:r>
              <a:rPr sz="20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selten</a:t>
            </a:r>
            <a:r>
              <a:rPr sz="20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Sodbrennen</a:t>
            </a:r>
            <a:endParaRPr sz="2000">
              <a:latin typeface="Arial"/>
              <a:cs typeface="Arial"/>
            </a:endParaRPr>
          </a:p>
          <a:p>
            <a:pPr marL="698500" indent="-228600">
              <a:lnSpc>
                <a:spcPct val="100000"/>
              </a:lnSpc>
              <a:spcBef>
                <a:spcPts val="270"/>
              </a:spcBef>
              <a:buChar char="•"/>
              <a:tabLst>
                <a:tab pos="698500" algn="l"/>
              </a:tabLst>
            </a:pPr>
            <a:r>
              <a:rPr sz="2000" spc="-75" dirty="0">
                <a:solidFill>
                  <a:srgbClr val="FFFFFF"/>
                </a:solidFill>
                <a:latin typeface="Arial"/>
                <a:cs typeface="Arial"/>
              </a:rPr>
              <a:t>Keine</a:t>
            </a:r>
            <a:r>
              <a:rPr sz="20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Gelenkschmerzen</a:t>
            </a:r>
            <a:r>
              <a:rPr sz="20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mehr</a:t>
            </a:r>
            <a:endParaRPr sz="2000">
              <a:latin typeface="Arial"/>
              <a:cs typeface="Arial"/>
            </a:endParaRPr>
          </a:p>
          <a:p>
            <a:pPr marL="698500" indent="-228600">
              <a:lnSpc>
                <a:spcPct val="100000"/>
              </a:lnSpc>
              <a:spcBef>
                <a:spcPts val="265"/>
              </a:spcBef>
              <a:buChar char="•"/>
              <a:tabLst>
                <a:tab pos="698500" algn="l"/>
              </a:tabLst>
            </a:pPr>
            <a:r>
              <a:rPr sz="2000" spc="-75" dirty="0">
                <a:solidFill>
                  <a:srgbClr val="FFFFFF"/>
                </a:solidFill>
                <a:latin typeface="Arial"/>
                <a:cs typeface="Arial"/>
              </a:rPr>
              <a:t>Keine</a:t>
            </a:r>
            <a:r>
              <a:rPr sz="20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5" dirty="0">
                <a:solidFill>
                  <a:srgbClr val="FFFFFF"/>
                </a:solidFill>
                <a:latin typeface="Arial"/>
                <a:cs typeface="Arial"/>
              </a:rPr>
              <a:t>Augenentzündungen</a:t>
            </a:r>
            <a:r>
              <a:rPr sz="20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mehr</a:t>
            </a:r>
            <a:endParaRPr sz="2000">
              <a:latin typeface="Arial"/>
              <a:cs typeface="Arial"/>
            </a:endParaRPr>
          </a:p>
          <a:p>
            <a:pPr marL="698500" indent="-228600">
              <a:lnSpc>
                <a:spcPct val="100000"/>
              </a:lnSpc>
              <a:spcBef>
                <a:spcPts val="250"/>
              </a:spcBef>
              <a:buChar char="•"/>
              <a:tabLst>
                <a:tab pos="698500" algn="l"/>
              </a:tabLst>
            </a:pPr>
            <a:r>
              <a:rPr sz="2000" spc="-75" dirty="0">
                <a:solidFill>
                  <a:srgbClr val="FFFFFF"/>
                </a:solidFill>
                <a:latin typeface="Arial"/>
                <a:cs typeface="Arial"/>
              </a:rPr>
              <a:t>Keine</a:t>
            </a:r>
            <a:r>
              <a:rPr sz="20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5" dirty="0">
                <a:solidFill>
                  <a:srgbClr val="FFFFFF"/>
                </a:solidFill>
                <a:latin typeface="Arial"/>
                <a:cs typeface="Arial"/>
              </a:rPr>
              <a:t>Blähungen</a:t>
            </a:r>
            <a:r>
              <a:rPr sz="20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kein</a:t>
            </a:r>
            <a:r>
              <a:rPr sz="20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abdomineller</a:t>
            </a:r>
            <a:r>
              <a:rPr sz="20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Druck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mehr</a:t>
            </a:r>
            <a:endParaRPr sz="2000">
              <a:latin typeface="Arial"/>
              <a:cs typeface="Arial"/>
            </a:endParaRPr>
          </a:p>
          <a:p>
            <a:pPr marL="698500" indent="-228600">
              <a:lnSpc>
                <a:spcPts val="2280"/>
              </a:lnSpc>
              <a:spcBef>
                <a:spcPts val="265"/>
              </a:spcBef>
              <a:buChar char="•"/>
              <a:tabLst>
                <a:tab pos="698500" algn="l"/>
              </a:tabLst>
            </a:pP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Überführen</a:t>
            </a:r>
            <a:r>
              <a:rPr sz="20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20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vorherigen</a:t>
            </a:r>
            <a:r>
              <a:rPr sz="20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Teilzeittätigkeit</a:t>
            </a:r>
            <a:endParaRPr sz="2000">
              <a:latin typeface="Arial"/>
              <a:cs typeface="Arial"/>
            </a:endParaRPr>
          </a:p>
          <a:p>
            <a:pPr marL="698500">
              <a:lnSpc>
                <a:spcPts val="2280"/>
              </a:lnSpc>
            </a:pPr>
            <a:r>
              <a:rPr sz="2000" spc="-70" dirty="0">
                <a:solidFill>
                  <a:srgbClr val="FFFFFF"/>
                </a:solidFill>
                <a:latin typeface="Arial"/>
                <a:cs typeface="Arial"/>
              </a:rPr>
              <a:t>(30</a:t>
            </a:r>
            <a:r>
              <a:rPr sz="20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5" dirty="0">
                <a:solidFill>
                  <a:srgbClr val="FFFFFF"/>
                </a:solidFill>
                <a:latin typeface="Arial"/>
                <a:cs typeface="Arial"/>
              </a:rPr>
              <a:t>Std)</a:t>
            </a:r>
            <a:r>
              <a:rPr sz="20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0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eine</a:t>
            </a:r>
            <a:r>
              <a:rPr sz="20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Vollzeittätigkeit</a:t>
            </a:r>
            <a:endParaRPr sz="2000">
              <a:latin typeface="Arial"/>
              <a:cs typeface="Arial"/>
            </a:endParaRPr>
          </a:p>
          <a:p>
            <a:pPr marL="698500" indent="-228600">
              <a:lnSpc>
                <a:spcPct val="100000"/>
              </a:lnSpc>
              <a:spcBef>
                <a:spcPts val="265"/>
              </a:spcBef>
              <a:buChar char="•"/>
              <a:tabLst>
                <a:tab pos="698500" algn="l"/>
              </a:tabLst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Gewichtszunahme</a:t>
            </a:r>
            <a:endParaRPr sz="2000">
              <a:latin typeface="Arial"/>
              <a:cs typeface="Arial"/>
            </a:endParaRPr>
          </a:p>
          <a:p>
            <a:pPr marL="698500" indent="-228600">
              <a:lnSpc>
                <a:spcPct val="100000"/>
              </a:lnSpc>
              <a:spcBef>
                <a:spcPts val="250"/>
              </a:spcBef>
              <a:buChar char="•"/>
              <a:tabLst>
                <a:tab pos="698500" algn="l"/>
              </a:tabLst>
            </a:pPr>
            <a:r>
              <a:rPr sz="2000" spc="-85" dirty="0">
                <a:solidFill>
                  <a:srgbClr val="FFFFFF"/>
                </a:solidFill>
                <a:latin typeface="Arial"/>
                <a:cs typeface="Arial"/>
              </a:rPr>
              <a:t>Regelmäßige</a:t>
            </a:r>
            <a:r>
              <a:rPr sz="20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sportliche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Betätigung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52356" y="0"/>
            <a:ext cx="2739644" cy="5512943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4782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Fallbeispiel</a:t>
            </a:r>
            <a:r>
              <a:rPr spc="-65" dirty="0"/>
              <a:t> </a:t>
            </a:r>
            <a:r>
              <a:rPr dirty="0"/>
              <a:t>-</a:t>
            </a:r>
            <a:r>
              <a:rPr spc="-15" dirty="0"/>
              <a:t> </a:t>
            </a:r>
            <a:r>
              <a:rPr dirty="0"/>
              <a:t>BS,</a:t>
            </a:r>
            <a:r>
              <a:rPr spc="-10" dirty="0"/>
              <a:t> </a:t>
            </a:r>
            <a:r>
              <a:rPr dirty="0"/>
              <a:t>41</a:t>
            </a:r>
            <a:r>
              <a:rPr spc="-10" dirty="0"/>
              <a:t> Jahre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57310"/>
            <a:ext cx="8263255" cy="3079115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sz="2400" b="1" spc="-60" dirty="0">
                <a:solidFill>
                  <a:srgbClr val="F1CFED"/>
                </a:solidFill>
                <a:latin typeface="Arial"/>
                <a:cs typeface="Arial"/>
              </a:rPr>
              <a:t>Verlauf</a:t>
            </a:r>
            <a:r>
              <a:rPr sz="2400" b="1" spc="-135" dirty="0">
                <a:solidFill>
                  <a:srgbClr val="F1CFED"/>
                </a:solidFill>
                <a:latin typeface="Arial"/>
                <a:cs typeface="Arial"/>
              </a:rPr>
              <a:t> </a:t>
            </a:r>
            <a:r>
              <a:rPr sz="2400" b="1" spc="-75" dirty="0">
                <a:solidFill>
                  <a:srgbClr val="F1CFED"/>
                </a:solidFill>
                <a:latin typeface="Arial"/>
                <a:cs typeface="Arial"/>
              </a:rPr>
              <a:t>bis</a:t>
            </a:r>
            <a:r>
              <a:rPr sz="2400" b="1" spc="-145" dirty="0">
                <a:solidFill>
                  <a:srgbClr val="F1CFED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F1CFED"/>
                </a:solidFill>
                <a:latin typeface="Arial"/>
                <a:cs typeface="Arial"/>
              </a:rPr>
              <a:t>heute</a:t>
            </a:r>
            <a:endParaRPr sz="2400">
              <a:latin typeface="Arial"/>
              <a:cs typeface="Arial"/>
            </a:endParaRPr>
          </a:p>
          <a:p>
            <a:pPr marL="698500" indent="-228600">
              <a:lnSpc>
                <a:spcPct val="100000"/>
              </a:lnSpc>
              <a:spcBef>
                <a:spcPts val="290"/>
              </a:spcBef>
              <a:buChar char="•"/>
              <a:tabLst>
                <a:tab pos="698500" algn="l"/>
              </a:tabLst>
            </a:pPr>
            <a:r>
              <a:rPr sz="2000" spc="-70" dirty="0">
                <a:solidFill>
                  <a:srgbClr val="FFFFFF"/>
                </a:solidFill>
                <a:latin typeface="Arial"/>
                <a:cs typeface="Arial"/>
              </a:rPr>
              <a:t>Soziale</a:t>
            </a:r>
            <a:r>
              <a:rPr sz="20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20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emotionale</a:t>
            </a:r>
            <a:r>
              <a:rPr sz="20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Stabilität</a:t>
            </a:r>
            <a:endParaRPr sz="2000">
              <a:latin typeface="Arial"/>
              <a:cs typeface="Arial"/>
            </a:endParaRPr>
          </a:p>
          <a:p>
            <a:pPr marL="698500" indent="-228600">
              <a:lnSpc>
                <a:spcPct val="100000"/>
              </a:lnSpc>
              <a:spcBef>
                <a:spcPts val="250"/>
              </a:spcBef>
              <a:buChar char="•"/>
              <a:tabLst>
                <a:tab pos="698500" algn="l"/>
              </a:tabLst>
            </a:pP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Gründung</a:t>
            </a:r>
            <a:r>
              <a:rPr sz="20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einer</a:t>
            </a:r>
            <a:r>
              <a:rPr sz="20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Familie</a:t>
            </a:r>
            <a:endParaRPr sz="2000">
              <a:latin typeface="Arial"/>
              <a:cs typeface="Arial"/>
            </a:endParaRPr>
          </a:p>
          <a:p>
            <a:pPr marL="698500" indent="-228600">
              <a:lnSpc>
                <a:spcPct val="100000"/>
              </a:lnSpc>
              <a:spcBef>
                <a:spcPts val="270"/>
              </a:spcBef>
              <a:buChar char="•"/>
              <a:tabLst>
                <a:tab pos="698500" algn="l"/>
              </a:tabLst>
            </a:pPr>
            <a:r>
              <a:rPr sz="2000" spc="-60" dirty="0">
                <a:solidFill>
                  <a:srgbClr val="FFFFFF"/>
                </a:solidFill>
                <a:latin typeface="Arial"/>
                <a:cs typeface="Arial"/>
              </a:rPr>
              <a:t>Fast</a:t>
            </a:r>
            <a:r>
              <a:rPr sz="20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beschwerdefrei</a:t>
            </a:r>
            <a:endParaRPr sz="2000">
              <a:latin typeface="Arial"/>
              <a:cs typeface="Arial"/>
            </a:endParaRPr>
          </a:p>
          <a:p>
            <a:pPr marL="698500" indent="-228600">
              <a:lnSpc>
                <a:spcPct val="100000"/>
              </a:lnSpc>
              <a:spcBef>
                <a:spcPts val="265"/>
              </a:spcBef>
              <a:buChar char="•"/>
              <a:tabLst>
                <a:tab pos="698500" algn="l"/>
              </a:tabLst>
            </a:pP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Klage</a:t>
            </a:r>
            <a:r>
              <a:rPr sz="20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vor</a:t>
            </a:r>
            <a:r>
              <a:rPr sz="20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dem</a:t>
            </a:r>
            <a:r>
              <a:rPr sz="20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Sozialgericht</a:t>
            </a:r>
            <a:endParaRPr sz="2000">
              <a:latin typeface="Arial"/>
              <a:cs typeface="Arial"/>
            </a:endParaRPr>
          </a:p>
          <a:p>
            <a:pPr marL="698500" indent="-228600">
              <a:lnSpc>
                <a:spcPct val="100000"/>
              </a:lnSpc>
              <a:spcBef>
                <a:spcPts val="250"/>
              </a:spcBef>
              <a:buChar char="•"/>
              <a:tabLst>
                <a:tab pos="698500" algn="l"/>
              </a:tabLst>
            </a:pP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Dauer</a:t>
            </a:r>
            <a:r>
              <a:rPr sz="20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ungefähr</a:t>
            </a:r>
            <a:r>
              <a:rPr sz="20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zwei</a:t>
            </a:r>
            <a:r>
              <a:rPr sz="20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Jahre</a:t>
            </a:r>
            <a:endParaRPr sz="2000">
              <a:latin typeface="Arial"/>
              <a:cs typeface="Arial"/>
            </a:endParaRPr>
          </a:p>
          <a:p>
            <a:pPr marL="698500" indent="-228600">
              <a:lnSpc>
                <a:spcPct val="100000"/>
              </a:lnSpc>
              <a:spcBef>
                <a:spcPts val="265"/>
              </a:spcBef>
              <a:buChar char="•"/>
              <a:tabLst>
                <a:tab pos="698500" algn="l"/>
              </a:tabLst>
            </a:pP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Trotz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positivem</a:t>
            </a:r>
            <a:r>
              <a:rPr sz="20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gastroenterologischen</a:t>
            </a:r>
            <a:r>
              <a:rPr sz="20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Gutachten</a:t>
            </a:r>
            <a:r>
              <a:rPr sz="20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5" dirty="0">
                <a:solidFill>
                  <a:srgbClr val="FFFFFF"/>
                </a:solidFill>
                <a:latin typeface="Arial"/>
                <a:cs typeface="Arial"/>
              </a:rPr>
              <a:t>Abweisen</a:t>
            </a:r>
            <a:r>
              <a:rPr sz="20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20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Klage</a:t>
            </a:r>
            <a:endParaRPr sz="2000">
              <a:latin typeface="Arial"/>
              <a:cs typeface="Arial"/>
            </a:endParaRPr>
          </a:p>
          <a:p>
            <a:pPr marL="698500" marR="241300" indent="-228600">
              <a:lnSpc>
                <a:spcPts val="2160"/>
              </a:lnSpc>
              <a:spcBef>
                <a:spcPts val="535"/>
              </a:spcBef>
              <a:buChar char="•"/>
              <a:tabLst>
                <a:tab pos="698500" algn="l"/>
              </a:tabLst>
            </a:pP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Hinweis</a:t>
            </a:r>
            <a:r>
              <a:rPr sz="20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des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Richters: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erneuter</a:t>
            </a:r>
            <a:r>
              <a:rPr sz="20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Antrag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mit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Nennung</a:t>
            </a:r>
            <a:r>
              <a:rPr sz="20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aller</a:t>
            </a:r>
            <a:r>
              <a:rPr sz="20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möglichen 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Komplikationen</a:t>
            </a:r>
            <a:r>
              <a:rPr sz="20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20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Standardmedikamente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14448" y="2204973"/>
            <a:ext cx="7562469" cy="309524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495797" y="668858"/>
            <a:ext cx="4381500" cy="991869"/>
            <a:chOff x="5495797" y="668858"/>
            <a:chExt cx="4381500" cy="99186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95797" y="668858"/>
              <a:ext cx="4381246" cy="99179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905620" y="741934"/>
              <a:ext cx="971550" cy="368300"/>
            </a:xfrm>
            <a:custGeom>
              <a:avLst/>
              <a:gdLst/>
              <a:ahLst/>
              <a:cxnLst/>
              <a:rect l="l" t="t" r="r" b="b"/>
              <a:pathLst>
                <a:path w="971550" h="368300">
                  <a:moveTo>
                    <a:pt x="971283" y="0"/>
                  </a:moveTo>
                  <a:lnTo>
                    <a:pt x="0" y="0"/>
                  </a:lnTo>
                  <a:lnTo>
                    <a:pt x="0" y="367919"/>
                  </a:lnTo>
                  <a:lnTo>
                    <a:pt x="971283" y="367919"/>
                  </a:lnTo>
                  <a:lnTo>
                    <a:pt x="9712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82961" y="6314033"/>
            <a:ext cx="206883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solidFill>
                  <a:srgbClr val="FFFFFF"/>
                </a:solidFill>
                <a:latin typeface="Arial Narrow"/>
                <a:cs typeface="Arial Narrow"/>
              </a:rPr>
              <a:t>Mit</a:t>
            </a:r>
            <a:r>
              <a:rPr sz="1100" spc="5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100" spc="65" dirty="0">
                <a:solidFill>
                  <a:srgbClr val="FFFFFF"/>
                </a:solidFill>
                <a:latin typeface="Arial Narrow"/>
                <a:cs typeface="Arial Narrow"/>
              </a:rPr>
              <a:t>freundlicher</a:t>
            </a:r>
            <a:r>
              <a:rPr sz="1100" spc="2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100" spc="80" dirty="0">
                <a:solidFill>
                  <a:srgbClr val="FFFFFF"/>
                </a:solidFill>
                <a:latin typeface="Arial Narrow"/>
                <a:cs typeface="Arial Narrow"/>
              </a:rPr>
              <a:t>Unterstützung</a:t>
            </a:r>
            <a:r>
              <a:rPr sz="1100" spc="2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100" spc="60" dirty="0">
                <a:solidFill>
                  <a:srgbClr val="FFFFFF"/>
                </a:solidFill>
                <a:latin typeface="Arial Narrow"/>
                <a:cs typeface="Arial Narrow"/>
              </a:rPr>
              <a:t>der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267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0" dirty="0"/>
              <a:t>Leitlinie</a:t>
            </a:r>
            <a:r>
              <a:rPr spc="-210" dirty="0"/>
              <a:t> </a:t>
            </a:r>
            <a:r>
              <a:rPr spc="-135" dirty="0"/>
              <a:t>Morbus</a:t>
            </a:r>
            <a:r>
              <a:rPr spc="-195" dirty="0"/>
              <a:t> </a:t>
            </a:r>
            <a:r>
              <a:rPr spc="-265" dirty="0"/>
              <a:t>Crohn</a:t>
            </a:r>
            <a:r>
              <a:rPr spc="-240" dirty="0"/>
              <a:t> </a:t>
            </a:r>
            <a:r>
              <a:rPr spc="-125" dirty="0"/>
              <a:t>-</a:t>
            </a:r>
            <a:r>
              <a:rPr spc="-215" dirty="0"/>
              <a:t> </a:t>
            </a:r>
            <a:r>
              <a:rPr spc="-340" dirty="0"/>
              <a:t>Schmerz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3872" y="1575396"/>
            <a:ext cx="9143619" cy="113148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872742" y="6453327"/>
            <a:ext cx="515683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00" spc="-60" dirty="0">
                <a:solidFill>
                  <a:srgbClr val="FFFFFF"/>
                </a:solidFill>
                <a:latin typeface="Arial"/>
                <a:cs typeface="Arial"/>
              </a:rPr>
              <a:t>Deutsche</a:t>
            </a:r>
            <a:r>
              <a:rPr sz="1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60" dirty="0">
                <a:solidFill>
                  <a:srgbClr val="FFFFFF"/>
                </a:solidFill>
                <a:latin typeface="Arial"/>
                <a:cs typeface="Arial"/>
              </a:rPr>
              <a:t>Gesellschaft</a:t>
            </a:r>
            <a:r>
              <a:rPr sz="10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für </a:t>
            </a:r>
            <a:r>
              <a:rPr sz="1000" spc="-45" dirty="0">
                <a:solidFill>
                  <a:srgbClr val="FFFFFF"/>
                </a:solidFill>
                <a:latin typeface="Arial"/>
                <a:cs typeface="Arial"/>
              </a:rPr>
              <a:t>Gastroenterologie,</a:t>
            </a:r>
            <a:r>
              <a:rPr sz="10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60" dirty="0">
                <a:solidFill>
                  <a:srgbClr val="FFFFFF"/>
                </a:solidFill>
                <a:latin typeface="Arial"/>
                <a:cs typeface="Arial"/>
              </a:rPr>
              <a:t>Verdauungs-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35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45" dirty="0">
                <a:solidFill>
                  <a:srgbClr val="FFFFFF"/>
                </a:solidFill>
                <a:latin typeface="Arial"/>
                <a:cs typeface="Arial"/>
              </a:rPr>
              <a:t>Stoffwechselkrankheiten,</a:t>
            </a:r>
            <a:r>
              <a:rPr sz="10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65" dirty="0">
                <a:solidFill>
                  <a:srgbClr val="FFFFFF"/>
                </a:solidFill>
                <a:latin typeface="Arial"/>
                <a:cs typeface="Arial"/>
              </a:rPr>
              <a:t>Preiß</a:t>
            </a:r>
            <a:r>
              <a:rPr sz="10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sz="10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Arial"/>
                <a:cs typeface="Arial"/>
              </a:rPr>
              <a:t>al. </a:t>
            </a:r>
            <a:r>
              <a:rPr sz="1000" spc="-35" dirty="0">
                <a:solidFill>
                  <a:srgbClr val="FFFFFF"/>
                </a:solidFill>
                <a:latin typeface="Arial"/>
                <a:cs typeface="Arial"/>
              </a:rPr>
              <a:t>Aktualisierte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5" dirty="0">
                <a:solidFill>
                  <a:srgbClr val="FFFFFF"/>
                </a:solidFill>
                <a:latin typeface="Arial"/>
                <a:cs typeface="Arial"/>
              </a:rPr>
              <a:t>S3-</a:t>
            </a:r>
            <a:r>
              <a:rPr sz="1000" spc="-30" dirty="0">
                <a:solidFill>
                  <a:srgbClr val="FFFFFF"/>
                </a:solidFill>
                <a:latin typeface="Arial"/>
                <a:cs typeface="Arial"/>
              </a:rPr>
              <a:t>Leitlinie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45" dirty="0">
                <a:solidFill>
                  <a:srgbClr val="FFFFFF"/>
                </a:solidFill>
                <a:latin typeface="Arial"/>
                <a:cs typeface="Arial"/>
              </a:rPr>
              <a:t>„Diagnostik</a:t>
            </a:r>
            <a:r>
              <a:rPr sz="1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55" dirty="0">
                <a:solidFill>
                  <a:srgbClr val="FFFFFF"/>
                </a:solidFill>
                <a:latin typeface="Arial"/>
                <a:cs typeface="Arial"/>
              </a:rPr>
              <a:t>Therapie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70" dirty="0">
                <a:solidFill>
                  <a:srgbClr val="FFFFFF"/>
                </a:solidFill>
                <a:latin typeface="Arial"/>
                <a:cs typeface="Arial"/>
              </a:rPr>
              <a:t>des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 M.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40" dirty="0">
                <a:solidFill>
                  <a:srgbClr val="FFFFFF"/>
                </a:solidFill>
                <a:latin typeface="Arial"/>
                <a:cs typeface="Arial"/>
              </a:rPr>
              <a:t>Crohn“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2021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397127" y="2864104"/>
            <a:ext cx="9542145" cy="3300095"/>
            <a:chOff x="1397127" y="2864104"/>
            <a:chExt cx="9542145" cy="330009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51625" y="2864104"/>
              <a:ext cx="4787264" cy="214922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43400" y="5013363"/>
              <a:ext cx="4586097" cy="115055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97127" y="2864104"/>
              <a:ext cx="4738370" cy="214922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583"/>
            <a:ext cx="12192000" cy="6833234"/>
            <a:chOff x="0" y="12583"/>
            <a:chExt cx="12192000" cy="68332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583"/>
              <a:ext cx="12192000" cy="683285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600200" y="1511553"/>
              <a:ext cx="8991600" cy="1720850"/>
            </a:xfrm>
            <a:custGeom>
              <a:avLst/>
              <a:gdLst/>
              <a:ahLst/>
              <a:cxnLst/>
              <a:rect l="l" t="t" r="r" b="b"/>
              <a:pathLst>
                <a:path w="8991600" h="1720850">
                  <a:moveTo>
                    <a:pt x="8991600" y="0"/>
                  </a:moveTo>
                  <a:lnTo>
                    <a:pt x="0" y="0"/>
                  </a:lnTo>
                  <a:lnTo>
                    <a:pt x="0" y="1720723"/>
                  </a:lnTo>
                  <a:lnTo>
                    <a:pt x="8991600" y="1720723"/>
                  </a:lnTo>
                  <a:lnTo>
                    <a:pt x="8991600" y="0"/>
                  </a:lnTo>
                  <a:close/>
                </a:path>
              </a:pathLst>
            </a:custGeom>
            <a:solidFill>
              <a:srgbClr val="FFFFFF">
                <a:alpha val="1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6169" y="6544528"/>
              <a:ext cx="1711578" cy="22465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982961" y="6314033"/>
            <a:ext cx="206883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solidFill>
                  <a:srgbClr val="FFFFFF"/>
                </a:solidFill>
                <a:latin typeface="Arial Narrow"/>
                <a:cs typeface="Arial Narrow"/>
              </a:rPr>
              <a:t>Mit</a:t>
            </a:r>
            <a:r>
              <a:rPr sz="1100" spc="5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100" spc="65" dirty="0">
                <a:solidFill>
                  <a:srgbClr val="FFFFFF"/>
                </a:solidFill>
                <a:latin typeface="Arial Narrow"/>
                <a:cs typeface="Arial Narrow"/>
              </a:rPr>
              <a:t>freundlicher</a:t>
            </a:r>
            <a:r>
              <a:rPr sz="1100" spc="2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100" spc="80" dirty="0">
                <a:solidFill>
                  <a:srgbClr val="FFFFFF"/>
                </a:solidFill>
                <a:latin typeface="Arial Narrow"/>
                <a:cs typeface="Arial Narrow"/>
              </a:rPr>
              <a:t>Unterstützung</a:t>
            </a:r>
            <a:r>
              <a:rPr sz="1100" spc="2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100" spc="60" dirty="0">
                <a:solidFill>
                  <a:srgbClr val="FFFFFF"/>
                </a:solidFill>
                <a:latin typeface="Arial Narrow"/>
                <a:cs typeface="Arial Narrow"/>
              </a:rPr>
              <a:t>der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507104" y="1404620"/>
            <a:ext cx="5165090" cy="176339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12700" marR="5080" indent="1107440">
              <a:lnSpc>
                <a:spcPts val="6480"/>
              </a:lnSpc>
              <a:spcBef>
                <a:spcPts val="915"/>
              </a:spcBef>
            </a:pPr>
            <a:r>
              <a:rPr sz="6000" spc="-325" dirty="0"/>
              <a:t>Cannabis </a:t>
            </a:r>
            <a:r>
              <a:rPr sz="6000" spc="-395" dirty="0"/>
              <a:t>Eine</a:t>
            </a:r>
            <a:r>
              <a:rPr sz="6000" spc="-509" dirty="0"/>
              <a:t> </a:t>
            </a:r>
            <a:r>
              <a:rPr sz="6000" spc="-275" dirty="0"/>
              <a:t>Alternative?</a:t>
            </a:r>
            <a:endParaRPr sz="60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4782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Cannabinoid</a:t>
            </a:r>
            <a:r>
              <a:rPr spc="-30" dirty="0"/>
              <a:t> </a:t>
            </a:r>
            <a:r>
              <a:rPr dirty="0"/>
              <a:t>Wirkung</a:t>
            </a:r>
            <a:r>
              <a:rPr spc="-40" dirty="0"/>
              <a:t> </a:t>
            </a:r>
            <a:r>
              <a:rPr dirty="0"/>
              <a:t>im</a:t>
            </a:r>
            <a:r>
              <a:rPr spc="-40" dirty="0"/>
              <a:t> </a:t>
            </a:r>
            <a:r>
              <a:rPr spc="-20" dirty="0"/>
              <a:t>Darm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72767"/>
            <a:ext cx="11134725" cy="489077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00"/>
              </a:spcBef>
              <a:buChar char="•"/>
              <a:tabLst>
                <a:tab pos="355600" algn="l"/>
              </a:tabLst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Cannabinoid-Rezeptoren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(CB1,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CB2)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im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Gastrointestinaltrakt:</a:t>
            </a:r>
            <a:endParaRPr sz="14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600"/>
              </a:spcBef>
              <a:tabLst>
                <a:tab pos="756285" algn="l"/>
              </a:tabLst>
            </a:pP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−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Leber,</a:t>
            </a: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Pankreas,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Magen,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Dick-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Dünndarm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65"/>
              </a:spcBef>
            </a:pPr>
            <a:endParaRPr sz="1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Char char="•"/>
              <a:tabLst>
                <a:tab pos="355600" algn="l"/>
              </a:tabLst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CB-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Rezeptor:</a:t>
            </a:r>
            <a:endParaRPr sz="140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600"/>
              </a:spcBef>
              <a:buFont typeface="Arial"/>
              <a:buChar char="–"/>
              <a:tabLst>
                <a:tab pos="756285" algn="l"/>
              </a:tabLst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Senkung</a:t>
            </a:r>
            <a:r>
              <a:rPr sz="14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14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Darmmotilität,</a:t>
            </a:r>
            <a:r>
              <a:rPr sz="14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Darmsekretion</a:t>
            </a:r>
            <a:r>
              <a:rPr sz="14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14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Hyperalgesie</a:t>
            </a:r>
            <a:endParaRPr sz="140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600"/>
              </a:spcBef>
              <a:buChar char="–"/>
              <a:tabLst>
                <a:tab pos="756285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Wirkung</a:t>
            </a:r>
            <a:r>
              <a:rPr sz="1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über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präsynaptische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Hemmung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Transmitterausschüttung</a:t>
            </a:r>
            <a:endParaRPr sz="14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1270"/>
              </a:spcBef>
              <a:buClr>
                <a:srgbClr val="FFFFFF"/>
              </a:buClr>
              <a:buFont typeface="Arial"/>
              <a:buChar char="–"/>
            </a:pPr>
            <a:endParaRPr sz="1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5600" algn="l"/>
              </a:tabLst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CB-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Rezeptor:</a:t>
            </a:r>
            <a:endParaRPr sz="140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600"/>
              </a:spcBef>
              <a:buFont typeface="Arial"/>
              <a:buChar char="–"/>
              <a:tabLst>
                <a:tab pos="756285" algn="l"/>
              </a:tabLst>
            </a:pP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Antiinflammatorische</a:t>
            </a:r>
            <a:r>
              <a:rPr sz="1400" b="1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Wirkung</a:t>
            </a:r>
            <a:endParaRPr sz="140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605"/>
              </a:spcBef>
              <a:buChar char="–"/>
              <a:tabLst>
                <a:tab pos="756285" algn="l"/>
              </a:tabLst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Chemokinfreisetzung,</a:t>
            </a:r>
            <a:r>
              <a:rPr sz="14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Aktivierung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von</a:t>
            </a:r>
            <a:r>
              <a:rPr sz="14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Makrophagen</a:t>
            </a:r>
            <a:endParaRPr sz="140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600"/>
              </a:spcBef>
              <a:buChar char="–"/>
              <a:tabLst>
                <a:tab pos="756285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Hemmung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1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proinflammatorischen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Zytokine,</a:t>
            </a:r>
            <a:r>
              <a:rPr sz="14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Aktivierung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antiinflammatorischen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Zytokine</a:t>
            </a:r>
            <a:endParaRPr sz="140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600"/>
              </a:spcBef>
              <a:buChar char="–"/>
              <a:tabLst>
                <a:tab pos="756285" algn="l"/>
              </a:tabLst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CB-2-Rezeptoren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wurden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gesunder,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sowie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entzündeter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Mukosa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gefunden</a:t>
            </a:r>
            <a:endParaRPr sz="14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1265"/>
              </a:spcBef>
              <a:buClr>
                <a:srgbClr val="FFFFFF"/>
              </a:buClr>
              <a:buFont typeface="Arial"/>
              <a:buChar char="–"/>
            </a:pPr>
            <a:endParaRPr sz="1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Char char="•"/>
              <a:tabLst>
                <a:tab pos="35560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Weitere</a:t>
            </a:r>
            <a:r>
              <a:rPr sz="1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Cannabinoid-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Rezeptor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vermittelte</a:t>
            </a:r>
            <a:r>
              <a:rPr sz="1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Wirkungen:</a:t>
            </a:r>
            <a:endParaRPr sz="1400">
              <a:latin typeface="Arial"/>
              <a:cs typeface="Arial"/>
            </a:endParaRPr>
          </a:p>
          <a:p>
            <a:pPr marL="756285" marR="1400175" lvl="1" indent="-287020">
              <a:lnSpc>
                <a:spcPts val="1639"/>
              </a:lnSpc>
              <a:spcBef>
                <a:spcPts val="725"/>
              </a:spcBef>
              <a:buChar char="–"/>
              <a:tabLst>
                <a:tab pos="756285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Hemmung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von: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Übelkeit,</a:t>
            </a:r>
            <a:r>
              <a:rPr sz="14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Schmerz</a:t>
            </a:r>
            <a:r>
              <a:rPr sz="14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(zentral</a:t>
            </a:r>
            <a:r>
              <a:rPr sz="14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peripher),</a:t>
            </a:r>
            <a:r>
              <a:rPr sz="14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Entzündung,</a:t>
            </a:r>
            <a:r>
              <a:rPr sz="14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Viszeraler</a:t>
            </a:r>
            <a:r>
              <a:rPr sz="14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Nozizeption</a:t>
            </a:r>
            <a:r>
              <a:rPr sz="14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bei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Entzündung, Motilität</a:t>
            </a:r>
            <a:endParaRPr sz="1400">
              <a:latin typeface="Arial"/>
              <a:cs typeface="Arial"/>
            </a:endParaRPr>
          </a:p>
          <a:p>
            <a:pPr marR="5080" algn="r">
              <a:lnSpc>
                <a:spcPts val="1150"/>
              </a:lnSpc>
            </a:pPr>
            <a:r>
              <a:rPr sz="1100" spc="80" dirty="0">
                <a:solidFill>
                  <a:srgbClr val="FFFFFF"/>
                </a:solidFill>
                <a:latin typeface="Arial Narrow"/>
                <a:cs typeface="Arial Narrow"/>
              </a:rPr>
              <a:t>Mit</a:t>
            </a:r>
            <a:r>
              <a:rPr sz="1100" spc="5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100" spc="65" dirty="0">
                <a:solidFill>
                  <a:srgbClr val="FFFFFF"/>
                </a:solidFill>
                <a:latin typeface="Arial Narrow"/>
                <a:cs typeface="Arial Narrow"/>
              </a:rPr>
              <a:t>freundlicher</a:t>
            </a:r>
            <a:r>
              <a:rPr sz="1100" spc="2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100" spc="80" dirty="0">
                <a:solidFill>
                  <a:srgbClr val="FFFFFF"/>
                </a:solidFill>
                <a:latin typeface="Arial Narrow"/>
                <a:cs typeface="Arial Narrow"/>
              </a:rPr>
              <a:t>Unterstützung</a:t>
            </a:r>
            <a:r>
              <a:rPr sz="1100" spc="2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100" spc="60" dirty="0">
                <a:solidFill>
                  <a:srgbClr val="FFFFFF"/>
                </a:solidFill>
                <a:latin typeface="Arial Narrow"/>
                <a:cs typeface="Arial Narrow"/>
              </a:rPr>
              <a:t>der</a:t>
            </a:r>
            <a:endParaRPr sz="1100">
              <a:latin typeface="Arial Narrow"/>
              <a:cs typeface="Arial Narrow"/>
            </a:endParaRPr>
          </a:p>
          <a:p>
            <a:pPr marL="993140">
              <a:lnSpc>
                <a:spcPct val="100000"/>
              </a:lnSpc>
              <a:spcBef>
                <a:spcPts val="265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Perisetti</a:t>
            </a:r>
            <a:r>
              <a:rPr sz="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sz="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al.</a:t>
            </a:r>
            <a:r>
              <a:rPr sz="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Role</a:t>
            </a:r>
            <a:r>
              <a:rPr sz="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cannabis</a:t>
            </a:r>
            <a:r>
              <a:rPr sz="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inflammatory</a:t>
            </a:r>
            <a:r>
              <a:rPr sz="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bowel</a:t>
            </a:r>
            <a:r>
              <a:rPr sz="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diseases.</a:t>
            </a:r>
            <a:r>
              <a:rPr sz="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Ann</a:t>
            </a:r>
            <a:r>
              <a:rPr sz="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Gastroenterol.</a:t>
            </a:r>
            <a:r>
              <a:rPr sz="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2020 Mar-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Apr;33(2):134-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144.</a:t>
            </a:r>
            <a:r>
              <a:rPr sz="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doi:</a:t>
            </a:r>
            <a:r>
              <a:rPr sz="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10.20524/aog.2020.0452.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95661" y="6329266"/>
            <a:ext cx="2043430" cy="170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05"/>
              </a:lnSpc>
            </a:pPr>
            <a:r>
              <a:rPr sz="1100" spc="80" dirty="0">
                <a:solidFill>
                  <a:srgbClr val="FFFFFF"/>
                </a:solidFill>
                <a:latin typeface="Arial Narrow"/>
                <a:cs typeface="Arial Narrow"/>
              </a:rPr>
              <a:t>Mit</a:t>
            </a:r>
            <a:r>
              <a:rPr sz="1100" spc="5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100" spc="65" dirty="0">
                <a:solidFill>
                  <a:srgbClr val="FFFFFF"/>
                </a:solidFill>
                <a:latin typeface="Arial Narrow"/>
                <a:cs typeface="Arial Narrow"/>
              </a:rPr>
              <a:t>freundlicher</a:t>
            </a:r>
            <a:r>
              <a:rPr sz="1100" spc="2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100" spc="80" dirty="0">
                <a:solidFill>
                  <a:srgbClr val="FFFFFF"/>
                </a:solidFill>
                <a:latin typeface="Arial Narrow"/>
                <a:cs typeface="Arial Narrow"/>
              </a:rPr>
              <a:t>Unterstützung</a:t>
            </a:r>
            <a:r>
              <a:rPr sz="1100" spc="2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100" spc="60" dirty="0">
                <a:solidFill>
                  <a:srgbClr val="FFFFFF"/>
                </a:solidFill>
                <a:latin typeface="Arial Narrow"/>
                <a:cs typeface="Arial Narrow"/>
              </a:rPr>
              <a:t>der</a:t>
            </a:r>
            <a:endParaRPr sz="1100">
              <a:latin typeface="Arial Narrow"/>
              <a:cs typeface="Arial Narrow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583"/>
            <a:ext cx="12191998" cy="683285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00200" y="868425"/>
            <a:ext cx="8991600" cy="2387600"/>
          </a:xfrm>
          <a:prstGeom prst="rect">
            <a:avLst/>
          </a:prstGeom>
          <a:solidFill>
            <a:srgbClr val="FFFFFF">
              <a:alpha val="10195"/>
            </a:srgbClr>
          </a:solidFill>
        </p:spPr>
        <p:txBody>
          <a:bodyPr vert="horz" wrap="square" lIns="0" tIns="114935" rIns="0" bIns="0" rtlCol="0">
            <a:spAutoFit/>
          </a:bodyPr>
          <a:lstStyle/>
          <a:p>
            <a:pPr marL="1047750" marR="1040130" algn="ctr">
              <a:lnSpc>
                <a:spcPct val="88400"/>
              </a:lnSpc>
              <a:spcBef>
                <a:spcPts val="905"/>
              </a:spcBef>
            </a:pPr>
            <a:r>
              <a:rPr sz="5400" b="1" dirty="0">
                <a:latin typeface="Arial"/>
                <a:cs typeface="Arial"/>
              </a:rPr>
              <a:t>Cannbinoide</a:t>
            </a:r>
            <a:r>
              <a:rPr sz="5400" b="1" spc="-75" dirty="0">
                <a:latin typeface="Arial"/>
                <a:cs typeface="Arial"/>
              </a:rPr>
              <a:t> </a:t>
            </a:r>
            <a:r>
              <a:rPr sz="5400" b="1" spc="-25" dirty="0">
                <a:latin typeface="Arial"/>
                <a:cs typeface="Arial"/>
              </a:rPr>
              <a:t>im </a:t>
            </a:r>
            <a:r>
              <a:rPr sz="5400" b="1" spc="-10" dirty="0">
                <a:latin typeface="Arial"/>
                <a:cs typeface="Arial"/>
              </a:rPr>
              <a:t>schmerzmedizischen Alltag</a:t>
            </a:r>
            <a:endParaRPr sz="5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00200" y="3445319"/>
            <a:ext cx="8991600" cy="1021080"/>
          </a:xfrm>
          <a:prstGeom prst="rect">
            <a:avLst/>
          </a:prstGeom>
          <a:solidFill>
            <a:srgbClr val="FFFFFF">
              <a:alpha val="10195"/>
            </a:srgbClr>
          </a:solidFill>
        </p:spPr>
        <p:txBody>
          <a:bodyPr vert="horz" wrap="square" lIns="0" tIns="9715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765"/>
              </a:spcBef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Referent/Autor:</a:t>
            </a:r>
            <a:endParaRPr sz="2400">
              <a:latin typeface="Arial"/>
              <a:cs typeface="Arial"/>
            </a:endParaRPr>
          </a:p>
          <a:p>
            <a:pPr marL="1270" algn="ctr">
              <a:lnSpc>
                <a:spcPct val="100000"/>
              </a:lnSpc>
              <a:spcBef>
                <a:spcPts val="710"/>
              </a:spcBef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Prof.-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Dr.</a:t>
            </a:r>
            <a:r>
              <a:rPr sz="24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med.</a:t>
            </a:r>
            <a:r>
              <a:rPr sz="24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Dr.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h.c.</a:t>
            </a:r>
            <a:r>
              <a:rPr sz="24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Joachim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Nadstawek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00200" y="4688179"/>
            <a:ext cx="8991600" cy="1015663"/>
          </a:xfrm>
          <a:prstGeom prst="rect">
            <a:avLst/>
          </a:prstGeom>
          <a:solidFill>
            <a:srgbClr val="FFFFFF">
              <a:alpha val="10195"/>
            </a:srgbClr>
          </a:solidFill>
        </p:spPr>
        <p:txBody>
          <a:bodyPr vert="horz" wrap="square" lIns="0" tIns="185420" rIns="0" bIns="0" rtlCol="0">
            <a:spAutoFit/>
          </a:bodyPr>
          <a:lstStyle/>
          <a:p>
            <a:pPr marL="1257300">
              <a:lnSpc>
                <a:spcPct val="100000"/>
              </a:lnSpc>
              <a:spcBef>
                <a:spcPts val="1460"/>
              </a:spcBef>
            </a:pPr>
            <a:r>
              <a:rPr lang="de-DE" sz="2400" dirty="0">
                <a:solidFill>
                  <a:srgbClr val="FFFFFF"/>
                </a:solidFill>
                <a:latin typeface="Arial"/>
                <a:cs typeface="Arial"/>
              </a:rPr>
              <a:t>Webinar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für</a:t>
            </a:r>
            <a:r>
              <a:rPr sz="24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pharmazeutisches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Fachpersonal</a:t>
            </a:r>
            <a:endParaRPr sz="2400" dirty="0">
              <a:latin typeface="Arial"/>
              <a:cs typeface="Arial"/>
            </a:endParaRPr>
          </a:p>
          <a:p>
            <a:pPr marL="1896745">
              <a:lnSpc>
                <a:spcPct val="100000"/>
              </a:lnSpc>
              <a:spcBef>
                <a:spcPts val="720"/>
              </a:spcBef>
            </a:pPr>
            <a:r>
              <a:rPr lang="de-DE" sz="2400" dirty="0">
                <a:solidFill>
                  <a:srgbClr val="FFFFFF"/>
                </a:solidFill>
                <a:latin typeface="Arial"/>
                <a:cs typeface="Arial"/>
              </a:rPr>
              <a:t>05. November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2025,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de-DE" sz="2400" dirty="0">
                <a:solidFill>
                  <a:srgbClr val="FFFFFF"/>
                </a:solidFill>
                <a:latin typeface="Arial"/>
                <a:cs typeface="Arial"/>
              </a:rPr>
              <a:t>18:00 – 20:00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Uhr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96169" y="6544528"/>
            <a:ext cx="1711578" cy="22465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982961" y="6314033"/>
            <a:ext cx="206883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solidFill>
                  <a:srgbClr val="FFFFFF"/>
                </a:solidFill>
                <a:latin typeface="Arial Narrow"/>
                <a:cs typeface="Arial Narrow"/>
              </a:rPr>
              <a:t>Mit</a:t>
            </a:r>
            <a:r>
              <a:rPr sz="1100" spc="5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100" spc="65" dirty="0">
                <a:solidFill>
                  <a:srgbClr val="FFFFFF"/>
                </a:solidFill>
                <a:latin typeface="Arial Narrow"/>
                <a:cs typeface="Arial Narrow"/>
              </a:rPr>
              <a:t>freundlicher</a:t>
            </a:r>
            <a:r>
              <a:rPr sz="1100" spc="2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100" spc="80" dirty="0">
                <a:solidFill>
                  <a:srgbClr val="FFFFFF"/>
                </a:solidFill>
                <a:latin typeface="Arial Narrow"/>
                <a:cs typeface="Arial Narrow"/>
              </a:rPr>
              <a:t>Unterstützung</a:t>
            </a:r>
            <a:r>
              <a:rPr sz="1100" spc="2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100" spc="60" dirty="0">
                <a:solidFill>
                  <a:srgbClr val="FFFFFF"/>
                </a:solidFill>
                <a:latin typeface="Arial Narrow"/>
                <a:cs typeface="Arial Narrow"/>
              </a:rPr>
              <a:t>der</a:t>
            </a:r>
            <a:endParaRPr sz="1100" dirty="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82961" y="6314033"/>
            <a:ext cx="206883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solidFill>
                  <a:srgbClr val="FFFFFF"/>
                </a:solidFill>
                <a:latin typeface="Arial Narrow"/>
                <a:cs typeface="Arial Narrow"/>
              </a:rPr>
              <a:t>Mit</a:t>
            </a:r>
            <a:r>
              <a:rPr sz="1100" spc="5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100" spc="65" dirty="0">
                <a:solidFill>
                  <a:srgbClr val="FFFFFF"/>
                </a:solidFill>
                <a:latin typeface="Arial Narrow"/>
                <a:cs typeface="Arial Narrow"/>
              </a:rPr>
              <a:t>freundlicher</a:t>
            </a:r>
            <a:r>
              <a:rPr sz="1100" spc="2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100" spc="80" dirty="0">
                <a:solidFill>
                  <a:srgbClr val="FFFFFF"/>
                </a:solidFill>
                <a:latin typeface="Arial Narrow"/>
                <a:cs typeface="Arial Narrow"/>
              </a:rPr>
              <a:t>Unterstützung</a:t>
            </a:r>
            <a:r>
              <a:rPr sz="1100" spc="2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100" spc="60" dirty="0">
                <a:solidFill>
                  <a:srgbClr val="FFFFFF"/>
                </a:solidFill>
                <a:latin typeface="Arial Narrow"/>
                <a:cs typeface="Arial Narrow"/>
              </a:rPr>
              <a:t>der</a:t>
            </a:r>
            <a:endParaRPr sz="1100">
              <a:latin typeface="Arial Narrow"/>
              <a:cs typeface="Arial Narrow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46225" y="0"/>
            <a:ext cx="9143619" cy="267157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16939" y="4481017"/>
            <a:ext cx="10359390" cy="12382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lnSpc>
                <a:spcPct val="99200"/>
              </a:lnSpc>
              <a:spcBef>
                <a:spcPts val="12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0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Ausnahmefällen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können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cannabisbasierte</a:t>
            </a:r>
            <a:r>
              <a:rPr sz="20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Medikamente</a:t>
            </a:r>
            <a:r>
              <a:rPr sz="20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nach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sorgfältiger</a:t>
            </a:r>
            <a:r>
              <a:rPr sz="20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Prüfung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als</a:t>
            </a:r>
            <a:r>
              <a:rPr sz="2000" b="1" u="sng" spc="-4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2000" b="1" u="sng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ein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individueller</a:t>
            </a:r>
            <a:r>
              <a:rPr sz="2000" b="1" u="sng" spc="-6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2000" b="1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Heilversuch</a:t>
            </a:r>
            <a:r>
              <a:rPr sz="2000" b="1" u="sng" spc="-6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2000" b="1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erwogen</a:t>
            </a:r>
            <a:r>
              <a:rPr sz="20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werden,</a:t>
            </a:r>
            <a:r>
              <a:rPr sz="20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wenn</a:t>
            </a:r>
            <a:r>
              <a:rPr sz="20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alle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etablierten</a:t>
            </a:r>
            <a:r>
              <a:rPr sz="20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Behandlungen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fehlgeschlagen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sind</a:t>
            </a:r>
            <a:r>
              <a:rPr sz="20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oder</a:t>
            </a:r>
            <a:r>
              <a:rPr sz="20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bei</a:t>
            </a:r>
            <a:r>
              <a:rPr sz="20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Kontraindikationen</a:t>
            </a:r>
            <a:r>
              <a:rPr sz="20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bzw.</a:t>
            </a:r>
            <a:r>
              <a:rPr sz="20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Nebenwirkungen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nicht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zum</a:t>
            </a:r>
            <a:r>
              <a:rPr sz="20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Einsatz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gelangen</a:t>
            </a:r>
            <a:r>
              <a:rPr sz="20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können.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73348" y="3100578"/>
            <a:ext cx="5845810" cy="981075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8270" marR="5080" indent="-116205">
              <a:lnSpc>
                <a:spcPts val="3560"/>
              </a:lnSpc>
              <a:spcBef>
                <a:spcPts val="550"/>
              </a:spcBef>
            </a:pPr>
            <a:r>
              <a:rPr sz="3300" spc="-195" dirty="0">
                <a:solidFill>
                  <a:srgbClr val="FFFFFF"/>
                </a:solidFill>
                <a:latin typeface="Arial"/>
                <a:cs typeface="Arial"/>
              </a:rPr>
              <a:t>Chronische</a:t>
            </a:r>
            <a:r>
              <a:rPr sz="33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120" dirty="0">
                <a:solidFill>
                  <a:srgbClr val="FFFFFF"/>
                </a:solidFill>
                <a:latin typeface="Arial"/>
                <a:cs typeface="Arial"/>
              </a:rPr>
              <a:t>Nicht-</a:t>
            </a:r>
            <a:r>
              <a:rPr sz="3300" spc="-130" dirty="0">
                <a:solidFill>
                  <a:srgbClr val="FFFFFF"/>
                </a:solidFill>
                <a:latin typeface="Arial"/>
                <a:cs typeface="Arial"/>
              </a:rPr>
              <a:t>Neuropathische, </a:t>
            </a:r>
            <a:r>
              <a:rPr sz="3300" spc="-110" dirty="0">
                <a:solidFill>
                  <a:srgbClr val="FFFFFF"/>
                </a:solidFill>
                <a:latin typeface="Arial"/>
                <a:cs typeface="Arial"/>
              </a:rPr>
              <a:t>Nicht-</a:t>
            </a:r>
            <a:r>
              <a:rPr sz="3300" spc="-145" dirty="0">
                <a:solidFill>
                  <a:srgbClr val="FFFFFF"/>
                </a:solidFill>
                <a:latin typeface="Arial"/>
                <a:cs typeface="Arial"/>
              </a:rPr>
              <a:t>Tumorbedingte</a:t>
            </a:r>
            <a:r>
              <a:rPr sz="33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110" dirty="0">
                <a:solidFill>
                  <a:srgbClr val="FFFFFF"/>
                </a:solidFill>
                <a:latin typeface="Arial"/>
                <a:cs typeface="Arial"/>
              </a:rPr>
              <a:t>Schmerzen</a:t>
            </a:r>
            <a:endParaRPr sz="33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74698" y="6422237"/>
            <a:ext cx="795909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spc="-65" dirty="0">
                <a:solidFill>
                  <a:srgbClr val="FFFFFF"/>
                </a:solidFill>
                <a:latin typeface="Arial"/>
                <a:cs typeface="Arial"/>
              </a:rPr>
              <a:t>Petzke</a:t>
            </a:r>
            <a:r>
              <a:rPr sz="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80" dirty="0">
                <a:solidFill>
                  <a:srgbClr val="FFFFFF"/>
                </a:solidFill>
                <a:latin typeface="Arial"/>
                <a:cs typeface="Arial"/>
              </a:rPr>
              <a:t>F,</a:t>
            </a:r>
            <a:r>
              <a:rPr sz="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0" dirty="0">
                <a:solidFill>
                  <a:srgbClr val="FFFFFF"/>
                </a:solidFill>
                <a:latin typeface="Arial"/>
                <a:cs typeface="Arial"/>
              </a:rPr>
              <a:t>Karst</a:t>
            </a:r>
            <a:r>
              <a:rPr sz="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M,</a:t>
            </a:r>
            <a:r>
              <a:rPr sz="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0" dirty="0">
                <a:solidFill>
                  <a:srgbClr val="FFFFFF"/>
                </a:solidFill>
                <a:latin typeface="Arial"/>
                <a:cs typeface="Arial"/>
              </a:rPr>
              <a:t>Gastmeier</a:t>
            </a:r>
            <a:r>
              <a:rPr sz="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75" dirty="0">
                <a:solidFill>
                  <a:srgbClr val="FFFFFF"/>
                </a:solidFill>
                <a:latin typeface="Arial"/>
                <a:cs typeface="Arial"/>
              </a:rPr>
              <a:t>K,</a:t>
            </a:r>
            <a:r>
              <a:rPr sz="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FFFFFF"/>
                </a:solidFill>
                <a:latin typeface="Arial"/>
                <a:cs typeface="Arial"/>
              </a:rPr>
              <a:t>Radbruch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80" dirty="0">
                <a:solidFill>
                  <a:srgbClr val="FFFFFF"/>
                </a:solidFill>
                <a:latin typeface="Arial"/>
                <a:cs typeface="Arial"/>
              </a:rPr>
              <a:t>L,</a:t>
            </a:r>
            <a:r>
              <a:rPr sz="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40" dirty="0">
                <a:solidFill>
                  <a:srgbClr val="FFFFFF"/>
                </a:solidFill>
                <a:latin typeface="Arial"/>
                <a:cs typeface="Arial"/>
              </a:rPr>
              <a:t>Steffen</a:t>
            </a:r>
            <a:r>
              <a:rPr sz="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90" dirty="0">
                <a:solidFill>
                  <a:srgbClr val="FFFFFF"/>
                </a:solidFill>
                <a:latin typeface="Arial"/>
                <a:cs typeface="Arial"/>
              </a:rPr>
              <a:t>E,</a:t>
            </a:r>
            <a:r>
              <a:rPr sz="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60" dirty="0">
                <a:solidFill>
                  <a:srgbClr val="FFFFFF"/>
                </a:solidFill>
                <a:latin typeface="Arial"/>
                <a:cs typeface="Arial"/>
              </a:rPr>
              <a:t>Häuser</a:t>
            </a:r>
            <a:r>
              <a:rPr sz="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30" dirty="0">
                <a:solidFill>
                  <a:srgbClr val="FFFFFF"/>
                </a:solidFill>
                <a:latin typeface="Arial"/>
                <a:cs typeface="Arial"/>
              </a:rPr>
              <a:t>W;</a:t>
            </a:r>
            <a:r>
              <a:rPr sz="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45" dirty="0">
                <a:solidFill>
                  <a:srgbClr val="FFFFFF"/>
                </a:solidFill>
                <a:latin typeface="Arial"/>
                <a:cs typeface="Arial"/>
              </a:rPr>
              <a:t>Ad-hoc-</a:t>
            </a:r>
            <a:r>
              <a:rPr sz="800" spc="-50" dirty="0">
                <a:solidFill>
                  <a:srgbClr val="FFFFFF"/>
                </a:solidFill>
                <a:latin typeface="Arial"/>
                <a:cs typeface="Arial"/>
              </a:rPr>
              <a:t>Kommission</a:t>
            </a:r>
            <a:r>
              <a:rPr sz="800" spc="-30" dirty="0">
                <a:solidFill>
                  <a:srgbClr val="FFFFFF"/>
                </a:solidFill>
                <a:latin typeface="Arial"/>
                <a:cs typeface="Arial"/>
              </a:rPr>
              <a:t> der</a:t>
            </a:r>
            <a:r>
              <a:rPr sz="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FFFFFF"/>
                </a:solidFill>
                <a:latin typeface="Arial"/>
                <a:cs typeface="Arial"/>
              </a:rPr>
              <a:t>Deutschen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FFFFFF"/>
                </a:solidFill>
                <a:latin typeface="Arial"/>
                <a:cs typeface="Arial"/>
              </a:rPr>
              <a:t>Schmerzgesellschaft</a:t>
            </a:r>
            <a:r>
              <a:rPr sz="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0" dirty="0">
                <a:solidFill>
                  <a:srgbClr val="FFFFFF"/>
                </a:solidFill>
                <a:latin typeface="Arial"/>
                <a:cs typeface="Arial"/>
              </a:rPr>
              <a:t>„Cannabis</a:t>
            </a:r>
            <a:r>
              <a:rPr sz="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30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FFFFFF"/>
                </a:solidFill>
                <a:latin typeface="Arial"/>
                <a:cs typeface="Arial"/>
              </a:rPr>
              <a:t>Medizin“.</a:t>
            </a:r>
            <a:r>
              <a:rPr sz="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65" dirty="0">
                <a:solidFill>
                  <a:srgbClr val="FFFFFF"/>
                </a:solidFill>
                <a:latin typeface="Arial"/>
                <a:cs typeface="Arial"/>
              </a:rPr>
              <a:t>Ein</a:t>
            </a:r>
            <a:r>
              <a:rPr sz="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40" dirty="0">
                <a:solidFill>
                  <a:srgbClr val="FFFFFF"/>
                </a:solidFill>
                <a:latin typeface="Arial"/>
                <a:cs typeface="Arial"/>
              </a:rPr>
              <a:t>Positionspapier</a:t>
            </a:r>
            <a:r>
              <a:rPr sz="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65" dirty="0">
                <a:solidFill>
                  <a:srgbClr val="FFFFFF"/>
                </a:solidFill>
                <a:latin typeface="Arial"/>
                <a:cs typeface="Arial"/>
              </a:rPr>
              <a:t>zu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 medizinischem </a:t>
            </a:r>
            <a:r>
              <a:rPr sz="800" spc="-65" dirty="0">
                <a:solidFill>
                  <a:srgbClr val="FFFFFF"/>
                </a:solidFill>
                <a:latin typeface="Arial"/>
                <a:cs typeface="Arial"/>
              </a:rPr>
              <a:t>Cannabis</a:t>
            </a:r>
            <a:r>
              <a:rPr sz="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40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45" dirty="0">
                <a:solidFill>
                  <a:srgbClr val="FFFFFF"/>
                </a:solidFill>
                <a:latin typeface="Arial"/>
                <a:cs typeface="Arial"/>
              </a:rPr>
              <a:t>cannabisbasierten</a:t>
            </a:r>
            <a:r>
              <a:rPr sz="8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35" dirty="0">
                <a:solidFill>
                  <a:srgbClr val="FFFFFF"/>
                </a:solidFill>
                <a:latin typeface="Arial"/>
                <a:cs typeface="Arial"/>
              </a:rPr>
              <a:t>Medikamenten</a:t>
            </a:r>
            <a:r>
              <a:rPr sz="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30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FFFFFF"/>
                </a:solidFill>
                <a:latin typeface="Arial"/>
                <a:cs typeface="Arial"/>
              </a:rPr>
              <a:t>Schmerzmedizin</a:t>
            </a:r>
            <a:r>
              <a:rPr sz="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35" dirty="0">
                <a:solidFill>
                  <a:srgbClr val="FFFFFF"/>
                </a:solidFill>
                <a:latin typeface="Arial"/>
                <a:cs typeface="Arial"/>
              </a:rPr>
              <a:t>[Position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40" dirty="0">
                <a:solidFill>
                  <a:srgbClr val="FFFFFF"/>
                </a:solidFill>
                <a:latin typeface="Arial"/>
                <a:cs typeface="Arial"/>
              </a:rPr>
              <a:t>paper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35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40" dirty="0">
                <a:solidFill>
                  <a:srgbClr val="FFFFFF"/>
                </a:solidFill>
                <a:latin typeface="Arial"/>
                <a:cs typeface="Arial"/>
              </a:rPr>
              <a:t>medical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FFFFFF"/>
                </a:solidFill>
                <a:latin typeface="Arial"/>
                <a:cs typeface="Arial"/>
              </a:rPr>
              <a:t>cannabis</a:t>
            </a:r>
            <a:r>
              <a:rPr sz="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FFFFFF"/>
                </a:solidFill>
                <a:latin typeface="Arial"/>
                <a:cs typeface="Arial"/>
              </a:rPr>
              <a:t>cannabis-</a:t>
            </a:r>
            <a:r>
              <a:rPr sz="800" spc="-60" dirty="0">
                <a:solidFill>
                  <a:srgbClr val="FFFFFF"/>
                </a:solidFill>
                <a:latin typeface="Arial"/>
                <a:cs typeface="Arial"/>
              </a:rPr>
              <a:t>based</a:t>
            </a:r>
            <a:r>
              <a:rPr sz="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45" dirty="0">
                <a:solidFill>
                  <a:srgbClr val="FFFFFF"/>
                </a:solidFill>
                <a:latin typeface="Arial"/>
                <a:cs typeface="Arial"/>
              </a:rPr>
              <a:t>medicines</a:t>
            </a:r>
            <a:r>
              <a:rPr sz="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40" dirty="0">
                <a:solidFill>
                  <a:srgbClr val="FFFFFF"/>
                </a:solidFill>
                <a:latin typeface="Arial"/>
                <a:cs typeface="Arial"/>
              </a:rPr>
              <a:t>pain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30" dirty="0">
                <a:solidFill>
                  <a:srgbClr val="FFFFFF"/>
                </a:solidFill>
                <a:latin typeface="Arial"/>
                <a:cs typeface="Arial"/>
              </a:rPr>
              <a:t>medicine].</a:t>
            </a:r>
            <a:r>
              <a:rPr sz="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65" dirty="0">
                <a:solidFill>
                  <a:srgbClr val="FFFFFF"/>
                </a:solidFill>
                <a:latin typeface="Arial"/>
                <a:cs typeface="Arial"/>
              </a:rPr>
              <a:t>Schmerz.</a:t>
            </a:r>
            <a:r>
              <a:rPr sz="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45" dirty="0">
                <a:solidFill>
                  <a:srgbClr val="FFFFFF"/>
                </a:solidFill>
                <a:latin typeface="Arial"/>
                <a:cs typeface="Arial"/>
              </a:rPr>
              <a:t>2019 Oct;33(5):449-</a:t>
            </a:r>
            <a:r>
              <a:rPr sz="800" spc="-20" dirty="0">
                <a:solidFill>
                  <a:srgbClr val="FFFFFF"/>
                </a:solidFill>
                <a:latin typeface="Arial"/>
                <a:cs typeface="Arial"/>
              </a:rPr>
              <a:t>465. </a:t>
            </a:r>
            <a:r>
              <a:rPr sz="800" spc="-55" dirty="0">
                <a:solidFill>
                  <a:srgbClr val="FFFFFF"/>
                </a:solidFill>
                <a:latin typeface="Arial"/>
                <a:cs typeface="Arial"/>
              </a:rPr>
              <a:t>German.</a:t>
            </a:r>
            <a:r>
              <a:rPr sz="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FFFFFF"/>
                </a:solidFill>
                <a:latin typeface="Arial"/>
                <a:cs typeface="Arial"/>
              </a:rPr>
              <a:t>doi:</a:t>
            </a:r>
            <a:r>
              <a:rPr sz="8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0" dirty="0">
                <a:solidFill>
                  <a:srgbClr val="FFFFFF"/>
                </a:solidFill>
                <a:latin typeface="Arial"/>
                <a:cs typeface="Arial"/>
              </a:rPr>
              <a:t>10.1007/s00482-</a:t>
            </a:r>
            <a:r>
              <a:rPr sz="800" spc="-55" dirty="0">
                <a:solidFill>
                  <a:srgbClr val="FFFFFF"/>
                </a:solidFill>
                <a:latin typeface="Arial"/>
                <a:cs typeface="Arial"/>
              </a:rPr>
              <a:t>019-00407-</a:t>
            </a:r>
            <a:r>
              <a:rPr sz="800" spc="-50" dirty="0">
                <a:solidFill>
                  <a:srgbClr val="FFFFFF"/>
                </a:solidFill>
                <a:latin typeface="Arial"/>
                <a:cs typeface="Arial"/>
              </a:rPr>
              <a:t>2.</a:t>
            </a:r>
            <a:r>
              <a:rPr sz="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0" dirty="0">
                <a:solidFill>
                  <a:srgbClr val="FFFFFF"/>
                </a:solidFill>
                <a:latin typeface="Arial"/>
                <a:cs typeface="Arial"/>
              </a:rPr>
              <a:t>PMID: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 31541311.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4782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Leitlinien: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66139" y="1767850"/>
            <a:ext cx="10203815" cy="2936240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292100" indent="-228600">
              <a:lnSpc>
                <a:spcPct val="100000"/>
              </a:lnSpc>
              <a:spcBef>
                <a:spcPts val="365"/>
              </a:spcBef>
              <a:buChar char="•"/>
              <a:tabLst>
                <a:tab pos="292100" algn="l"/>
              </a:tabLst>
            </a:pP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S3</a:t>
            </a:r>
            <a:r>
              <a:rPr sz="17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7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Morbus</a:t>
            </a:r>
            <a:r>
              <a:rPr sz="17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Crohn</a:t>
            </a:r>
            <a:r>
              <a:rPr sz="1650" baseline="25252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50" spc="-30" baseline="2525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Stand</a:t>
            </a:r>
            <a:r>
              <a:rPr sz="17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08/2021</a:t>
            </a:r>
            <a:endParaRPr sz="1700">
              <a:latin typeface="Arial"/>
              <a:cs typeface="Arial"/>
            </a:endParaRPr>
          </a:p>
          <a:p>
            <a:pPr marL="749300" marR="403225" lvl="1" indent="-228600">
              <a:lnSpc>
                <a:spcPct val="80000"/>
              </a:lnSpc>
              <a:spcBef>
                <a:spcPts val="505"/>
              </a:spcBef>
              <a:buChar char="•"/>
              <a:tabLst>
                <a:tab pos="749300" algn="l"/>
              </a:tabLst>
            </a:pP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Wenn</a:t>
            </a:r>
            <a:r>
              <a:rPr sz="13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die</a:t>
            </a:r>
            <a:r>
              <a:rPr sz="13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empfohlenen Medikamente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aus</a:t>
            </a:r>
            <a:r>
              <a:rPr sz="13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Empfehlung</a:t>
            </a:r>
            <a:r>
              <a:rPr sz="13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7-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16</a:t>
            </a:r>
            <a:r>
              <a:rPr sz="13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FFFFFF"/>
                </a:solidFill>
                <a:latin typeface="Arial"/>
                <a:cs typeface="Arial"/>
              </a:rPr>
              <a:t>bei</a:t>
            </a:r>
            <a:r>
              <a:rPr sz="13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FFFFFF"/>
                </a:solidFill>
                <a:latin typeface="Arial"/>
                <a:cs typeface="Arial"/>
              </a:rPr>
              <a:t>abdominellen</a:t>
            </a:r>
            <a:r>
              <a:rPr sz="13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FFFFFF"/>
                </a:solidFill>
                <a:latin typeface="Arial"/>
                <a:cs typeface="Arial"/>
              </a:rPr>
              <a:t>Schmerzen</a:t>
            </a:r>
            <a:r>
              <a:rPr sz="13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nicht</a:t>
            </a:r>
            <a:r>
              <a:rPr sz="13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ausreichend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wirksam</a:t>
            </a:r>
            <a:r>
              <a:rPr sz="1300" spc="-20" dirty="0">
                <a:solidFill>
                  <a:srgbClr val="FFFFFF"/>
                </a:solidFill>
                <a:latin typeface="Arial"/>
                <a:cs typeface="Arial"/>
              </a:rPr>
              <a:t> oder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kontraindiziert</a:t>
            </a:r>
            <a:r>
              <a:rPr sz="13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sind</a:t>
            </a:r>
            <a:r>
              <a:rPr sz="13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bzw.</a:t>
            </a:r>
            <a:r>
              <a:rPr sz="13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nicht</a:t>
            </a:r>
            <a:r>
              <a:rPr sz="13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vertragen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werden,</a:t>
            </a:r>
            <a:r>
              <a:rPr sz="13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kann</a:t>
            </a:r>
            <a:r>
              <a:rPr sz="13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die</a:t>
            </a:r>
            <a:r>
              <a:rPr sz="13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Therapie</a:t>
            </a:r>
            <a:r>
              <a:rPr sz="13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mit</a:t>
            </a:r>
            <a:r>
              <a:rPr sz="13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cannabisbasierten</a:t>
            </a:r>
            <a:r>
              <a:rPr sz="13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Arzneimitteln</a:t>
            </a:r>
            <a:r>
              <a:rPr sz="13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13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medizinischem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Cannabis</a:t>
            </a:r>
            <a:r>
              <a:rPr sz="13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erwogen</a:t>
            </a:r>
            <a:r>
              <a:rPr sz="13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werden.</a:t>
            </a:r>
            <a:endParaRPr sz="1300">
              <a:latin typeface="Arial"/>
              <a:cs typeface="Arial"/>
            </a:endParaRPr>
          </a:p>
          <a:p>
            <a:pPr marL="977900">
              <a:lnSpc>
                <a:spcPct val="100000"/>
              </a:lnSpc>
              <a:spcBef>
                <a:spcPts val="195"/>
              </a:spcBef>
            </a:pPr>
            <a:r>
              <a:rPr sz="1300" i="1" spc="-10" dirty="0">
                <a:solidFill>
                  <a:srgbClr val="FFFFFF"/>
                </a:solidFill>
                <a:latin typeface="Arial"/>
                <a:cs typeface="Arial"/>
              </a:rPr>
              <a:t>Expertenkonsens,</a:t>
            </a:r>
            <a:r>
              <a:rPr sz="1300" i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i="1" spc="-10" dirty="0">
                <a:solidFill>
                  <a:srgbClr val="FFFFFF"/>
                </a:solidFill>
                <a:latin typeface="Arial"/>
                <a:cs typeface="Arial"/>
              </a:rPr>
              <a:t>Empfehlung </a:t>
            </a:r>
            <a:r>
              <a:rPr sz="1300" i="1" dirty="0">
                <a:solidFill>
                  <a:srgbClr val="FFFFFF"/>
                </a:solidFill>
                <a:latin typeface="Arial"/>
                <a:cs typeface="Arial"/>
              </a:rPr>
              <a:t>offen,</a:t>
            </a:r>
            <a:r>
              <a:rPr sz="1300" i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i="1" spc="-10" dirty="0">
                <a:solidFill>
                  <a:srgbClr val="FFFFFF"/>
                </a:solidFill>
                <a:latin typeface="Arial"/>
                <a:cs typeface="Arial"/>
              </a:rPr>
              <a:t>mehrheitliche</a:t>
            </a:r>
            <a:r>
              <a:rPr sz="1300" i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i="1" spc="-10" dirty="0">
                <a:solidFill>
                  <a:srgbClr val="FFFFFF"/>
                </a:solidFill>
                <a:latin typeface="Arial"/>
                <a:cs typeface="Arial"/>
              </a:rPr>
              <a:t>Zustimmung</a:t>
            </a:r>
            <a:endParaRPr sz="1300">
              <a:latin typeface="Arial"/>
              <a:cs typeface="Arial"/>
            </a:endParaRPr>
          </a:p>
          <a:p>
            <a:pPr marL="749300" marR="321310" lvl="1" indent="-228600">
              <a:lnSpc>
                <a:spcPct val="80000"/>
              </a:lnSpc>
              <a:spcBef>
                <a:spcPts val="495"/>
              </a:spcBef>
              <a:buChar char="•"/>
              <a:tabLst>
                <a:tab pos="749300" algn="l"/>
              </a:tabLst>
            </a:pP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Cannabis-basierte</a:t>
            </a:r>
            <a:r>
              <a:rPr sz="13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Arzneimittel</a:t>
            </a:r>
            <a:r>
              <a:rPr sz="13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13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medizinisches</a:t>
            </a:r>
            <a:r>
              <a:rPr sz="13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Cannabis</a:t>
            </a:r>
            <a:r>
              <a:rPr sz="13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bei</a:t>
            </a:r>
            <a:r>
              <a:rPr sz="13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Patient*innen</a:t>
            </a:r>
            <a:r>
              <a:rPr sz="13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mit</a:t>
            </a:r>
            <a:r>
              <a:rPr sz="13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aktivem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M.</a:t>
            </a:r>
            <a:r>
              <a:rPr sz="13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Crohn</a:t>
            </a:r>
            <a:r>
              <a:rPr sz="13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sollten</a:t>
            </a:r>
            <a:r>
              <a:rPr sz="13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zur</a:t>
            </a:r>
            <a:r>
              <a:rPr sz="13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FFFFFF"/>
                </a:solidFill>
                <a:latin typeface="Arial"/>
                <a:cs typeface="Arial"/>
              </a:rPr>
              <a:t>Therapie</a:t>
            </a:r>
            <a:r>
              <a:rPr sz="13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25" dirty="0">
                <a:solidFill>
                  <a:srgbClr val="FFFFFF"/>
                </a:solidFill>
                <a:latin typeface="Arial"/>
                <a:cs typeface="Arial"/>
              </a:rPr>
              <a:t>der </a:t>
            </a:r>
            <a:r>
              <a:rPr sz="1300" b="1" dirty="0">
                <a:solidFill>
                  <a:srgbClr val="FFFFFF"/>
                </a:solidFill>
                <a:latin typeface="Arial"/>
                <a:cs typeface="Arial"/>
              </a:rPr>
              <a:t>akuten</a:t>
            </a:r>
            <a:r>
              <a:rPr sz="13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FFFFFF"/>
                </a:solidFill>
                <a:latin typeface="Arial"/>
                <a:cs typeface="Arial"/>
              </a:rPr>
              <a:t>Entzündung</a:t>
            </a:r>
            <a:r>
              <a:rPr sz="13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bei</a:t>
            </a:r>
            <a:r>
              <a:rPr sz="13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Patient*innen</a:t>
            </a:r>
            <a:r>
              <a:rPr sz="13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mit</a:t>
            </a:r>
            <a:r>
              <a:rPr sz="13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M.</a:t>
            </a:r>
            <a:r>
              <a:rPr sz="13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Crohn</a:t>
            </a:r>
            <a:r>
              <a:rPr sz="13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nicht</a:t>
            </a:r>
            <a:r>
              <a:rPr sz="13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eingesetzt</a:t>
            </a:r>
            <a:r>
              <a:rPr sz="13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werden.</a:t>
            </a:r>
            <a:endParaRPr sz="1300">
              <a:latin typeface="Arial"/>
              <a:cs typeface="Arial"/>
            </a:endParaRPr>
          </a:p>
          <a:p>
            <a:pPr marL="977900">
              <a:lnSpc>
                <a:spcPct val="100000"/>
              </a:lnSpc>
              <a:spcBef>
                <a:spcPts val="190"/>
              </a:spcBef>
            </a:pPr>
            <a:r>
              <a:rPr sz="1300" i="1" spc="-10" dirty="0">
                <a:solidFill>
                  <a:srgbClr val="FFFFFF"/>
                </a:solidFill>
                <a:latin typeface="Arial"/>
                <a:cs typeface="Arial"/>
              </a:rPr>
              <a:t>Expertenkonsens,</a:t>
            </a:r>
            <a:r>
              <a:rPr sz="1300" i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i="1" spc="-10" dirty="0">
                <a:solidFill>
                  <a:srgbClr val="FFFFFF"/>
                </a:solidFill>
                <a:latin typeface="Arial"/>
                <a:cs typeface="Arial"/>
              </a:rPr>
              <a:t>Empfehlung, </a:t>
            </a:r>
            <a:r>
              <a:rPr sz="1300" i="1" dirty="0">
                <a:solidFill>
                  <a:srgbClr val="FFFFFF"/>
                </a:solidFill>
                <a:latin typeface="Arial"/>
                <a:cs typeface="Arial"/>
              </a:rPr>
              <a:t>starker</a:t>
            </a:r>
            <a:r>
              <a:rPr sz="1300" i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i="1" spc="-10" dirty="0">
                <a:solidFill>
                  <a:srgbClr val="FFFFFF"/>
                </a:solidFill>
                <a:latin typeface="Arial"/>
                <a:cs typeface="Arial"/>
              </a:rPr>
              <a:t>Konsens</a:t>
            </a:r>
            <a:endParaRPr sz="1300">
              <a:latin typeface="Arial"/>
              <a:cs typeface="Arial"/>
            </a:endParaRPr>
          </a:p>
          <a:p>
            <a:pPr marL="749300" marR="30480" lvl="1" indent="-228600">
              <a:lnSpc>
                <a:spcPts val="1250"/>
              </a:lnSpc>
              <a:spcBef>
                <a:spcPts val="495"/>
              </a:spcBef>
              <a:buChar char="•"/>
              <a:tabLst>
                <a:tab pos="749300" algn="l"/>
              </a:tabLst>
            </a:pP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Bei</a:t>
            </a:r>
            <a:r>
              <a:rPr sz="13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ausgeprägtem</a:t>
            </a:r>
            <a:r>
              <a:rPr sz="13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13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FFFFFF"/>
                </a:solidFill>
                <a:latin typeface="Arial"/>
                <a:cs typeface="Arial"/>
              </a:rPr>
              <a:t>klinisch</a:t>
            </a:r>
            <a:r>
              <a:rPr sz="13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FFFFFF"/>
                </a:solidFill>
                <a:latin typeface="Arial"/>
                <a:cs typeface="Arial"/>
              </a:rPr>
              <a:t>relevantem</a:t>
            </a:r>
            <a:r>
              <a:rPr sz="13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FFFFFF"/>
                </a:solidFill>
                <a:latin typeface="Arial"/>
                <a:cs typeface="Arial"/>
              </a:rPr>
              <a:t>Appetitverlust</a:t>
            </a:r>
            <a:r>
              <a:rPr sz="13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mit</a:t>
            </a:r>
            <a:r>
              <a:rPr sz="13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daraus</a:t>
            </a:r>
            <a:r>
              <a:rPr sz="13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resultierendem 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Gewichtsverlust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 bei</a:t>
            </a:r>
            <a:r>
              <a:rPr sz="13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chronisch</a:t>
            </a:r>
            <a:r>
              <a:rPr sz="13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aktivem Verlauf</a:t>
            </a:r>
            <a:r>
              <a:rPr sz="13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kann</a:t>
            </a:r>
            <a:r>
              <a:rPr sz="13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ein</a:t>
            </a:r>
            <a:r>
              <a:rPr sz="13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Therapieversuch mit</a:t>
            </a:r>
            <a:r>
              <a:rPr sz="13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cannabisbasierten</a:t>
            </a:r>
            <a:r>
              <a:rPr sz="13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Arzneimitteln</a:t>
            </a:r>
            <a:r>
              <a:rPr sz="13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13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medizinischem</a:t>
            </a:r>
            <a:r>
              <a:rPr sz="13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Cannabis</a:t>
            </a:r>
            <a:r>
              <a:rPr sz="13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erwogen</a:t>
            </a:r>
            <a:r>
              <a:rPr sz="13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werden,</a:t>
            </a:r>
            <a:r>
              <a:rPr sz="13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wenn</a:t>
            </a:r>
            <a:r>
              <a:rPr sz="13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Arial"/>
                <a:cs typeface="Arial"/>
              </a:rPr>
              <a:t>eine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adäquate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Behandlung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13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Grunderkrankung</a:t>
            </a:r>
            <a:r>
              <a:rPr sz="13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133</a:t>
            </a:r>
            <a:r>
              <a:rPr sz="13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13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eine</a:t>
            </a:r>
            <a:r>
              <a:rPr sz="13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ernährungstherapeutische</a:t>
            </a:r>
            <a:r>
              <a:rPr sz="13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Mitbehandlung</a:t>
            </a:r>
            <a:r>
              <a:rPr sz="13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zu</a:t>
            </a:r>
            <a:r>
              <a:rPr sz="13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keiner</a:t>
            </a:r>
            <a:r>
              <a:rPr sz="13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ausreichenden Symptomreduktion</a:t>
            </a:r>
            <a:r>
              <a:rPr sz="13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geführt</a:t>
            </a:r>
            <a:r>
              <a:rPr sz="13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haben.</a:t>
            </a:r>
            <a:endParaRPr sz="1300">
              <a:latin typeface="Arial"/>
              <a:cs typeface="Arial"/>
            </a:endParaRPr>
          </a:p>
          <a:p>
            <a:pPr marL="977900">
              <a:lnSpc>
                <a:spcPct val="100000"/>
              </a:lnSpc>
              <a:spcBef>
                <a:spcPts val="180"/>
              </a:spcBef>
            </a:pPr>
            <a:r>
              <a:rPr sz="1300" i="1" spc="-10" dirty="0">
                <a:solidFill>
                  <a:srgbClr val="FFFFFF"/>
                </a:solidFill>
                <a:latin typeface="Arial"/>
                <a:cs typeface="Arial"/>
              </a:rPr>
              <a:t>Expertenkonsens,</a:t>
            </a:r>
            <a:r>
              <a:rPr sz="1300" i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i="1" spc="-10" dirty="0">
                <a:solidFill>
                  <a:srgbClr val="FFFFFF"/>
                </a:solidFill>
                <a:latin typeface="Arial"/>
                <a:cs typeface="Arial"/>
              </a:rPr>
              <a:t>Empfehlung </a:t>
            </a:r>
            <a:r>
              <a:rPr sz="1300" i="1" dirty="0">
                <a:solidFill>
                  <a:srgbClr val="FFFFFF"/>
                </a:solidFill>
                <a:latin typeface="Arial"/>
                <a:cs typeface="Arial"/>
              </a:rPr>
              <a:t>offen,</a:t>
            </a:r>
            <a:r>
              <a:rPr sz="1300" i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i="1" spc="-10" dirty="0">
                <a:solidFill>
                  <a:srgbClr val="FFFFFF"/>
                </a:solidFill>
                <a:latin typeface="Arial"/>
                <a:cs typeface="Arial"/>
              </a:rPr>
              <a:t>mehrheitliche</a:t>
            </a:r>
            <a:r>
              <a:rPr sz="1300" i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i="1" spc="-10" dirty="0">
                <a:solidFill>
                  <a:srgbClr val="FFFFFF"/>
                </a:solidFill>
                <a:latin typeface="Arial"/>
                <a:cs typeface="Arial"/>
              </a:rPr>
              <a:t>Zustimmung</a:t>
            </a:r>
            <a:endParaRPr sz="1300">
              <a:latin typeface="Arial"/>
              <a:cs typeface="Arial"/>
            </a:endParaRPr>
          </a:p>
          <a:p>
            <a:pPr marL="292100" indent="-228600">
              <a:lnSpc>
                <a:spcPct val="100000"/>
              </a:lnSpc>
              <a:spcBef>
                <a:spcPts val="590"/>
              </a:spcBef>
              <a:buChar char="•"/>
              <a:tabLst>
                <a:tab pos="292100" algn="l"/>
              </a:tabLst>
            </a:pP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S3</a:t>
            </a:r>
            <a:r>
              <a:rPr sz="17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7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Colitis</a:t>
            </a:r>
            <a:r>
              <a:rPr sz="17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ulcerosa</a:t>
            </a:r>
            <a:r>
              <a:rPr sz="1650" baseline="25252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650" spc="150" baseline="2525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Stand</a:t>
            </a:r>
            <a:r>
              <a:rPr sz="17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04/2021</a:t>
            </a:r>
            <a:endParaRPr sz="17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31594" y="4703445"/>
            <a:ext cx="5043170" cy="439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95"/>
              </a:spcBef>
              <a:buChar char="•"/>
              <a:tabLst>
                <a:tab pos="240665" algn="l"/>
              </a:tabLst>
            </a:pP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Bisher</a:t>
            </a:r>
            <a:r>
              <a:rPr sz="13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keine</a:t>
            </a:r>
            <a:r>
              <a:rPr sz="13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Erwähnung</a:t>
            </a:r>
            <a:r>
              <a:rPr sz="13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von</a:t>
            </a:r>
            <a:r>
              <a:rPr sz="13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Cannabis</a:t>
            </a:r>
            <a:r>
              <a:rPr sz="13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3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Leitline</a:t>
            </a:r>
            <a:r>
              <a:rPr sz="13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„living</a:t>
            </a:r>
            <a:r>
              <a:rPr sz="13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guideline“</a:t>
            </a:r>
            <a:endParaRPr sz="13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20"/>
              </a:spcBef>
              <a:buChar char="•"/>
              <a:tabLst>
                <a:tab pos="240665" algn="l"/>
              </a:tabLst>
            </a:pP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Konsultationsfassung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07/25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erwähnt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Cannabis!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8839" y="5154781"/>
            <a:ext cx="9097010" cy="763905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279400" indent="-228600">
              <a:lnSpc>
                <a:spcPct val="100000"/>
              </a:lnSpc>
              <a:spcBef>
                <a:spcPts val="365"/>
              </a:spcBef>
              <a:buChar char="•"/>
              <a:tabLst>
                <a:tab pos="279400" algn="l"/>
              </a:tabLst>
            </a:pP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DGS-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PraxisLeitlinie</a:t>
            </a:r>
            <a:r>
              <a:rPr sz="17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Cannabis</a:t>
            </a:r>
            <a:r>
              <a:rPr sz="1650" spc="-15" baseline="25252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650" spc="-75" baseline="2525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Version</a:t>
            </a:r>
            <a:r>
              <a:rPr sz="17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2.0</a:t>
            </a:r>
            <a:r>
              <a:rPr sz="17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Stand</a:t>
            </a:r>
            <a:r>
              <a:rPr sz="17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20" dirty="0">
                <a:solidFill>
                  <a:srgbClr val="FFFFFF"/>
                </a:solidFill>
                <a:latin typeface="Arial"/>
                <a:cs typeface="Arial"/>
              </a:rPr>
              <a:t>2024</a:t>
            </a:r>
            <a:endParaRPr sz="1700">
              <a:latin typeface="Arial"/>
              <a:cs typeface="Arial"/>
            </a:endParaRPr>
          </a:p>
          <a:p>
            <a:pPr marL="1193800" lvl="1" indent="-228600">
              <a:lnSpc>
                <a:spcPct val="100000"/>
              </a:lnSpc>
              <a:spcBef>
                <a:spcPts val="195"/>
              </a:spcBef>
              <a:buChar char="•"/>
              <a:tabLst>
                <a:tab pos="1193800" algn="l"/>
              </a:tabLst>
            </a:pP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Morbus</a:t>
            </a:r>
            <a:r>
              <a:rPr sz="13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Crohn</a:t>
            </a:r>
            <a:r>
              <a:rPr sz="13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Evidenzgrad</a:t>
            </a:r>
            <a:r>
              <a:rPr sz="13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3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–Antientzündliche</a:t>
            </a:r>
            <a:r>
              <a:rPr sz="13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Wirkung</a:t>
            </a:r>
            <a:endParaRPr sz="1300">
              <a:latin typeface="Arial"/>
              <a:cs typeface="Arial"/>
            </a:endParaRPr>
          </a:p>
          <a:p>
            <a:pPr marL="1193800" lvl="1" indent="-228600">
              <a:lnSpc>
                <a:spcPct val="100000"/>
              </a:lnSpc>
              <a:spcBef>
                <a:spcPts val="195"/>
              </a:spcBef>
              <a:buChar char="•"/>
              <a:tabLst>
                <a:tab pos="1193800" algn="l"/>
              </a:tabLst>
            </a:pP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Viszeraler</a:t>
            </a:r>
            <a:r>
              <a:rPr sz="13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Schmerz:</a:t>
            </a:r>
            <a:r>
              <a:rPr sz="13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Evidenzgrad</a:t>
            </a:r>
            <a:r>
              <a:rPr sz="13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3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→</a:t>
            </a:r>
            <a:r>
              <a:rPr sz="1300" spc="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Morbus</a:t>
            </a:r>
            <a:r>
              <a:rPr sz="13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Crohn:</a:t>
            </a:r>
            <a:r>
              <a:rPr sz="13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Verbesserung</a:t>
            </a:r>
            <a:r>
              <a:rPr sz="13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bei</a:t>
            </a:r>
            <a:r>
              <a:rPr sz="13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Schmerz,</a:t>
            </a:r>
            <a:r>
              <a:rPr sz="13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Gewicht,</a:t>
            </a:r>
            <a:r>
              <a:rPr sz="13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Lebensqualität</a:t>
            </a:r>
            <a:endParaRPr sz="13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77096" y="4663185"/>
            <a:ext cx="31769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https://register.awmf.org/assets/guidelines/</a:t>
            </a:r>
            <a:r>
              <a:rPr sz="1200" spc="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021-009l_S3_KF_Colitis-ulcerosa_2025-07.pdf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521361" y="5062529"/>
            <a:ext cx="295275" cy="389890"/>
          </a:xfrm>
          <a:custGeom>
            <a:avLst/>
            <a:gdLst/>
            <a:ahLst/>
            <a:cxnLst/>
            <a:rect l="l" t="t" r="r" b="b"/>
            <a:pathLst>
              <a:path w="295275" h="389889">
                <a:moveTo>
                  <a:pt x="269382" y="333285"/>
                </a:moveTo>
                <a:lnTo>
                  <a:pt x="275170" y="356107"/>
                </a:lnTo>
                <a:lnTo>
                  <a:pt x="284542" y="353729"/>
                </a:lnTo>
                <a:lnTo>
                  <a:pt x="278258" y="328949"/>
                </a:lnTo>
                <a:lnTo>
                  <a:pt x="277427" y="322433"/>
                </a:lnTo>
                <a:lnTo>
                  <a:pt x="278608" y="313910"/>
                </a:lnTo>
                <a:lnTo>
                  <a:pt x="280846" y="306928"/>
                </a:lnTo>
                <a:lnTo>
                  <a:pt x="284245" y="298911"/>
                </a:lnTo>
                <a:lnTo>
                  <a:pt x="289562" y="285910"/>
                </a:lnTo>
                <a:lnTo>
                  <a:pt x="293661" y="270215"/>
                </a:lnTo>
                <a:lnTo>
                  <a:pt x="294675" y="250604"/>
                </a:lnTo>
                <a:lnTo>
                  <a:pt x="290740" y="225854"/>
                </a:lnTo>
                <a:lnTo>
                  <a:pt x="270223" y="144957"/>
                </a:lnTo>
                <a:lnTo>
                  <a:pt x="265151" y="134194"/>
                </a:lnTo>
                <a:lnTo>
                  <a:pt x="264895" y="133184"/>
                </a:lnTo>
                <a:lnTo>
                  <a:pt x="255292" y="124414"/>
                </a:lnTo>
                <a:lnTo>
                  <a:pt x="281606" y="228170"/>
                </a:lnTo>
                <a:lnTo>
                  <a:pt x="284864" y="248331"/>
                </a:lnTo>
                <a:lnTo>
                  <a:pt x="275615" y="295117"/>
                </a:lnTo>
                <a:lnTo>
                  <a:pt x="271909" y="303917"/>
                </a:lnTo>
                <a:lnTo>
                  <a:pt x="269105" y="312917"/>
                </a:lnTo>
                <a:lnTo>
                  <a:pt x="267997" y="322559"/>
                </a:lnTo>
                <a:lnTo>
                  <a:pt x="269382" y="333285"/>
                </a:lnTo>
                <a:close/>
              </a:path>
              <a:path w="295275" h="389889">
                <a:moveTo>
                  <a:pt x="81652" y="17597"/>
                </a:moveTo>
                <a:lnTo>
                  <a:pt x="112642" y="139785"/>
                </a:lnTo>
                <a:lnTo>
                  <a:pt x="112573" y="135216"/>
                </a:lnTo>
                <a:lnTo>
                  <a:pt x="114202" y="131131"/>
                </a:lnTo>
                <a:lnTo>
                  <a:pt x="124575" y="118725"/>
                </a:lnTo>
                <a:lnTo>
                  <a:pt x="137268" y="114940"/>
                </a:lnTo>
                <a:lnTo>
                  <a:pt x="149411" y="118448"/>
                </a:lnTo>
                <a:lnTo>
                  <a:pt x="158136" y="127919"/>
                </a:lnTo>
                <a:lnTo>
                  <a:pt x="159308" y="130241"/>
                </a:lnTo>
                <a:lnTo>
                  <a:pt x="162141" y="131174"/>
                </a:lnTo>
                <a:lnTo>
                  <a:pt x="164464" y="130002"/>
                </a:lnTo>
                <a:lnTo>
                  <a:pt x="165569" y="129312"/>
                </a:lnTo>
                <a:lnTo>
                  <a:pt x="165930" y="128978"/>
                </a:lnTo>
                <a:lnTo>
                  <a:pt x="169531" y="123021"/>
                </a:lnTo>
                <a:lnTo>
                  <a:pt x="174635" y="119269"/>
                </a:lnTo>
                <a:lnTo>
                  <a:pt x="180479" y="117799"/>
                </a:lnTo>
                <a:lnTo>
                  <a:pt x="190043" y="117563"/>
                </a:lnTo>
                <a:lnTo>
                  <a:pt x="198682" y="120850"/>
                </a:lnTo>
                <a:lnTo>
                  <a:pt x="205491" y="127099"/>
                </a:lnTo>
                <a:lnTo>
                  <a:pt x="209562" y="135753"/>
                </a:lnTo>
                <a:lnTo>
                  <a:pt x="210648" y="140035"/>
                </a:lnTo>
                <a:lnTo>
                  <a:pt x="213214" y="141559"/>
                </a:lnTo>
                <a:lnTo>
                  <a:pt x="216943" y="140613"/>
                </a:lnTo>
                <a:lnTo>
                  <a:pt x="217982" y="139835"/>
                </a:lnTo>
                <a:lnTo>
                  <a:pt x="221683" y="133780"/>
                </a:lnTo>
                <a:lnTo>
                  <a:pt x="226898" y="130177"/>
                </a:lnTo>
                <a:lnTo>
                  <a:pt x="228578" y="129829"/>
                </a:lnTo>
                <a:lnTo>
                  <a:pt x="231772" y="129242"/>
                </a:lnTo>
                <a:lnTo>
                  <a:pt x="233467" y="128931"/>
                </a:lnTo>
                <a:lnTo>
                  <a:pt x="241780" y="128866"/>
                </a:lnTo>
                <a:lnTo>
                  <a:pt x="249771" y="132007"/>
                </a:lnTo>
                <a:lnTo>
                  <a:pt x="250670" y="132563"/>
                </a:lnTo>
                <a:lnTo>
                  <a:pt x="256992" y="138434"/>
                </a:lnTo>
                <a:lnTo>
                  <a:pt x="261017" y="146988"/>
                </a:lnTo>
                <a:lnTo>
                  <a:pt x="255240" y="124209"/>
                </a:lnTo>
                <a:lnTo>
                  <a:pt x="242821" y="119546"/>
                </a:lnTo>
                <a:lnTo>
                  <a:pt x="231178" y="119906"/>
                </a:lnTo>
                <a:lnTo>
                  <a:pt x="226307" y="120875"/>
                </a:lnTo>
                <a:lnTo>
                  <a:pt x="224623" y="121209"/>
                </a:lnTo>
                <a:lnTo>
                  <a:pt x="220187" y="123553"/>
                </a:lnTo>
                <a:lnTo>
                  <a:pt x="216456" y="126811"/>
                </a:lnTo>
                <a:lnTo>
                  <a:pt x="208670" y="116211"/>
                </a:lnTo>
                <a:lnTo>
                  <a:pt x="197799" y="109646"/>
                </a:lnTo>
                <a:lnTo>
                  <a:pt x="185258" y="107635"/>
                </a:lnTo>
                <a:lnTo>
                  <a:pt x="178322" y="109294"/>
                </a:lnTo>
                <a:lnTo>
                  <a:pt x="172461" y="110696"/>
                </a:lnTo>
                <a:lnTo>
                  <a:pt x="168782" y="112402"/>
                </a:lnTo>
                <a:lnTo>
                  <a:pt x="165446" y="114771"/>
                </a:lnTo>
                <a:lnTo>
                  <a:pt x="162620" y="117681"/>
                </a:lnTo>
                <a:lnTo>
                  <a:pt x="152631" y="109394"/>
                </a:lnTo>
                <a:lnTo>
                  <a:pt x="140653" y="105707"/>
                </a:lnTo>
                <a:lnTo>
                  <a:pt x="128164" y="106779"/>
                </a:lnTo>
                <a:lnTo>
                  <a:pt x="116645" y="112768"/>
                </a:lnTo>
                <a:lnTo>
                  <a:pt x="113528" y="115283"/>
                </a:lnTo>
                <a:lnTo>
                  <a:pt x="110945" y="118292"/>
                </a:lnTo>
                <a:lnTo>
                  <a:pt x="109087" y="121471"/>
                </a:lnTo>
                <a:lnTo>
                  <a:pt x="84037" y="22703"/>
                </a:lnTo>
                <a:lnTo>
                  <a:pt x="81652" y="17597"/>
                </a:lnTo>
                <a:close/>
              </a:path>
              <a:path w="295275" h="389889">
                <a:moveTo>
                  <a:pt x="5381" y="176065"/>
                </a:moveTo>
                <a:lnTo>
                  <a:pt x="10446" y="196033"/>
                </a:lnTo>
                <a:lnTo>
                  <a:pt x="9726" y="191532"/>
                </a:lnTo>
                <a:lnTo>
                  <a:pt x="10479" y="187155"/>
                </a:lnTo>
                <a:lnTo>
                  <a:pt x="13326" y="180195"/>
                </a:lnTo>
                <a:lnTo>
                  <a:pt x="18446" y="175044"/>
                </a:lnTo>
                <a:lnTo>
                  <a:pt x="25125" y="172187"/>
                </a:lnTo>
                <a:lnTo>
                  <a:pt x="32650" y="172108"/>
                </a:lnTo>
                <a:lnTo>
                  <a:pt x="36144" y="172775"/>
                </a:lnTo>
                <a:lnTo>
                  <a:pt x="38796" y="173506"/>
                </a:lnTo>
                <a:lnTo>
                  <a:pt x="43479" y="177021"/>
                </a:lnTo>
                <a:lnTo>
                  <a:pt x="43583" y="177430"/>
                </a:lnTo>
                <a:lnTo>
                  <a:pt x="87284" y="264120"/>
                </a:lnTo>
                <a:lnTo>
                  <a:pt x="90116" y="265049"/>
                </a:lnTo>
                <a:lnTo>
                  <a:pt x="94464" y="262758"/>
                </a:lnTo>
                <a:lnTo>
                  <a:pt x="95425" y="260654"/>
                </a:lnTo>
                <a:lnTo>
                  <a:pt x="37787" y="33393"/>
                </a:lnTo>
                <a:lnTo>
                  <a:pt x="37245" y="25967"/>
                </a:lnTo>
                <a:lnTo>
                  <a:pt x="39436" y="19100"/>
                </a:lnTo>
                <a:lnTo>
                  <a:pt x="43980" y="13503"/>
                </a:lnTo>
                <a:lnTo>
                  <a:pt x="50498" y="9888"/>
                </a:lnTo>
                <a:lnTo>
                  <a:pt x="57872" y="9157"/>
                </a:lnTo>
                <a:lnTo>
                  <a:pt x="64717" y="11236"/>
                </a:lnTo>
                <a:lnTo>
                  <a:pt x="70281" y="15727"/>
                </a:lnTo>
                <a:lnTo>
                  <a:pt x="74097" y="22749"/>
                </a:lnTo>
                <a:lnTo>
                  <a:pt x="106131" y="149055"/>
                </a:lnTo>
                <a:lnTo>
                  <a:pt x="108767" y="150459"/>
                </a:lnTo>
                <a:lnTo>
                  <a:pt x="113749" y="148941"/>
                </a:lnTo>
                <a:lnTo>
                  <a:pt x="115312" y="146016"/>
                </a:lnTo>
                <a:lnTo>
                  <a:pt x="112642" y="139785"/>
                </a:lnTo>
                <a:lnTo>
                  <a:pt x="81652" y="17597"/>
                </a:lnTo>
                <a:lnTo>
                  <a:pt x="78993" y="11902"/>
                </a:lnTo>
                <a:lnTo>
                  <a:pt x="78815" y="11199"/>
                </a:lnTo>
                <a:lnTo>
                  <a:pt x="70636" y="3733"/>
                </a:lnTo>
                <a:lnTo>
                  <a:pt x="60585" y="0"/>
                </a:lnTo>
                <a:lnTo>
                  <a:pt x="49488" y="429"/>
                </a:lnTo>
                <a:lnTo>
                  <a:pt x="48221" y="911"/>
                </a:lnTo>
                <a:lnTo>
                  <a:pt x="38491" y="5892"/>
                </a:lnTo>
                <a:lnTo>
                  <a:pt x="31432" y="14228"/>
                </a:lnTo>
                <a:lnTo>
                  <a:pt x="27960" y="24584"/>
                </a:lnTo>
                <a:lnTo>
                  <a:pt x="28692" y="35862"/>
                </a:lnTo>
                <a:lnTo>
                  <a:pt x="75072" y="218736"/>
                </a:lnTo>
                <a:lnTo>
                  <a:pt x="54870" y="178832"/>
                </a:lnTo>
                <a:lnTo>
                  <a:pt x="51848" y="172550"/>
                </a:lnTo>
                <a:lnTo>
                  <a:pt x="46704" y="167536"/>
                </a:lnTo>
                <a:lnTo>
                  <a:pt x="40346" y="164667"/>
                </a:lnTo>
                <a:lnTo>
                  <a:pt x="29347" y="162319"/>
                </a:lnTo>
                <a:lnTo>
                  <a:pt x="18670" y="164302"/>
                </a:lnTo>
                <a:lnTo>
                  <a:pt x="9514" y="170141"/>
                </a:lnTo>
                <a:lnTo>
                  <a:pt x="5381" y="176065"/>
                </a:lnTo>
                <a:close/>
              </a:path>
              <a:path w="295275" h="389889">
                <a:moveTo>
                  <a:pt x="993" y="198289"/>
                </a:moveTo>
                <a:lnTo>
                  <a:pt x="4254" y="204469"/>
                </a:lnTo>
                <a:lnTo>
                  <a:pt x="62675" y="320244"/>
                </a:lnTo>
                <a:lnTo>
                  <a:pt x="65890" y="325593"/>
                </a:lnTo>
                <a:lnTo>
                  <a:pt x="70810" y="329948"/>
                </a:lnTo>
                <a:lnTo>
                  <a:pt x="76672" y="332570"/>
                </a:lnTo>
                <a:lnTo>
                  <a:pt x="134620" y="357704"/>
                </a:lnTo>
                <a:lnTo>
                  <a:pt x="142734" y="389695"/>
                </a:lnTo>
                <a:lnTo>
                  <a:pt x="151867" y="387379"/>
                </a:lnTo>
                <a:lnTo>
                  <a:pt x="142827" y="351732"/>
                </a:lnTo>
                <a:lnTo>
                  <a:pt x="141833" y="350563"/>
                </a:lnTo>
                <a:lnTo>
                  <a:pt x="80777" y="324084"/>
                </a:lnTo>
                <a:lnTo>
                  <a:pt x="76504" y="322185"/>
                </a:lnTo>
                <a:lnTo>
                  <a:pt x="73339" y="319429"/>
                </a:lnTo>
                <a:lnTo>
                  <a:pt x="70832" y="315551"/>
                </a:lnTo>
                <a:lnTo>
                  <a:pt x="12522" y="199956"/>
                </a:lnTo>
                <a:lnTo>
                  <a:pt x="10446" y="196033"/>
                </a:lnTo>
                <a:lnTo>
                  <a:pt x="5381" y="176065"/>
                </a:lnTo>
                <a:lnTo>
                  <a:pt x="3079" y="179365"/>
                </a:lnTo>
                <a:lnTo>
                  <a:pt x="2383" y="180962"/>
                </a:lnTo>
                <a:lnTo>
                  <a:pt x="1836" y="182623"/>
                </a:lnTo>
                <a:lnTo>
                  <a:pt x="0" y="191161"/>
                </a:lnTo>
                <a:lnTo>
                  <a:pt x="993" y="1982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760347" y="6314033"/>
            <a:ext cx="10291445" cy="500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1180"/>
              </a:lnSpc>
              <a:spcBef>
                <a:spcPts val="100"/>
              </a:spcBef>
            </a:pPr>
            <a:r>
              <a:rPr sz="1100" spc="80" dirty="0">
                <a:solidFill>
                  <a:srgbClr val="FFFFFF"/>
                </a:solidFill>
                <a:latin typeface="Arial Narrow"/>
                <a:cs typeface="Arial Narrow"/>
              </a:rPr>
              <a:t>Mit</a:t>
            </a:r>
            <a:r>
              <a:rPr sz="1100" spc="5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100" spc="65" dirty="0">
                <a:solidFill>
                  <a:srgbClr val="FFFFFF"/>
                </a:solidFill>
                <a:latin typeface="Arial Narrow"/>
                <a:cs typeface="Arial Narrow"/>
              </a:rPr>
              <a:t>freundlicher</a:t>
            </a:r>
            <a:r>
              <a:rPr sz="1100" spc="2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100" spc="80" dirty="0">
                <a:solidFill>
                  <a:srgbClr val="FFFFFF"/>
                </a:solidFill>
                <a:latin typeface="Arial Narrow"/>
                <a:cs typeface="Arial Narrow"/>
              </a:rPr>
              <a:t>Unterstützung</a:t>
            </a:r>
            <a:r>
              <a:rPr sz="1100" spc="2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100" spc="60" dirty="0">
                <a:solidFill>
                  <a:srgbClr val="FFFFFF"/>
                </a:solidFill>
                <a:latin typeface="Arial Narrow"/>
                <a:cs typeface="Arial Narrow"/>
              </a:rPr>
              <a:t>der</a:t>
            </a:r>
            <a:endParaRPr sz="1100">
              <a:latin typeface="Arial Narrow"/>
              <a:cs typeface="Arial Narrow"/>
            </a:endParaRPr>
          </a:p>
          <a:p>
            <a:pPr marL="126364" indent="-113664">
              <a:lnSpc>
                <a:spcPts val="775"/>
              </a:lnSpc>
              <a:buAutoNum type="arabicPeriod"/>
              <a:tabLst>
                <a:tab pos="126364" algn="l"/>
              </a:tabLst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Deutsche</a:t>
            </a:r>
            <a:r>
              <a:rPr sz="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Gesellschaft</a:t>
            </a:r>
            <a:r>
              <a:rPr sz="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für</a:t>
            </a:r>
            <a:r>
              <a:rPr sz="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Gastroenterologie,</a:t>
            </a:r>
            <a:r>
              <a:rPr sz="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Verdauungs-</a:t>
            </a:r>
            <a:r>
              <a:rPr sz="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Stoffwechselkrankheiten,</a:t>
            </a:r>
            <a:r>
              <a:rPr sz="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Preiß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sz="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al.</a:t>
            </a:r>
            <a:r>
              <a:rPr sz="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Aktualisierte</a:t>
            </a:r>
            <a:r>
              <a:rPr sz="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S3-Leitlinie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„Diagnostik</a:t>
            </a:r>
            <a:r>
              <a:rPr sz="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Therapie</a:t>
            </a:r>
            <a:r>
              <a:rPr sz="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des</a:t>
            </a:r>
            <a:r>
              <a:rPr sz="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M.</a:t>
            </a:r>
            <a:r>
              <a:rPr sz="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Crohn“</a:t>
            </a:r>
            <a:r>
              <a:rPr sz="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2021,</a:t>
            </a:r>
            <a:endParaRPr sz="800">
              <a:latin typeface="Arial"/>
              <a:cs typeface="Arial"/>
            </a:endParaRPr>
          </a:p>
          <a:p>
            <a:pPr marL="126364" indent="-113664">
              <a:lnSpc>
                <a:spcPts val="865"/>
              </a:lnSpc>
              <a:buAutoNum type="arabicPeriod"/>
              <a:tabLst>
                <a:tab pos="126364" algn="l"/>
              </a:tabLst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Deutsche</a:t>
            </a:r>
            <a:r>
              <a:rPr sz="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Gesellschaft</a:t>
            </a:r>
            <a:r>
              <a:rPr sz="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für</a:t>
            </a:r>
            <a:r>
              <a:rPr sz="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Gastroenterologie,</a:t>
            </a:r>
            <a:r>
              <a:rPr sz="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Verdauungs-</a:t>
            </a:r>
            <a:r>
              <a:rPr sz="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Stoffwechselkrankheiten,</a:t>
            </a:r>
            <a:r>
              <a:rPr sz="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Kucharzik</a:t>
            </a:r>
            <a:r>
              <a:rPr sz="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sz="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al.</a:t>
            </a:r>
            <a:r>
              <a:rPr sz="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Aktualisierte</a:t>
            </a:r>
            <a:r>
              <a:rPr sz="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S3-Leitlinie Colitis</a:t>
            </a:r>
            <a:r>
              <a:rPr sz="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ulcerosa</a:t>
            </a:r>
            <a:endParaRPr sz="800">
              <a:latin typeface="Arial"/>
              <a:cs typeface="Arial"/>
            </a:endParaRPr>
          </a:p>
          <a:p>
            <a:pPr marL="126364" indent="-113664">
              <a:lnSpc>
                <a:spcPts val="910"/>
              </a:lnSpc>
              <a:buAutoNum type="arabicPeriod"/>
              <a:tabLst>
                <a:tab pos="126364" algn="l"/>
              </a:tabLst>
            </a:pP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DGS-PraxisLeitlinie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Cannabis</a:t>
            </a:r>
            <a:r>
              <a:rPr sz="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Schmerzmedizin</a:t>
            </a:r>
            <a:r>
              <a:rPr sz="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Version:</a:t>
            </a:r>
            <a:r>
              <a:rPr sz="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2.0</a:t>
            </a:r>
            <a:r>
              <a:rPr sz="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für</a:t>
            </a:r>
            <a:r>
              <a:rPr sz="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Fachkreise</a:t>
            </a:r>
            <a:r>
              <a:rPr sz="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Erscheinungsjahr:</a:t>
            </a:r>
            <a:r>
              <a:rPr sz="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FFFFFF"/>
                </a:solidFill>
                <a:latin typeface="Arial"/>
                <a:cs typeface="Arial"/>
              </a:rPr>
              <a:t>2024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05155"/>
            <a:ext cx="110490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04" dirty="0"/>
              <a:t>Fazit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70633"/>
            <a:ext cx="987742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Char char="•"/>
              <a:tabLst>
                <a:tab pos="241300" algn="l"/>
              </a:tabLst>
            </a:pPr>
            <a:r>
              <a:rPr sz="1900" spc="-45" dirty="0">
                <a:solidFill>
                  <a:srgbClr val="FFFFFF"/>
                </a:solidFill>
                <a:latin typeface="Arial"/>
                <a:cs typeface="Arial"/>
              </a:rPr>
              <a:t>Die</a:t>
            </a:r>
            <a:r>
              <a:rPr sz="19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50" dirty="0">
                <a:solidFill>
                  <a:srgbClr val="FFFFFF"/>
                </a:solidFill>
                <a:latin typeface="Arial"/>
                <a:cs typeface="Arial"/>
              </a:rPr>
              <a:t>Entzündungsmarker</a:t>
            </a:r>
            <a:r>
              <a:rPr sz="19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20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19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damit</a:t>
            </a:r>
            <a:r>
              <a:rPr sz="19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30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19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inflammatorische</a:t>
            </a:r>
            <a:r>
              <a:rPr sz="19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5" dirty="0">
                <a:solidFill>
                  <a:srgbClr val="FFFFFF"/>
                </a:solidFill>
                <a:latin typeface="Arial"/>
                <a:cs typeface="Arial"/>
              </a:rPr>
              <a:t>Teil</a:t>
            </a:r>
            <a:r>
              <a:rPr sz="19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40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19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70" dirty="0">
                <a:solidFill>
                  <a:srgbClr val="FFFFFF"/>
                </a:solidFill>
                <a:latin typeface="Arial"/>
                <a:cs typeface="Arial"/>
              </a:rPr>
              <a:t>Erkrankungen</a:t>
            </a:r>
            <a:r>
              <a:rPr sz="19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scheint</a:t>
            </a:r>
            <a:r>
              <a:rPr sz="19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durch</a:t>
            </a:r>
            <a:endParaRPr sz="19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6939" y="1973325"/>
            <a:ext cx="10239375" cy="23787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>
              <a:lnSpc>
                <a:spcPts val="2245"/>
              </a:lnSpc>
              <a:spcBef>
                <a:spcPts val="95"/>
              </a:spcBef>
            </a:pPr>
            <a:r>
              <a:rPr sz="1900" spc="-35" dirty="0">
                <a:solidFill>
                  <a:srgbClr val="FFFFFF"/>
                </a:solidFill>
                <a:latin typeface="Arial"/>
                <a:cs typeface="Arial"/>
              </a:rPr>
              <a:t>Cannabis,</a:t>
            </a:r>
            <a:r>
              <a:rPr sz="19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trotz</a:t>
            </a:r>
            <a:r>
              <a:rPr sz="19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40" dirty="0">
                <a:solidFill>
                  <a:srgbClr val="FFFFFF"/>
                </a:solidFill>
                <a:latin typeface="Arial"/>
                <a:cs typeface="Arial"/>
              </a:rPr>
              <a:t>guter</a:t>
            </a:r>
            <a:r>
              <a:rPr sz="19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20" dirty="0">
                <a:solidFill>
                  <a:srgbClr val="FFFFFF"/>
                </a:solidFill>
                <a:latin typeface="Arial"/>
                <a:cs typeface="Arial"/>
              </a:rPr>
              <a:t>präklinischer</a:t>
            </a:r>
            <a:r>
              <a:rPr sz="19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40" dirty="0">
                <a:solidFill>
                  <a:srgbClr val="FFFFFF"/>
                </a:solidFill>
                <a:latin typeface="Arial"/>
                <a:cs typeface="Arial"/>
              </a:rPr>
              <a:t>Hinweise,</a:t>
            </a:r>
            <a:r>
              <a:rPr sz="19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20" dirty="0">
                <a:solidFill>
                  <a:srgbClr val="FFFFFF"/>
                </a:solidFill>
                <a:latin typeface="Arial"/>
                <a:cs typeface="Arial"/>
              </a:rPr>
              <a:t>nur</a:t>
            </a:r>
            <a:r>
              <a:rPr sz="19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60" dirty="0">
                <a:solidFill>
                  <a:srgbClr val="FFFFFF"/>
                </a:solidFill>
                <a:latin typeface="Arial"/>
                <a:cs typeface="Arial"/>
              </a:rPr>
              <a:t>wenig</a:t>
            </a:r>
            <a:r>
              <a:rPr sz="19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beeinflusst</a:t>
            </a:r>
            <a:r>
              <a:rPr sz="19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75" dirty="0">
                <a:solidFill>
                  <a:srgbClr val="FFFFFF"/>
                </a:solidFill>
                <a:latin typeface="Arial"/>
                <a:cs typeface="Arial"/>
              </a:rPr>
              <a:t>zu</a:t>
            </a:r>
            <a:r>
              <a:rPr sz="19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werden</a:t>
            </a:r>
            <a:endParaRPr sz="1900">
              <a:latin typeface="Arial"/>
              <a:cs typeface="Arial"/>
            </a:endParaRPr>
          </a:p>
          <a:p>
            <a:pPr marL="698500" indent="-228600">
              <a:lnSpc>
                <a:spcPts val="1885"/>
              </a:lnSpc>
              <a:buChar char="•"/>
              <a:tabLst>
                <a:tab pos="698500" algn="l"/>
              </a:tabLst>
            </a:pPr>
            <a:r>
              <a:rPr sz="1600" spc="-30" dirty="0">
                <a:solidFill>
                  <a:srgbClr val="FFFFFF"/>
                </a:solidFill>
                <a:latin typeface="Arial"/>
                <a:cs typeface="Arial"/>
              </a:rPr>
              <a:t>Die</a:t>
            </a:r>
            <a:r>
              <a:rPr sz="16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0" dirty="0">
                <a:solidFill>
                  <a:srgbClr val="FFFFFF"/>
                </a:solidFill>
                <a:latin typeface="Arial"/>
                <a:cs typeface="Arial"/>
              </a:rPr>
              <a:t>begrenzte</a:t>
            </a:r>
            <a:r>
              <a:rPr sz="16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0" dirty="0">
                <a:solidFill>
                  <a:srgbClr val="FFFFFF"/>
                </a:solidFill>
                <a:latin typeface="Arial"/>
                <a:cs typeface="Arial"/>
              </a:rPr>
              <a:t>Anzahl</a:t>
            </a:r>
            <a:r>
              <a:rPr sz="16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35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16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Studien</a:t>
            </a:r>
            <a:r>
              <a:rPr sz="16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ist</a:t>
            </a:r>
            <a:r>
              <a:rPr sz="16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6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35" dirty="0">
                <a:solidFill>
                  <a:srgbClr val="FFFFFF"/>
                </a:solidFill>
                <a:latin typeface="Arial"/>
                <a:cs typeface="Arial"/>
              </a:rPr>
              <a:t>Dosierung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16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Arial"/>
                <a:cs typeface="Arial"/>
              </a:rPr>
              <a:t>Darreichungsformen</a:t>
            </a:r>
            <a:r>
              <a:rPr sz="1600" spc="-35" dirty="0">
                <a:solidFill>
                  <a:srgbClr val="FFFFFF"/>
                </a:solidFill>
                <a:latin typeface="Arial"/>
                <a:cs typeface="Arial"/>
              </a:rPr>
              <a:t> sehr</a:t>
            </a:r>
            <a:r>
              <a:rPr sz="16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inkonsistent</a:t>
            </a:r>
            <a:r>
              <a:rPr sz="16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für</a:t>
            </a:r>
            <a:r>
              <a:rPr sz="16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ein</a:t>
            </a:r>
            <a:r>
              <a:rPr sz="16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Arial"/>
                <a:cs typeface="Arial"/>
              </a:rPr>
              <a:t>klares</a:t>
            </a:r>
            <a:r>
              <a:rPr sz="16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Bild</a:t>
            </a:r>
            <a:endParaRPr sz="1600">
              <a:latin typeface="Arial"/>
              <a:cs typeface="Arial"/>
            </a:endParaRPr>
          </a:p>
          <a:p>
            <a:pPr marL="241300" indent="-228600">
              <a:lnSpc>
                <a:spcPts val="2245"/>
              </a:lnSpc>
              <a:spcBef>
                <a:spcPts val="310"/>
              </a:spcBef>
              <a:buChar char="•"/>
              <a:tabLst>
                <a:tab pos="241300" algn="l"/>
              </a:tabLst>
            </a:pPr>
            <a:r>
              <a:rPr sz="1900" spc="-40" dirty="0">
                <a:solidFill>
                  <a:srgbClr val="FFFFFF"/>
                </a:solidFill>
                <a:latin typeface="Arial"/>
                <a:cs typeface="Arial"/>
              </a:rPr>
              <a:t>Symptome</a:t>
            </a:r>
            <a:r>
              <a:rPr sz="19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65" dirty="0">
                <a:solidFill>
                  <a:srgbClr val="FFFFFF"/>
                </a:solidFill>
                <a:latin typeface="Arial"/>
                <a:cs typeface="Arial"/>
              </a:rPr>
              <a:t>von</a:t>
            </a:r>
            <a:r>
              <a:rPr sz="19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40" dirty="0">
                <a:solidFill>
                  <a:srgbClr val="FFFFFF"/>
                </a:solidFill>
                <a:latin typeface="Arial"/>
                <a:cs typeface="Arial"/>
              </a:rPr>
              <a:t>Morbus</a:t>
            </a:r>
            <a:r>
              <a:rPr sz="19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45" dirty="0">
                <a:solidFill>
                  <a:srgbClr val="FFFFFF"/>
                </a:solidFill>
                <a:latin typeface="Arial"/>
                <a:cs typeface="Arial"/>
              </a:rPr>
              <a:t>Crohn</a:t>
            </a:r>
            <a:r>
              <a:rPr sz="19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20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19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Colitis</a:t>
            </a:r>
            <a:r>
              <a:rPr sz="19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25" dirty="0">
                <a:solidFill>
                  <a:srgbClr val="FFFFFF"/>
                </a:solidFill>
                <a:latin typeface="Arial"/>
                <a:cs typeface="Arial"/>
              </a:rPr>
              <a:t>ulcerosa</a:t>
            </a:r>
            <a:r>
              <a:rPr sz="19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45" dirty="0">
                <a:solidFill>
                  <a:srgbClr val="FFFFFF"/>
                </a:solidFill>
                <a:latin typeface="Arial"/>
                <a:cs typeface="Arial"/>
              </a:rPr>
              <a:t>können</a:t>
            </a:r>
            <a:r>
              <a:rPr sz="19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20" dirty="0">
                <a:solidFill>
                  <a:srgbClr val="FFFFFF"/>
                </a:solidFill>
                <a:latin typeface="Arial"/>
                <a:cs typeface="Arial"/>
              </a:rPr>
              <a:t>durch</a:t>
            </a:r>
            <a:r>
              <a:rPr sz="19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35" dirty="0">
                <a:solidFill>
                  <a:srgbClr val="FFFFFF"/>
                </a:solidFill>
                <a:latin typeface="Arial"/>
                <a:cs typeface="Arial"/>
              </a:rPr>
              <a:t>Cannabis</a:t>
            </a:r>
            <a:r>
              <a:rPr sz="19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40" dirty="0">
                <a:solidFill>
                  <a:srgbClr val="FFFFFF"/>
                </a:solidFill>
                <a:latin typeface="Arial"/>
                <a:cs typeface="Arial"/>
              </a:rPr>
              <a:t>verbessert</a:t>
            </a:r>
            <a:r>
              <a:rPr sz="19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werden:</a:t>
            </a:r>
            <a:endParaRPr sz="1900">
              <a:latin typeface="Arial"/>
              <a:cs typeface="Arial"/>
            </a:endParaRPr>
          </a:p>
          <a:p>
            <a:pPr marL="698500" lvl="1" indent="-228600">
              <a:lnSpc>
                <a:spcPts val="1845"/>
              </a:lnSpc>
              <a:buChar char="•"/>
              <a:tabLst>
                <a:tab pos="698500" algn="l"/>
              </a:tabLst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Schmerzen</a:t>
            </a:r>
            <a:endParaRPr sz="1600">
              <a:latin typeface="Arial"/>
              <a:cs typeface="Arial"/>
            </a:endParaRPr>
          </a:p>
          <a:p>
            <a:pPr marL="698500" lvl="1" indent="-228600">
              <a:lnSpc>
                <a:spcPts val="1839"/>
              </a:lnSpc>
              <a:buChar char="•"/>
              <a:tabLst>
                <a:tab pos="698500" algn="l"/>
              </a:tabLst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Schlafqualität</a:t>
            </a:r>
            <a:endParaRPr sz="1600">
              <a:latin typeface="Arial"/>
              <a:cs typeface="Arial"/>
            </a:endParaRPr>
          </a:p>
          <a:p>
            <a:pPr marL="698500" lvl="1" indent="-228600">
              <a:lnSpc>
                <a:spcPts val="1850"/>
              </a:lnSpc>
              <a:buChar char="•"/>
              <a:tabLst>
                <a:tab pos="698500" algn="l"/>
              </a:tabLst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Appetit</a:t>
            </a:r>
            <a:endParaRPr sz="1600">
              <a:latin typeface="Arial"/>
              <a:cs typeface="Arial"/>
            </a:endParaRPr>
          </a:p>
          <a:p>
            <a:pPr marL="698500" lvl="1" indent="-228600">
              <a:lnSpc>
                <a:spcPts val="1839"/>
              </a:lnSpc>
              <a:buChar char="•"/>
              <a:tabLst>
                <a:tab pos="698500" algn="l"/>
              </a:tabLst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Übelkeit</a:t>
            </a:r>
            <a:endParaRPr sz="1600">
              <a:latin typeface="Arial"/>
              <a:cs typeface="Arial"/>
            </a:endParaRPr>
          </a:p>
          <a:p>
            <a:pPr marL="697865" indent="-227965">
              <a:lnSpc>
                <a:spcPts val="1880"/>
              </a:lnSpc>
              <a:buFont typeface="Wingdings"/>
              <a:buChar char=""/>
              <a:tabLst>
                <a:tab pos="697865" algn="l"/>
              </a:tabLst>
            </a:pPr>
            <a:r>
              <a:rPr sz="1600" b="1" spc="-55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16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30" dirty="0">
                <a:solidFill>
                  <a:srgbClr val="FFFFFF"/>
                </a:solidFill>
                <a:latin typeface="Arial"/>
                <a:cs typeface="Arial"/>
              </a:rPr>
              <a:t>eine</a:t>
            </a:r>
            <a:r>
              <a:rPr sz="16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damit</a:t>
            </a:r>
            <a:r>
              <a:rPr sz="16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5" dirty="0">
                <a:solidFill>
                  <a:srgbClr val="FFFFFF"/>
                </a:solidFill>
                <a:latin typeface="Arial"/>
                <a:cs typeface="Arial"/>
              </a:rPr>
              <a:t>verbundene</a:t>
            </a:r>
            <a:r>
              <a:rPr sz="16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70" dirty="0">
                <a:solidFill>
                  <a:srgbClr val="FFFFFF"/>
                </a:solidFill>
                <a:latin typeface="Arial"/>
                <a:cs typeface="Arial"/>
              </a:rPr>
              <a:t>Verbesserung</a:t>
            </a:r>
            <a:r>
              <a:rPr sz="16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45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16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Lebensqualität</a:t>
            </a:r>
            <a:endParaRPr sz="16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315"/>
              </a:spcBef>
              <a:buChar char="•"/>
              <a:tabLst>
                <a:tab pos="241300" algn="l"/>
              </a:tabLst>
            </a:pPr>
            <a:r>
              <a:rPr sz="1900" spc="-65" dirty="0">
                <a:solidFill>
                  <a:srgbClr val="FFFFFF"/>
                </a:solidFill>
                <a:latin typeface="Arial"/>
                <a:cs typeface="Arial"/>
              </a:rPr>
              <a:t>Bei</a:t>
            </a:r>
            <a:r>
              <a:rPr sz="19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35" dirty="0">
                <a:solidFill>
                  <a:srgbClr val="FFFFFF"/>
                </a:solidFill>
                <a:latin typeface="Arial"/>
                <a:cs typeface="Arial"/>
              </a:rPr>
              <a:t>therapierefraktären</a:t>
            </a:r>
            <a:r>
              <a:rPr sz="19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45" dirty="0">
                <a:solidFill>
                  <a:srgbClr val="FFFFFF"/>
                </a:solidFill>
                <a:latin typeface="Arial"/>
                <a:cs typeface="Arial"/>
              </a:rPr>
              <a:t>Patienten</a:t>
            </a:r>
            <a:r>
              <a:rPr sz="19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45" dirty="0">
                <a:solidFill>
                  <a:srgbClr val="FFFFFF"/>
                </a:solidFill>
                <a:latin typeface="Arial"/>
                <a:cs typeface="Arial"/>
              </a:rPr>
              <a:t>kann</a:t>
            </a:r>
            <a:r>
              <a:rPr sz="19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35" dirty="0">
                <a:solidFill>
                  <a:srgbClr val="FFFFFF"/>
                </a:solidFill>
                <a:latin typeface="Arial"/>
                <a:cs typeface="Arial"/>
              </a:rPr>
              <a:t>Cannabis</a:t>
            </a:r>
            <a:r>
              <a:rPr sz="19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45" dirty="0">
                <a:solidFill>
                  <a:srgbClr val="FFFFFF"/>
                </a:solidFill>
                <a:latin typeface="Arial"/>
                <a:cs typeface="Arial"/>
              </a:rPr>
              <a:t>eine</a:t>
            </a:r>
            <a:r>
              <a:rPr sz="19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45" dirty="0">
                <a:solidFill>
                  <a:srgbClr val="FFFFFF"/>
                </a:solidFill>
                <a:latin typeface="Arial"/>
                <a:cs typeface="Arial"/>
              </a:rPr>
              <a:t>gute</a:t>
            </a:r>
            <a:r>
              <a:rPr sz="19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6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9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35" dirty="0">
                <a:solidFill>
                  <a:srgbClr val="FFFFFF"/>
                </a:solidFill>
                <a:latin typeface="Arial"/>
                <a:cs typeface="Arial"/>
              </a:rPr>
              <a:t>sichere</a:t>
            </a:r>
            <a:r>
              <a:rPr sz="19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Option</a:t>
            </a:r>
            <a:r>
              <a:rPr sz="19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20" dirty="0">
                <a:solidFill>
                  <a:srgbClr val="FFFFFF"/>
                </a:solidFill>
                <a:latin typeface="Arial"/>
                <a:cs typeface="Arial"/>
              </a:rPr>
              <a:t>sein</a:t>
            </a:r>
            <a:endParaRPr sz="1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6939" y="4368165"/>
            <a:ext cx="10268585" cy="1378585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241300" marR="5080" indent="-229235">
              <a:lnSpc>
                <a:spcPct val="70000"/>
              </a:lnSpc>
              <a:spcBef>
                <a:spcPts val="780"/>
              </a:spcBef>
              <a:buChar char="•"/>
              <a:tabLst>
                <a:tab pos="241300" algn="l"/>
              </a:tabLst>
            </a:pPr>
            <a:r>
              <a:rPr sz="1900" spc="-130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19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20" dirty="0">
                <a:solidFill>
                  <a:srgbClr val="FFFFFF"/>
                </a:solidFill>
                <a:latin typeface="Arial"/>
                <a:cs typeface="Arial"/>
              </a:rPr>
              <a:t>gibt</a:t>
            </a:r>
            <a:r>
              <a:rPr sz="19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30" dirty="0">
                <a:solidFill>
                  <a:srgbClr val="FFFFFF"/>
                </a:solidFill>
                <a:latin typeface="Arial"/>
                <a:cs typeface="Arial"/>
              </a:rPr>
              <a:t>bisher</a:t>
            </a:r>
            <a:r>
              <a:rPr sz="19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50" dirty="0">
                <a:solidFill>
                  <a:srgbClr val="FFFFFF"/>
                </a:solidFill>
                <a:latin typeface="Arial"/>
                <a:cs typeface="Arial"/>
              </a:rPr>
              <a:t>keine</a:t>
            </a:r>
            <a:r>
              <a:rPr sz="19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35" dirty="0">
                <a:solidFill>
                  <a:srgbClr val="FFFFFF"/>
                </a:solidFill>
                <a:latin typeface="Arial"/>
                <a:cs typeface="Arial"/>
              </a:rPr>
              <a:t>Studien</a:t>
            </a:r>
            <a:r>
              <a:rPr sz="19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75" dirty="0">
                <a:solidFill>
                  <a:srgbClr val="FFFFFF"/>
                </a:solidFill>
                <a:latin typeface="Arial"/>
                <a:cs typeface="Arial"/>
              </a:rPr>
              <a:t>zu</a:t>
            </a:r>
            <a:r>
              <a:rPr sz="19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55" dirty="0">
                <a:solidFill>
                  <a:srgbClr val="FFFFFF"/>
                </a:solidFill>
                <a:latin typeface="Arial"/>
                <a:cs typeface="Arial"/>
              </a:rPr>
              <a:t>Langzeit-</a:t>
            </a:r>
            <a:r>
              <a:rPr sz="1900" spc="-40" dirty="0">
                <a:solidFill>
                  <a:srgbClr val="FFFFFF"/>
                </a:solidFill>
                <a:latin typeface="Arial"/>
                <a:cs typeface="Arial"/>
              </a:rPr>
              <a:t>Remission</a:t>
            </a:r>
            <a:r>
              <a:rPr sz="19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40" dirty="0">
                <a:solidFill>
                  <a:srgbClr val="FFFFFF"/>
                </a:solidFill>
                <a:latin typeface="Arial"/>
                <a:cs typeface="Arial"/>
              </a:rPr>
              <a:t>oder</a:t>
            </a:r>
            <a:r>
              <a:rPr sz="19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30" dirty="0">
                <a:solidFill>
                  <a:srgbClr val="FFFFFF"/>
                </a:solidFill>
                <a:latin typeface="Arial"/>
                <a:cs typeface="Arial"/>
              </a:rPr>
              <a:t>Stabilisierung</a:t>
            </a:r>
            <a:r>
              <a:rPr sz="19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40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19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60" dirty="0">
                <a:solidFill>
                  <a:srgbClr val="FFFFFF"/>
                </a:solidFill>
                <a:latin typeface="Arial"/>
                <a:cs typeface="Arial"/>
              </a:rPr>
              <a:t>Erkrankung, es</a:t>
            </a:r>
            <a:r>
              <a:rPr sz="19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werden </a:t>
            </a:r>
            <a:r>
              <a:rPr sz="1900" spc="-80" dirty="0">
                <a:solidFill>
                  <a:srgbClr val="FFFFFF"/>
                </a:solidFill>
                <a:latin typeface="Arial"/>
                <a:cs typeface="Arial"/>
              </a:rPr>
              <a:t>größere</a:t>
            </a:r>
            <a:r>
              <a:rPr sz="19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20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19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60" dirty="0">
                <a:solidFill>
                  <a:srgbClr val="FFFFFF"/>
                </a:solidFill>
                <a:latin typeface="Arial"/>
                <a:cs typeface="Arial"/>
              </a:rPr>
              <a:t>längere</a:t>
            </a:r>
            <a:r>
              <a:rPr sz="19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35" dirty="0">
                <a:solidFill>
                  <a:srgbClr val="FFFFFF"/>
                </a:solidFill>
                <a:latin typeface="Arial"/>
                <a:cs typeface="Arial"/>
              </a:rPr>
              <a:t>Studien</a:t>
            </a:r>
            <a:r>
              <a:rPr sz="19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benötigt</a:t>
            </a:r>
            <a:endParaRPr sz="1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25"/>
              </a:spcBef>
              <a:buClr>
                <a:srgbClr val="FFFFFF"/>
              </a:buClr>
              <a:buFont typeface="Arial"/>
              <a:buChar char="•"/>
            </a:pPr>
            <a:endParaRPr sz="1900">
              <a:latin typeface="Arial"/>
              <a:cs typeface="Arial"/>
            </a:endParaRPr>
          </a:p>
          <a:p>
            <a:pPr marL="697865" lvl="1" indent="-227965">
              <a:lnSpc>
                <a:spcPts val="2185"/>
              </a:lnSpc>
              <a:buFont typeface="Wingdings"/>
              <a:buChar char=""/>
              <a:tabLst>
                <a:tab pos="697865" algn="l"/>
              </a:tabLst>
            </a:pPr>
            <a:r>
              <a:rPr sz="1900" b="1" spc="-50" dirty="0">
                <a:solidFill>
                  <a:srgbClr val="FFFFFF"/>
                </a:solidFill>
                <a:latin typeface="Arial"/>
                <a:cs typeface="Arial"/>
              </a:rPr>
              <a:t>Empfehlenswert</a:t>
            </a:r>
            <a:r>
              <a:rPr sz="19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40" dirty="0">
                <a:solidFill>
                  <a:srgbClr val="FFFFFF"/>
                </a:solidFill>
                <a:latin typeface="Arial"/>
                <a:cs typeface="Arial"/>
              </a:rPr>
              <a:t>ist</a:t>
            </a:r>
            <a:r>
              <a:rPr sz="19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40" dirty="0">
                <a:solidFill>
                  <a:srgbClr val="FFFFFF"/>
                </a:solidFill>
                <a:latin typeface="Arial"/>
                <a:cs typeface="Arial"/>
              </a:rPr>
              <a:t>eine</a:t>
            </a:r>
            <a:r>
              <a:rPr sz="19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85" dirty="0">
                <a:solidFill>
                  <a:srgbClr val="FFFFFF"/>
                </a:solidFill>
                <a:latin typeface="Arial"/>
                <a:cs typeface="Arial"/>
              </a:rPr>
              <a:t>Mischung</a:t>
            </a:r>
            <a:r>
              <a:rPr sz="19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60" dirty="0">
                <a:solidFill>
                  <a:srgbClr val="FFFFFF"/>
                </a:solidFill>
                <a:latin typeface="Arial"/>
                <a:cs typeface="Arial"/>
              </a:rPr>
              <a:t>aus</a:t>
            </a:r>
            <a:r>
              <a:rPr sz="19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85" dirty="0">
                <a:solidFill>
                  <a:srgbClr val="FFFFFF"/>
                </a:solidFill>
                <a:latin typeface="Arial"/>
                <a:cs typeface="Arial"/>
              </a:rPr>
              <a:t>THC</a:t>
            </a:r>
            <a:r>
              <a:rPr sz="19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75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19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Arial"/>
                <a:cs typeface="Arial"/>
              </a:rPr>
              <a:t>CBD</a:t>
            </a:r>
            <a:endParaRPr sz="1900">
              <a:latin typeface="Arial"/>
              <a:cs typeface="Arial"/>
            </a:endParaRPr>
          </a:p>
          <a:p>
            <a:pPr marL="697865" lvl="1" indent="-227965">
              <a:lnSpc>
                <a:spcPts val="2185"/>
              </a:lnSpc>
              <a:buFont typeface="Wingdings"/>
              <a:buChar char=""/>
              <a:tabLst>
                <a:tab pos="697865" algn="l"/>
              </a:tabLst>
            </a:pPr>
            <a:r>
              <a:rPr sz="1900" b="1" spc="-90" dirty="0">
                <a:solidFill>
                  <a:srgbClr val="FFFFFF"/>
                </a:solidFill>
                <a:latin typeface="Arial"/>
                <a:cs typeface="Arial"/>
              </a:rPr>
              <a:t>Bei</a:t>
            </a:r>
            <a:r>
              <a:rPr sz="19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55" dirty="0">
                <a:solidFill>
                  <a:srgbClr val="FFFFFF"/>
                </a:solidFill>
                <a:latin typeface="Arial"/>
                <a:cs typeface="Arial"/>
              </a:rPr>
              <a:t>starken</a:t>
            </a:r>
            <a:r>
              <a:rPr sz="19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55" dirty="0">
                <a:solidFill>
                  <a:srgbClr val="FFFFFF"/>
                </a:solidFill>
                <a:latin typeface="Arial"/>
                <a:cs typeface="Arial"/>
              </a:rPr>
              <a:t>krampfartigen</a:t>
            </a:r>
            <a:r>
              <a:rPr sz="19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70" dirty="0">
                <a:solidFill>
                  <a:srgbClr val="FFFFFF"/>
                </a:solidFill>
                <a:latin typeface="Arial"/>
                <a:cs typeface="Arial"/>
              </a:rPr>
              <a:t>Schmerzen</a:t>
            </a:r>
            <a:r>
              <a:rPr sz="19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70" dirty="0">
                <a:solidFill>
                  <a:srgbClr val="FFFFFF"/>
                </a:solidFill>
                <a:latin typeface="Arial"/>
                <a:cs typeface="Arial"/>
              </a:rPr>
              <a:t>kann</a:t>
            </a:r>
            <a:r>
              <a:rPr sz="19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45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19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70" dirty="0">
                <a:solidFill>
                  <a:srgbClr val="FFFFFF"/>
                </a:solidFill>
                <a:latin typeface="Arial"/>
                <a:cs typeface="Arial"/>
              </a:rPr>
              <a:t>Einsatz</a:t>
            </a:r>
            <a:r>
              <a:rPr sz="19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110" dirty="0">
                <a:solidFill>
                  <a:srgbClr val="FFFFFF"/>
                </a:solidFill>
                <a:latin typeface="Arial"/>
                <a:cs typeface="Arial"/>
              </a:rPr>
              <a:t>von</a:t>
            </a:r>
            <a:r>
              <a:rPr sz="19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60" dirty="0">
                <a:solidFill>
                  <a:srgbClr val="FFFFFF"/>
                </a:solidFill>
                <a:latin typeface="Arial"/>
                <a:cs typeface="Arial"/>
              </a:rPr>
              <a:t>Blüten</a:t>
            </a:r>
            <a:r>
              <a:rPr sz="19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60" dirty="0">
                <a:solidFill>
                  <a:srgbClr val="FFFFFF"/>
                </a:solidFill>
                <a:latin typeface="Arial"/>
                <a:cs typeface="Arial"/>
              </a:rPr>
              <a:t>sinnvoll</a:t>
            </a:r>
            <a:r>
              <a:rPr sz="19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20" dirty="0">
                <a:solidFill>
                  <a:srgbClr val="FFFFFF"/>
                </a:solidFill>
                <a:latin typeface="Arial"/>
                <a:cs typeface="Arial"/>
              </a:rPr>
              <a:t>sein</a:t>
            </a:r>
            <a:endParaRPr sz="1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9444" y="20"/>
            <a:ext cx="4832477" cy="685761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1675" y="206756"/>
            <a:ext cx="11118215" cy="5813425"/>
            <a:chOff x="451675" y="206756"/>
            <a:chExt cx="11118215" cy="58134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1675" y="206756"/>
              <a:ext cx="6131433" cy="35242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80990" y="2169286"/>
              <a:ext cx="6188583" cy="3850513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96169" y="6544528"/>
            <a:ext cx="1711578" cy="2246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37363" rIns="0" bIns="0" rtlCol="0">
            <a:spAutoFit/>
          </a:bodyPr>
          <a:lstStyle/>
          <a:p>
            <a:pPr marL="13970" marR="5080">
              <a:lnSpc>
                <a:spcPts val="3740"/>
              </a:lnSpc>
              <a:spcBef>
                <a:spcPts val="705"/>
              </a:spcBef>
            </a:pPr>
            <a:r>
              <a:rPr sz="3600" dirty="0"/>
              <a:t>Mögliche</a:t>
            </a:r>
            <a:r>
              <a:rPr sz="3600" spc="-55" dirty="0"/>
              <a:t> </a:t>
            </a:r>
            <a:r>
              <a:rPr sz="3600" dirty="0"/>
              <a:t>Indikationen</a:t>
            </a:r>
            <a:r>
              <a:rPr sz="3600" spc="-40" dirty="0"/>
              <a:t> </a:t>
            </a:r>
            <a:r>
              <a:rPr sz="3600" dirty="0"/>
              <a:t>für</a:t>
            </a:r>
            <a:r>
              <a:rPr sz="3600" spc="-50" dirty="0"/>
              <a:t> </a:t>
            </a:r>
            <a:r>
              <a:rPr sz="3600" dirty="0"/>
              <a:t>medizinisches</a:t>
            </a:r>
            <a:r>
              <a:rPr sz="3600" spc="-70" dirty="0"/>
              <a:t> </a:t>
            </a:r>
            <a:r>
              <a:rPr sz="3600" spc="-10" dirty="0"/>
              <a:t>Cannabis </a:t>
            </a:r>
            <a:r>
              <a:rPr sz="3600" dirty="0"/>
              <a:t>in</a:t>
            </a:r>
            <a:r>
              <a:rPr sz="3600" spc="-25" dirty="0"/>
              <a:t> </a:t>
            </a:r>
            <a:r>
              <a:rPr sz="3600" dirty="0"/>
              <a:t>der</a:t>
            </a:r>
            <a:r>
              <a:rPr sz="3600" spc="-10" dirty="0"/>
              <a:t> </a:t>
            </a:r>
            <a:r>
              <a:rPr sz="3600" dirty="0"/>
              <a:t>Schmerz-</a:t>
            </a:r>
            <a:r>
              <a:rPr sz="3600" spc="-30" dirty="0"/>
              <a:t> </a:t>
            </a:r>
            <a:r>
              <a:rPr sz="3600" dirty="0"/>
              <a:t>und</a:t>
            </a:r>
            <a:r>
              <a:rPr sz="3600" spc="-25" dirty="0"/>
              <a:t> </a:t>
            </a:r>
            <a:r>
              <a:rPr sz="3600" spc="-10" dirty="0"/>
              <a:t>Palliativmedizin</a:t>
            </a:r>
            <a:endParaRPr sz="3600"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pc="-10" dirty="0"/>
              <a:t>Schmerz</a:t>
            </a:r>
          </a:p>
          <a:p>
            <a:pPr marL="240029" indent="-227329">
              <a:lnSpc>
                <a:spcPct val="100000"/>
              </a:lnSpc>
              <a:spcBef>
                <a:spcPts val="434"/>
              </a:spcBef>
              <a:buClr>
                <a:srgbClr val="FFFFFF"/>
              </a:buClr>
              <a:buFont typeface="Arial"/>
              <a:buChar char="•"/>
              <a:tabLst>
                <a:tab pos="240029" algn="l"/>
              </a:tabLst>
            </a:pPr>
            <a:r>
              <a:rPr u="none" dirty="0">
                <a:solidFill>
                  <a:srgbClr val="F1CFED"/>
                </a:solidFill>
              </a:rPr>
              <a:t>Neuropathischer</a:t>
            </a:r>
            <a:r>
              <a:rPr u="none" spc="-160" dirty="0">
                <a:solidFill>
                  <a:srgbClr val="F1CFED"/>
                </a:solidFill>
              </a:rPr>
              <a:t> </a:t>
            </a:r>
            <a:r>
              <a:rPr u="none" spc="-10" dirty="0">
                <a:solidFill>
                  <a:srgbClr val="F1CFED"/>
                </a:solidFill>
              </a:rPr>
              <a:t>Schmerz</a:t>
            </a:r>
          </a:p>
          <a:p>
            <a:pPr marL="240029" indent="-227329">
              <a:lnSpc>
                <a:spcPct val="100000"/>
              </a:lnSpc>
              <a:spcBef>
                <a:spcPts val="705"/>
              </a:spcBef>
              <a:buChar char="•"/>
              <a:tabLst>
                <a:tab pos="240029" algn="l"/>
              </a:tabLst>
            </a:pPr>
            <a:r>
              <a:rPr b="0" u="none" spc="-10" dirty="0">
                <a:latin typeface="Arial"/>
                <a:cs typeface="Arial"/>
              </a:rPr>
              <a:t>Muskuloskelettale</a:t>
            </a:r>
            <a:r>
              <a:rPr b="0" u="none" spc="-80" dirty="0">
                <a:latin typeface="Arial"/>
                <a:cs typeface="Arial"/>
              </a:rPr>
              <a:t> </a:t>
            </a:r>
            <a:r>
              <a:rPr b="0" u="none" spc="-10" dirty="0">
                <a:latin typeface="Arial"/>
                <a:cs typeface="Arial"/>
              </a:rPr>
              <a:t>Schmerzen</a:t>
            </a:r>
          </a:p>
          <a:p>
            <a:pPr marL="240029" indent="-227329">
              <a:lnSpc>
                <a:spcPct val="100000"/>
              </a:lnSpc>
              <a:spcBef>
                <a:spcPts val="710"/>
              </a:spcBef>
              <a:buChar char="•"/>
              <a:tabLst>
                <a:tab pos="240029" algn="l"/>
              </a:tabLst>
            </a:pPr>
            <a:r>
              <a:rPr b="0" u="none" spc="-10" dirty="0">
                <a:latin typeface="Arial"/>
                <a:cs typeface="Arial"/>
              </a:rPr>
              <a:t>Viszeraler</a:t>
            </a:r>
            <a:r>
              <a:rPr b="0" u="none" spc="-75" dirty="0">
                <a:latin typeface="Arial"/>
                <a:cs typeface="Arial"/>
              </a:rPr>
              <a:t> </a:t>
            </a:r>
            <a:r>
              <a:rPr b="0" u="none" spc="-10" dirty="0">
                <a:latin typeface="Arial"/>
                <a:cs typeface="Arial"/>
              </a:rPr>
              <a:t>Schmerz</a:t>
            </a:r>
          </a:p>
          <a:p>
            <a:pPr marL="240029" indent="-227329">
              <a:lnSpc>
                <a:spcPct val="100000"/>
              </a:lnSpc>
              <a:spcBef>
                <a:spcPts val="720"/>
              </a:spcBef>
              <a:buChar char="•"/>
              <a:tabLst>
                <a:tab pos="240029" algn="l"/>
              </a:tabLst>
            </a:pPr>
            <a:r>
              <a:rPr b="0" u="none" spc="-10" dirty="0">
                <a:latin typeface="Arial"/>
                <a:cs typeface="Arial"/>
              </a:rPr>
              <a:t>Arthrose/Arthritis/Rheuma</a:t>
            </a:r>
          </a:p>
          <a:p>
            <a:pPr marL="240029" indent="-227329">
              <a:lnSpc>
                <a:spcPct val="100000"/>
              </a:lnSpc>
              <a:spcBef>
                <a:spcPts val="710"/>
              </a:spcBef>
              <a:buChar char="•"/>
              <a:tabLst>
                <a:tab pos="240029" algn="l"/>
              </a:tabLst>
            </a:pPr>
            <a:r>
              <a:rPr b="0" u="none" spc="-10" dirty="0">
                <a:latin typeface="Arial"/>
                <a:cs typeface="Arial"/>
              </a:rPr>
              <a:t>Fibromyalgie</a:t>
            </a:r>
          </a:p>
          <a:p>
            <a:pPr marL="240029" indent="-227329">
              <a:lnSpc>
                <a:spcPct val="100000"/>
              </a:lnSpc>
              <a:spcBef>
                <a:spcPts val="710"/>
              </a:spcBef>
              <a:buChar char="•"/>
              <a:tabLst>
                <a:tab pos="240029" algn="l"/>
              </a:tabLst>
            </a:pPr>
            <a:r>
              <a:rPr b="0" u="none" spc="-10" dirty="0">
                <a:latin typeface="Arial"/>
                <a:cs typeface="Arial"/>
              </a:rPr>
              <a:t>Migräne</a:t>
            </a:r>
          </a:p>
          <a:p>
            <a:pPr marL="240029" indent="-227329">
              <a:lnSpc>
                <a:spcPct val="100000"/>
              </a:lnSpc>
              <a:spcBef>
                <a:spcPts val="720"/>
              </a:spcBef>
              <a:buChar char="•"/>
              <a:tabLst>
                <a:tab pos="240029" algn="l"/>
              </a:tabLst>
            </a:pPr>
            <a:r>
              <a:rPr b="0" u="none" spc="-10" dirty="0">
                <a:latin typeface="Arial"/>
                <a:cs typeface="Arial"/>
              </a:rPr>
              <a:t>Chronischer</a:t>
            </a:r>
            <a:r>
              <a:rPr b="0" u="none" spc="-65" dirty="0">
                <a:latin typeface="Arial"/>
                <a:cs typeface="Arial"/>
              </a:rPr>
              <a:t> </a:t>
            </a:r>
            <a:r>
              <a:rPr b="0" u="none" spc="-10" dirty="0">
                <a:latin typeface="Arial"/>
                <a:cs typeface="Arial"/>
              </a:rPr>
              <a:t>Schmerz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251828" y="2073351"/>
            <a:ext cx="117919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Palliativ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27089" y="2468626"/>
            <a:ext cx="4044315" cy="238061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300"/>
              </a:spcBef>
              <a:buChar char="•"/>
              <a:tabLst>
                <a:tab pos="354965" algn="l"/>
              </a:tabLst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Anorexie/Kachexie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204"/>
              </a:spcBef>
              <a:buChar char="•"/>
              <a:tabLst>
                <a:tab pos="354965" algn="l"/>
              </a:tabLst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Übelkeit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215"/>
              </a:spcBef>
              <a:buChar char="•"/>
              <a:tabLst>
                <a:tab pos="354965" algn="l"/>
              </a:tabLst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Erbrechen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219"/>
              </a:spcBef>
              <a:buChar char="•"/>
              <a:tabLst>
                <a:tab pos="354965" algn="l"/>
              </a:tabLst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Tumorschmerzen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204"/>
              </a:spcBef>
              <a:buChar char="•"/>
              <a:tabLst>
                <a:tab pos="354965" algn="l"/>
              </a:tabLst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Symptomlinderung</a:t>
            </a:r>
            <a:r>
              <a:rPr sz="24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bei</a:t>
            </a:r>
            <a:r>
              <a:rPr sz="24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ALS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215"/>
              </a:spcBef>
              <a:buChar char="•"/>
              <a:tabLst>
                <a:tab pos="354965" algn="l"/>
              </a:tabLst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Alzheimer?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583"/>
            <a:ext cx="12192000" cy="6833234"/>
            <a:chOff x="0" y="12583"/>
            <a:chExt cx="12192000" cy="68332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583"/>
              <a:ext cx="12192000" cy="683285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6169" y="6544528"/>
              <a:ext cx="1711578" cy="22465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00200" y="1867598"/>
            <a:ext cx="8991600" cy="1021080"/>
          </a:xfrm>
          <a:prstGeom prst="rect">
            <a:avLst/>
          </a:prstGeom>
          <a:solidFill>
            <a:srgbClr val="FFFFFF">
              <a:alpha val="10195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6855"/>
              </a:lnSpc>
            </a:pPr>
            <a:r>
              <a:rPr sz="6000" spc="-120" dirty="0"/>
              <a:t>Fallbeispiel</a:t>
            </a:r>
            <a:endParaRPr sz="600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1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35" dirty="0"/>
              <a:t>Fallbeispiel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22780"/>
            <a:ext cx="9869170" cy="424815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580"/>
              </a:spcBef>
              <a:buChar char="•"/>
              <a:tabLst>
                <a:tab pos="241300" algn="l"/>
              </a:tabLst>
            </a:pP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weiblich,</a:t>
            </a:r>
            <a:r>
              <a:rPr sz="22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58</a:t>
            </a:r>
            <a:r>
              <a:rPr sz="2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Jahre</a:t>
            </a:r>
            <a:endParaRPr sz="22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480"/>
              </a:spcBef>
              <a:buChar char="•"/>
              <a:tabLst>
                <a:tab pos="241300" algn="l"/>
              </a:tabLst>
            </a:pP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Z.</a:t>
            </a:r>
            <a:r>
              <a:rPr sz="2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n.</a:t>
            </a:r>
            <a:r>
              <a:rPr sz="2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40" dirty="0">
                <a:solidFill>
                  <a:srgbClr val="FFFFFF"/>
                </a:solidFill>
                <a:latin typeface="Arial"/>
                <a:cs typeface="Arial"/>
              </a:rPr>
              <a:t>BSV-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Op</a:t>
            </a:r>
            <a:r>
              <a:rPr sz="22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2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5/S</a:t>
            </a:r>
            <a:r>
              <a:rPr sz="2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2200" spc="-20" dirty="0">
                <a:solidFill>
                  <a:srgbClr val="FFFFFF"/>
                </a:solidFill>
                <a:latin typeface="Arial"/>
                <a:cs typeface="Arial"/>
              </a:rPr>
              <a:t> 2005</a:t>
            </a:r>
            <a:endParaRPr sz="2200">
              <a:latin typeface="Arial"/>
              <a:cs typeface="Arial"/>
            </a:endParaRPr>
          </a:p>
          <a:p>
            <a:pPr marL="241300" indent="-228600">
              <a:lnSpc>
                <a:spcPts val="2380"/>
              </a:lnSpc>
              <a:spcBef>
                <a:spcPts val="465"/>
              </a:spcBef>
              <a:buChar char="•"/>
              <a:tabLst>
                <a:tab pos="241300" algn="l"/>
              </a:tabLst>
            </a:pP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Z.</a:t>
            </a:r>
            <a:r>
              <a:rPr sz="2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n.</a:t>
            </a: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FFFFFF"/>
                </a:solidFill>
                <a:latin typeface="Arial"/>
                <a:cs typeface="Arial"/>
              </a:rPr>
              <a:t>Re-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Fensterung</a:t>
            </a:r>
            <a:r>
              <a:rPr sz="22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mit</a:t>
            </a:r>
            <a:r>
              <a:rPr sz="22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Neurolyse</a:t>
            </a:r>
            <a:r>
              <a:rPr sz="2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S1</a:t>
            </a:r>
            <a:r>
              <a:rPr sz="2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rechts</a:t>
            </a:r>
            <a:r>
              <a:rPr sz="2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mit</a:t>
            </a:r>
            <a:r>
              <a:rPr sz="2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Duraplastik</a:t>
            </a:r>
            <a:r>
              <a:rPr sz="22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2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Implantation</a:t>
            </a:r>
            <a:endParaRPr sz="2200">
              <a:latin typeface="Arial"/>
              <a:cs typeface="Arial"/>
            </a:endParaRPr>
          </a:p>
          <a:p>
            <a:pPr marL="241300">
              <a:lnSpc>
                <a:spcPts val="2380"/>
              </a:lnSpc>
            </a:pP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von</a:t>
            </a:r>
            <a:r>
              <a:rPr sz="2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Coflex</a:t>
            </a:r>
            <a:r>
              <a:rPr sz="22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FFFFFF"/>
                </a:solidFill>
                <a:latin typeface="Arial"/>
                <a:cs typeface="Arial"/>
              </a:rPr>
              <a:t>2007</a:t>
            </a:r>
            <a:endParaRPr sz="22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470"/>
              </a:spcBef>
              <a:buChar char="•"/>
              <a:tabLst>
                <a:tab pos="241300" algn="l"/>
              </a:tabLst>
            </a:pP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Z.</a:t>
            </a:r>
            <a:r>
              <a:rPr sz="2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n.</a:t>
            </a:r>
            <a:r>
              <a:rPr sz="2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40" dirty="0">
                <a:solidFill>
                  <a:srgbClr val="FFFFFF"/>
                </a:solidFill>
                <a:latin typeface="Arial"/>
                <a:cs typeface="Arial"/>
              </a:rPr>
              <a:t>BSV-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Op</a:t>
            </a:r>
            <a:r>
              <a:rPr sz="22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C5/6,</a:t>
            </a:r>
            <a:r>
              <a:rPr sz="22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C6/7</a:t>
            </a:r>
            <a:r>
              <a:rPr sz="22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mit</a:t>
            </a:r>
            <a:r>
              <a:rPr sz="2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Einlage</a:t>
            </a:r>
            <a:r>
              <a:rPr sz="22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von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 Bandscheibenendoprothesen</a:t>
            </a:r>
            <a:endParaRPr sz="22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480"/>
              </a:spcBef>
              <a:buChar char="•"/>
              <a:tabLst>
                <a:tab pos="241300" algn="l"/>
              </a:tabLst>
            </a:pP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Arthroskopie</a:t>
            </a:r>
            <a:r>
              <a:rPr sz="22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rechte</a:t>
            </a: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Schulter</a:t>
            </a:r>
            <a:r>
              <a:rPr sz="2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6/2012</a:t>
            </a:r>
            <a:endParaRPr sz="22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470"/>
              </a:spcBef>
              <a:buChar char="•"/>
              <a:tabLst>
                <a:tab pos="241300" algn="l"/>
              </a:tabLst>
            </a:pPr>
            <a:r>
              <a:rPr sz="2200" spc="-25" dirty="0">
                <a:solidFill>
                  <a:srgbClr val="FFFFFF"/>
                </a:solidFill>
                <a:latin typeface="Arial"/>
                <a:cs typeface="Arial"/>
              </a:rPr>
              <a:t>Re-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Arthroskopie</a:t>
            </a:r>
            <a:r>
              <a:rPr sz="22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rechte</a:t>
            </a:r>
            <a:r>
              <a:rPr sz="22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Schulter</a:t>
            </a:r>
            <a:r>
              <a:rPr sz="22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8/2012</a:t>
            </a:r>
            <a:endParaRPr sz="22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470"/>
              </a:spcBef>
              <a:buChar char="•"/>
              <a:tabLst>
                <a:tab pos="241300" algn="l"/>
              </a:tabLst>
            </a:pP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Arthroskopie</a:t>
            </a:r>
            <a:r>
              <a:rPr sz="22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linke</a:t>
            </a:r>
            <a:r>
              <a:rPr sz="22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Schulter</a:t>
            </a: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FFFFFF"/>
                </a:solidFill>
                <a:latin typeface="Arial"/>
                <a:cs typeface="Arial"/>
              </a:rPr>
              <a:t>2016</a:t>
            </a:r>
            <a:endParaRPr sz="22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480"/>
              </a:spcBef>
              <a:buChar char="•"/>
              <a:tabLst>
                <a:tab pos="241300" algn="l"/>
              </a:tabLst>
            </a:pP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Z.</a:t>
            </a:r>
            <a:r>
              <a:rPr sz="22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n.</a:t>
            </a:r>
            <a:r>
              <a:rPr sz="22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BVS-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Op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C4/5</a:t>
            </a:r>
            <a:r>
              <a:rPr sz="2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5/2016</a:t>
            </a:r>
            <a:endParaRPr sz="22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465"/>
              </a:spcBef>
              <a:buChar char="•"/>
              <a:tabLst>
                <a:tab pos="241300" algn="l"/>
              </a:tabLst>
            </a:pP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Z.</a:t>
            </a:r>
            <a:r>
              <a:rPr sz="2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n.</a:t>
            </a: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Implantation</a:t>
            </a: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einer</a:t>
            </a: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SCS-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Sonde</a:t>
            </a:r>
            <a:r>
              <a:rPr sz="2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11/2016</a:t>
            </a:r>
            <a:endParaRPr sz="22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470"/>
              </a:spcBef>
              <a:buChar char="•"/>
              <a:tabLst>
                <a:tab pos="241300" algn="l"/>
              </a:tabLst>
            </a:pP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Mittelgradige</a:t>
            </a:r>
            <a:r>
              <a:rPr sz="22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depressive</a:t>
            </a:r>
            <a:r>
              <a:rPr sz="22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Episode</a:t>
            </a:r>
            <a:r>
              <a:rPr sz="22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1/2019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1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35" dirty="0"/>
              <a:t>Fallbeispiel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814829"/>
            <a:ext cx="9791065" cy="320357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240029" marR="5080" indent="-227965">
              <a:lnSpc>
                <a:spcPts val="2590"/>
              </a:lnSpc>
              <a:spcBef>
                <a:spcPts val="425"/>
              </a:spcBef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Ab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2016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diverse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Interventionen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im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medizinischen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Versorgungszentrum 	Grönemeyer</a:t>
            </a:r>
            <a:endParaRPr sz="2400">
              <a:latin typeface="Arial"/>
              <a:cs typeface="Arial"/>
            </a:endParaRPr>
          </a:p>
          <a:p>
            <a:pPr marL="240029" indent="-227329">
              <a:lnSpc>
                <a:spcPct val="100000"/>
              </a:lnSpc>
              <a:spcBef>
                <a:spcPts val="675"/>
              </a:spcBef>
              <a:buChar char="•"/>
              <a:tabLst>
                <a:tab pos="240029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Anhaltende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Schmerzen,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längere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AU-Zeiten</a:t>
            </a:r>
            <a:endParaRPr sz="2400">
              <a:latin typeface="Arial"/>
              <a:cs typeface="Arial"/>
            </a:endParaRPr>
          </a:p>
          <a:p>
            <a:pPr marL="240029" marR="327660" indent="-227965">
              <a:lnSpc>
                <a:spcPts val="2590"/>
              </a:lnSpc>
              <a:spcBef>
                <a:spcPts val="1035"/>
              </a:spcBef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12/18</a:t>
            </a:r>
            <a:r>
              <a:rPr sz="24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Vorstellung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NCH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Bonn: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keine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sinnvolle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neurochirurgische 	Interventionsoption,</a:t>
            </a:r>
            <a:r>
              <a:rPr sz="24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regelrechte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Funktion</a:t>
            </a:r>
            <a:r>
              <a:rPr sz="24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des</a:t>
            </a:r>
            <a:r>
              <a:rPr sz="24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Neurostimulators,</a:t>
            </a:r>
            <a:r>
              <a:rPr sz="24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evtl. 	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zweite</a:t>
            </a:r>
            <a:r>
              <a:rPr sz="24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SCS-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Elektrode,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Vorstellung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beim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Schmerztherapeuten</a:t>
            </a:r>
            <a:endParaRPr sz="2400">
              <a:latin typeface="Arial"/>
              <a:cs typeface="Arial"/>
            </a:endParaRPr>
          </a:p>
          <a:p>
            <a:pPr marL="240029" indent="-227329">
              <a:lnSpc>
                <a:spcPct val="100000"/>
              </a:lnSpc>
              <a:spcBef>
                <a:spcPts val="690"/>
              </a:spcBef>
              <a:buChar char="•"/>
              <a:tabLst>
                <a:tab pos="240029" algn="l"/>
              </a:tabLst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Hypertonie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10"/>
              </a:spcBef>
              <a:buChar char="•"/>
              <a:tabLst>
                <a:tab pos="240665" algn="l"/>
              </a:tabLst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Hypothyreose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1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35" dirty="0"/>
              <a:t>Fallbeispiel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24913"/>
            <a:ext cx="10342880" cy="3622675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805"/>
              </a:spcBef>
              <a:buChar char="•"/>
              <a:tabLst>
                <a:tab pos="240665" algn="l"/>
              </a:tabLst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13.02.2019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Vorstellung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Praxis</a:t>
            </a:r>
            <a:endParaRPr sz="2400">
              <a:latin typeface="Arial"/>
              <a:cs typeface="Arial"/>
            </a:endParaRPr>
          </a:p>
          <a:p>
            <a:pPr marL="240029" marR="273050" indent="-227965">
              <a:lnSpc>
                <a:spcPts val="2590"/>
              </a:lnSpc>
              <a:spcBef>
                <a:spcPts val="1040"/>
              </a:spcBef>
              <a:buChar char="•"/>
              <a:tabLst>
                <a:tab pos="241300" algn="l"/>
              </a:tabLst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Dauerschmerz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links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gluteal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bis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Mitte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OS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im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Bereich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linken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Leiste 	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mit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Schmerzattacken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670"/>
              </a:spcBef>
              <a:buChar char="•"/>
              <a:tabLst>
                <a:tab pos="240665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Schmerz</a:t>
            </a:r>
            <a:r>
              <a:rPr sz="24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ziehend,</a:t>
            </a:r>
            <a:r>
              <a:rPr sz="24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heiß,</a:t>
            </a:r>
            <a:r>
              <a:rPr sz="24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brennend,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scheußlich</a:t>
            </a:r>
            <a:endParaRPr sz="2400">
              <a:latin typeface="Arial"/>
              <a:cs typeface="Arial"/>
            </a:endParaRPr>
          </a:p>
          <a:p>
            <a:pPr marL="240029" marR="427355" indent="-227965">
              <a:lnSpc>
                <a:spcPts val="2590"/>
              </a:lnSpc>
              <a:spcBef>
                <a:spcPts val="1050"/>
              </a:spcBef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Schmerzstärke</a:t>
            </a:r>
            <a:r>
              <a:rPr sz="24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momentan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4,</a:t>
            </a:r>
            <a:r>
              <a:rPr sz="24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durchschnittliche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Schmerzstärke</a:t>
            </a:r>
            <a:r>
              <a:rPr sz="24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4,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größte 	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Schmerzstärke</a:t>
            </a:r>
            <a:r>
              <a:rPr sz="24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während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letzten</a:t>
            </a:r>
            <a:r>
              <a:rPr sz="24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vier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Wochen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7,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anhaltende 	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Schmerzen,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längere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AU-Zeiten</a:t>
            </a:r>
            <a:endParaRPr sz="2400">
              <a:latin typeface="Arial"/>
              <a:cs typeface="Arial"/>
            </a:endParaRPr>
          </a:p>
          <a:p>
            <a:pPr marL="240029" marR="5080" indent="-227965">
              <a:lnSpc>
                <a:spcPts val="2590"/>
              </a:lnSpc>
              <a:spcBef>
                <a:spcPts val="1005"/>
              </a:spcBef>
              <a:buChar char="•"/>
              <a:tabLst>
                <a:tab pos="241300" algn="l"/>
              </a:tabLst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Beeinträchtigung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im</a:t>
            </a:r>
            <a:r>
              <a:rPr sz="240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Alltag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3,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bezüglich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Freizeitaktivitäten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(fast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völlige 	Beeinträchtigung),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bezüglich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24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Arbeitsfähigkeit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 6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583"/>
            <a:ext cx="12192000" cy="683285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12583"/>
            <a:ext cx="12192000" cy="6833234"/>
          </a:xfrm>
          <a:custGeom>
            <a:avLst/>
            <a:gdLst/>
            <a:ahLst/>
            <a:cxnLst/>
            <a:rect l="l" t="t" r="r" b="b"/>
            <a:pathLst>
              <a:path w="12192000" h="6833234">
                <a:moveTo>
                  <a:pt x="12192000" y="0"/>
                </a:moveTo>
                <a:lnTo>
                  <a:pt x="0" y="0"/>
                </a:lnTo>
                <a:lnTo>
                  <a:pt x="0" y="6832854"/>
                </a:lnTo>
                <a:lnTo>
                  <a:pt x="12192000" y="6832854"/>
                </a:lnTo>
                <a:lnTo>
                  <a:pt x="12192000" y="0"/>
                </a:lnTo>
                <a:close/>
              </a:path>
            </a:pathLst>
          </a:custGeom>
          <a:solidFill>
            <a:srgbClr val="2C2A52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8768" y="683133"/>
            <a:ext cx="31280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0" dirty="0"/>
              <a:t>Lernziele/Inhalt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915416" y="1486026"/>
            <a:ext cx="9415780" cy="3091180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240029" indent="-227329">
              <a:lnSpc>
                <a:spcPct val="100000"/>
              </a:lnSpc>
              <a:spcBef>
                <a:spcPts val="805"/>
              </a:spcBef>
              <a:buChar char="•"/>
              <a:tabLst>
                <a:tab pos="240029" algn="l"/>
              </a:tabLst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Indikationen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für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Medizinalcannabis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Schmerz-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Palliativmedizin</a:t>
            </a:r>
            <a:endParaRPr sz="2400">
              <a:latin typeface="Arial"/>
              <a:cs typeface="Arial"/>
            </a:endParaRPr>
          </a:p>
          <a:p>
            <a:pPr marL="240029" marR="471805" indent="-227329">
              <a:lnSpc>
                <a:spcPts val="2590"/>
              </a:lnSpc>
              <a:spcBef>
                <a:spcPts val="1040"/>
              </a:spcBef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Fallbeispiele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viszeraler</a:t>
            </a:r>
            <a:r>
              <a:rPr sz="24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Schmerz</a:t>
            </a:r>
            <a:r>
              <a:rPr sz="24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neurophathischer</a:t>
            </a:r>
            <a:r>
              <a:rPr sz="24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Schmerz 	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inkl.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Leitlinienbetrachtung</a:t>
            </a:r>
            <a:endParaRPr sz="2400">
              <a:latin typeface="Arial"/>
              <a:cs typeface="Arial"/>
            </a:endParaRPr>
          </a:p>
          <a:p>
            <a:pPr marL="240029" indent="-227329">
              <a:lnSpc>
                <a:spcPct val="100000"/>
              </a:lnSpc>
              <a:spcBef>
                <a:spcPts val="670"/>
              </a:spcBef>
              <a:buChar char="•"/>
              <a:tabLst>
                <a:tab pos="240029" algn="l"/>
              </a:tabLst>
            </a:pP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Welche</a:t>
            </a:r>
            <a:r>
              <a:rPr sz="24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Anwendungsform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für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welchen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Patienten?</a:t>
            </a:r>
            <a:endParaRPr sz="2400">
              <a:latin typeface="Arial"/>
              <a:cs typeface="Arial"/>
            </a:endParaRPr>
          </a:p>
          <a:p>
            <a:pPr marL="240029" indent="-227329">
              <a:lnSpc>
                <a:spcPct val="100000"/>
              </a:lnSpc>
              <a:spcBef>
                <a:spcPts val="720"/>
              </a:spcBef>
              <a:buChar char="•"/>
              <a:tabLst>
                <a:tab pos="240029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Entwicklung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Cannabis-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Verordnungen</a:t>
            </a:r>
            <a:endParaRPr sz="2400">
              <a:latin typeface="Arial"/>
              <a:cs typeface="Arial"/>
            </a:endParaRPr>
          </a:p>
          <a:p>
            <a:pPr marL="240029" indent="-227329">
              <a:lnSpc>
                <a:spcPct val="100000"/>
              </a:lnSpc>
              <a:spcBef>
                <a:spcPts val="710"/>
              </a:spcBef>
              <a:buChar char="•"/>
              <a:tabLst>
                <a:tab pos="240029" algn="l"/>
              </a:tabLst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BSG-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Urteile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Konsequenzen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für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die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Schmerztherapie</a:t>
            </a:r>
            <a:endParaRPr sz="2400">
              <a:latin typeface="Arial"/>
              <a:cs typeface="Arial"/>
            </a:endParaRPr>
          </a:p>
          <a:p>
            <a:pPr marL="240029" indent="-227329">
              <a:lnSpc>
                <a:spcPct val="100000"/>
              </a:lnSpc>
              <a:spcBef>
                <a:spcPts val="710"/>
              </a:spcBef>
              <a:buChar char="•"/>
              <a:tabLst>
                <a:tab pos="240029" algn="l"/>
              </a:tabLst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Produktfolien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(nicht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akkreditiert)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96169" y="6544528"/>
            <a:ext cx="1711578" cy="22465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1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35" dirty="0"/>
              <a:t>Fallbeispiel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24913"/>
            <a:ext cx="10182225" cy="2964815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805"/>
              </a:spcBef>
              <a:buChar char="•"/>
              <a:tabLst>
                <a:tab pos="240665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Momentane</a:t>
            </a:r>
            <a:r>
              <a:rPr sz="24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Medikation: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10"/>
              </a:spcBef>
              <a:buChar char="•"/>
              <a:tabLst>
                <a:tab pos="240665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Duloxetin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30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mg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seit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vier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Wochen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10"/>
              </a:spcBef>
              <a:buChar char="•"/>
              <a:tabLst>
                <a:tab pos="240665" algn="l"/>
              </a:tabLst>
            </a:pP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Amitriptylin-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Tropfen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abends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20"/>
              </a:spcBef>
              <a:buChar char="•"/>
              <a:tabLst>
                <a:tab pos="240665" algn="l"/>
              </a:tabLst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Vorher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diverse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Opioide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mit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starken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Nebenwirkungen</a:t>
            </a:r>
            <a:endParaRPr sz="2400">
              <a:latin typeface="Arial"/>
              <a:cs typeface="Arial"/>
            </a:endParaRPr>
          </a:p>
          <a:p>
            <a:pPr marL="240029" marR="5080" indent="-227965">
              <a:lnSpc>
                <a:spcPts val="2590"/>
              </a:lnSpc>
              <a:spcBef>
                <a:spcPts val="1035"/>
              </a:spcBef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Pregabalin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150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mg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2015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(hat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gewirkt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aber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starker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Schwindel, 	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Kopfschmerzen,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deutliche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Einschränkung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Denk-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Konzentrations-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und 	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Leistungsfähigkeit,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Suizidalität)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1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35" dirty="0"/>
              <a:t>Fallbeispiel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24913"/>
            <a:ext cx="9861550" cy="2635250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805"/>
              </a:spcBef>
              <a:buChar char="•"/>
              <a:tabLst>
                <a:tab pos="240665" algn="l"/>
              </a:tabLst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Therapie:</a:t>
            </a:r>
            <a:endParaRPr sz="2400">
              <a:latin typeface="Arial"/>
              <a:cs typeface="Arial"/>
            </a:endParaRPr>
          </a:p>
          <a:p>
            <a:pPr marL="240029" marR="5080" indent="-227965">
              <a:lnSpc>
                <a:spcPts val="2590"/>
              </a:lnSpc>
              <a:spcBef>
                <a:spcPts val="1040"/>
              </a:spcBef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Nochmaliger</a:t>
            </a:r>
            <a:r>
              <a:rPr sz="24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leitliniengerechter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Versuch</a:t>
            </a:r>
            <a:r>
              <a:rPr sz="24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mit</a:t>
            </a:r>
            <a:r>
              <a:rPr sz="24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Antiepileptika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(Gabapentin) 	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Opioiden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(Tilidin,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da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zuvor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von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Patientin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am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besten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vertragen)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670"/>
              </a:spcBef>
              <a:buChar char="•"/>
              <a:tabLst>
                <a:tab pos="240665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Lokale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Therapie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rechten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Leiste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mit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Lidocain-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Pflaster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25"/>
              </a:spcBef>
              <a:buChar char="•"/>
              <a:tabLst>
                <a:tab pos="240665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Keine</a:t>
            </a:r>
            <a:r>
              <a:rPr sz="24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wesentliche</a:t>
            </a:r>
            <a:r>
              <a:rPr sz="24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Besserung</a:t>
            </a:r>
            <a:r>
              <a:rPr sz="24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24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Problematik</a:t>
            </a:r>
            <a:endParaRPr sz="2400">
              <a:latin typeface="Arial"/>
              <a:cs typeface="Arial"/>
            </a:endParaRPr>
          </a:p>
          <a:p>
            <a:pPr marL="240029" indent="-227329">
              <a:lnSpc>
                <a:spcPct val="100000"/>
              </a:lnSpc>
              <a:spcBef>
                <a:spcPts val="705"/>
              </a:spcBef>
              <a:buChar char="•"/>
              <a:tabLst>
                <a:tab pos="240029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Fast</a:t>
            </a:r>
            <a:r>
              <a:rPr sz="24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ausschließlich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Nebenwirkungen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Medikation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1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35" dirty="0"/>
              <a:t>Fallbeispiel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30400"/>
            <a:ext cx="9536430" cy="4311650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18.04.2019:</a:t>
            </a:r>
            <a:endParaRPr sz="19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315"/>
              </a:spcBef>
              <a:buChar char="•"/>
              <a:tabLst>
                <a:tab pos="241300" algn="l"/>
              </a:tabLst>
            </a:pP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eher</a:t>
            </a:r>
            <a:r>
              <a:rPr sz="19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noch</a:t>
            </a:r>
            <a:r>
              <a:rPr sz="19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Verschlechterung</a:t>
            </a:r>
            <a:r>
              <a:rPr sz="19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des</a:t>
            </a:r>
            <a:r>
              <a:rPr sz="19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Allgemeinzustandes,</a:t>
            </a:r>
            <a:endParaRPr sz="19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310"/>
              </a:spcBef>
              <a:buChar char="•"/>
              <a:tabLst>
                <a:tab pos="241300" algn="l"/>
              </a:tabLst>
            </a:pP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traut</a:t>
            </a:r>
            <a:r>
              <a:rPr sz="19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sich</a:t>
            </a:r>
            <a:r>
              <a:rPr sz="19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nicht</a:t>
            </a:r>
            <a:r>
              <a:rPr sz="19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einmal</a:t>
            </a:r>
            <a:r>
              <a:rPr sz="19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mehr</a:t>
            </a:r>
            <a:r>
              <a:rPr sz="19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Auto</a:t>
            </a:r>
            <a:r>
              <a:rPr sz="19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zu</a:t>
            </a:r>
            <a:r>
              <a:rPr sz="19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fahren,</a:t>
            </a:r>
            <a:endParaRPr sz="19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325"/>
              </a:spcBef>
              <a:buChar char="•"/>
              <a:tabLst>
                <a:tab pos="241300" algn="l"/>
              </a:tabLst>
            </a:pP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angeblich</a:t>
            </a:r>
            <a:r>
              <a:rPr sz="19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sei</a:t>
            </a:r>
            <a:r>
              <a:rPr sz="19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19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Cannabisantrag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bei</a:t>
            </a:r>
            <a:r>
              <a:rPr sz="19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19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Versicherung</a:t>
            </a:r>
            <a:r>
              <a:rPr sz="19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nicht</a:t>
            </a:r>
            <a:r>
              <a:rPr sz="19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angekommen,</a:t>
            </a:r>
            <a:endParaRPr sz="19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315"/>
              </a:spcBef>
              <a:buChar char="•"/>
              <a:tabLst>
                <a:tab pos="241300" algn="l"/>
              </a:tabLst>
            </a:pP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muss</a:t>
            </a:r>
            <a:r>
              <a:rPr sz="19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heute</a:t>
            </a:r>
            <a:r>
              <a:rPr sz="19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zum</a:t>
            </a:r>
            <a:r>
              <a:rPr sz="19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Gutachter</a:t>
            </a:r>
            <a:r>
              <a:rPr sz="19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19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HUK</a:t>
            </a:r>
            <a:r>
              <a:rPr sz="19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zum</a:t>
            </a:r>
            <a:r>
              <a:rPr sz="19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Psychiater</a:t>
            </a:r>
            <a:r>
              <a:rPr sz="19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nach</a:t>
            </a:r>
            <a:r>
              <a:rPr sz="19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Köln,</a:t>
            </a:r>
            <a:endParaRPr sz="19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310"/>
              </a:spcBef>
              <a:buChar char="•"/>
              <a:tabLst>
                <a:tab pos="241300" algn="l"/>
              </a:tabLst>
            </a:pP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9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19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jetzigen</a:t>
            </a:r>
            <a:r>
              <a:rPr sz="19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Situation</a:t>
            </a:r>
            <a:r>
              <a:rPr sz="19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kann</a:t>
            </a:r>
            <a:r>
              <a:rPr sz="19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sie</a:t>
            </a:r>
            <a:r>
              <a:rPr sz="19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nicht</a:t>
            </a:r>
            <a:r>
              <a:rPr sz="19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9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das</a:t>
            </a:r>
            <a:r>
              <a:rPr sz="19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Büro</a:t>
            </a:r>
            <a:r>
              <a:rPr sz="19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fahren,</a:t>
            </a:r>
            <a:endParaRPr sz="19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325"/>
              </a:spcBef>
              <a:buChar char="•"/>
              <a:tabLst>
                <a:tab pos="241300" algn="l"/>
              </a:tabLst>
            </a:pP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kommt</a:t>
            </a:r>
            <a:r>
              <a:rPr sz="19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mit</a:t>
            </a:r>
            <a:r>
              <a:rPr sz="19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den</a:t>
            </a:r>
            <a:r>
              <a:rPr sz="19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Medikamenten</a:t>
            </a:r>
            <a:r>
              <a:rPr sz="19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nicht</a:t>
            </a:r>
            <a:r>
              <a:rPr sz="19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zurecht,</a:t>
            </a:r>
            <a:endParaRPr sz="19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310"/>
              </a:spcBef>
              <a:buChar char="•"/>
              <a:tabLst>
                <a:tab pos="241300" algn="l"/>
              </a:tabLst>
            </a:pP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von</a:t>
            </a:r>
            <a:r>
              <a:rPr sz="19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Tilidin</a:t>
            </a:r>
            <a:r>
              <a:rPr sz="19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ist</a:t>
            </a:r>
            <a:r>
              <a:rPr sz="19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ihr</a:t>
            </a:r>
            <a:r>
              <a:rPr sz="19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nur</a:t>
            </a:r>
            <a:r>
              <a:rPr sz="19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übel,</a:t>
            </a:r>
            <a:r>
              <a:rPr sz="19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hat</a:t>
            </a:r>
            <a:r>
              <a:rPr sz="19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bisher</a:t>
            </a:r>
            <a:r>
              <a:rPr sz="19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nur</a:t>
            </a:r>
            <a:r>
              <a:rPr sz="19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300</a:t>
            </a:r>
            <a:r>
              <a:rPr sz="19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Gabapentin,</a:t>
            </a:r>
            <a:endParaRPr sz="19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315"/>
              </a:spcBef>
              <a:buChar char="•"/>
              <a:tabLst>
                <a:tab pos="241300" algn="l"/>
              </a:tabLst>
            </a:pP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hatte</a:t>
            </a:r>
            <a:r>
              <a:rPr sz="19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unter</a:t>
            </a:r>
            <a:r>
              <a:rPr sz="19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Pregabalin</a:t>
            </a:r>
            <a:r>
              <a:rPr sz="19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Selbstmordgedanken,</a:t>
            </a:r>
            <a:endParaRPr sz="19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325"/>
              </a:spcBef>
              <a:buChar char="•"/>
              <a:tabLst>
                <a:tab pos="241300" algn="l"/>
              </a:tabLst>
            </a:pP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eine</a:t>
            </a:r>
            <a:r>
              <a:rPr sz="19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Kollegin</a:t>
            </a:r>
            <a:r>
              <a:rPr sz="19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bekommt</a:t>
            </a:r>
            <a:r>
              <a:rPr sz="19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auch</a:t>
            </a:r>
            <a:r>
              <a:rPr sz="19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Cannabis,</a:t>
            </a:r>
            <a:r>
              <a:rPr sz="19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die</a:t>
            </a:r>
            <a:r>
              <a:rPr sz="19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das</a:t>
            </a:r>
            <a:r>
              <a:rPr sz="19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inhaliert,</a:t>
            </a:r>
            <a:endParaRPr sz="19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310"/>
              </a:spcBef>
              <a:buChar char="•"/>
              <a:tabLst>
                <a:tab pos="241300" algn="l"/>
              </a:tabLst>
            </a:pP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Anamnese</a:t>
            </a:r>
            <a:r>
              <a:rPr sz="19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mit</a:t>
            </a:r>
            <a:r>
              <a:rPr sz="19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den</a:t>
            </a:r>
            <a:r>
              <a:rPr sz="19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vielen</a:t>
            </a:r>
            <a:r>
              <a:rPr sz="19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Rückenoperationen</a:t>
            </a:r>
            <a:r>
              <a:rPr sz="1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vergleichbar,</a:t>
            </a:r>
            <a:endParaRPr sz="19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315"/>
              </a:spcBef>
              <a:buChar char="•"/>
              <a:tabLst>
                <a:tab pos="241300" algn="l"/>
              </a:tabLst>
            </a:pP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möchte</a:t>
            </a:r>
            <a:r>
              <a:rPr sz="19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doch</a:t>
            </a:r>
            <a:r>
              <a:rPr sz="19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sehr</a:t>
            </a:r>
            <a:r>
              <a:rPr sz="19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gern</a:t>
            </a:r>
            <a:r>
              <a:rPr sz="19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Cannabis</a:t>
            </a:r>
            <a:r>
              <a:rPr sz="19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haben,</a:t>
            </a:r>
            <a:r>
              <a:rPr sz="19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z="19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jetzt</a:t>
            </a:r>
            <a:r>
              <a:rPr sz="19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schon</a:t>
            </a:r>
            <a:r>
              <a:rPr sz="19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Extrakt</a:t>
            </a:r>
            <a:r>
              <a:rPr sz="19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THC10:CBD</a:t>
            </a:r>
            <a:r>
              <a:rPr sz="19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r>
              <a:rPr sz="19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haben</a:t>
            </a:r>
            <a:endParaRPr sz="19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325"/>
              </a:spcBef>
              <a:buChar char="•"/>
              <a:tabLst>
                <a:tab pos="241300" algn="l"/>
              </a:tabLst>
            </a:pP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Titrationsplan</a:t>
            </a:r>
            <a:endParaRPr sz="1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1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35" dirty="0"/>
              <a:t>Fallbeispiel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30400"/>
            <a:ext cx="8618855" cy="4311650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21.05.2019:</a:t>
            </a:r>
            <a:endParaRPr sz="19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315"/>
              </a:spcBef>
              <a:buChar char="•"/>
              <a:tabLst>
                <a:tab pos="241300" algn="l"/>
              </a:tabLst>
            </a:pP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19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geht</a:t>
            </a:r>
            <a:r>
              <a:rPr sz="19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ihr</a:t>
            </a:r>
            <a:r>
              <a:rPr sz="19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besser,</a:t>
            </a:r>
            <a:endParaRPr sz="19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310"/>
              </a:spcBef>
              <a:buChar char="•"/>
              <a:tabLst>
                <a:tab pos="241300" algn="l"/>
              </a:tabLst>
            </a:pP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fühlt</a:t>
            </a:r>
            <a:r>
              <a:rPr sz="19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sich</a:t>
            </a:r>
            <a:r>
              <a:rPr sz="19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relativ</a:t>
            </a:r>
            <a:r>
              <a:rPr sz="19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wohl,</a:t>
            </a:r>
            <a:endParaRPr sz="19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325"/>
              </a:spcBef>
              <a:buChar char="•"/>
              <a:tabLst>
                <a:tab pos="241300" algn="l"/>
              </a:tabLst>
            </a:pP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Versicherung</a:t>
            </a:r>
            <a:r>
              <a:rPr sz="19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hat</a:t>
            </a:r>
            <a:r>
              <a:rPr sz="19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sich</a:t>
            </a:r>
            <a:r>
              <a:rPr sz="19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bis</a:t>
            </a:r>
            <a:r>
              <a:rPr sz="19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heute</a:t>
            </a:r>
            <a:r>
              <a:rPr sz="19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nicht</a:t>
            </a:r>
            <a:r>
              <a:rPr sz="19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gemeldet,</a:t>
            </a:r>
            <a:endParaRPr sz="19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315"/>
              </a:spcBef>
              <a:buChar char="•"/>
              <a:tabLst>
                <a:tab pos="241300" algn="l"/>
              </a:tabLst>
            </a:pP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z="19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nächste</a:t>
            </a:r>
            <a:r>
              <a:rPr sz="19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Woche</a:t>
            </a:r>
            <a:r>
              <a:rPr sz="19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vier</a:t>
            </a:r>
            <a:r>
              <a:rPr sz="19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Stunden</a:t>
            </a:r>
            <a:r>
              <a:rPr sz="19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arbeiten</a:t>
            </a:r>
            <a:r>
              <a:rPr sz="19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gehen,</a:t>
            </a:r>
            <a:endParaRPr sz="19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310"/>
              </a:spcBef>
              <a:buChar char="•"/>
              <a:tabLst>
                <a:tab pos="241300" algn="l"/>
              </a:tabLst>
            </a:pP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hat</a:t>
            </a:r>
            <a:r>
              <a:rPr sz="19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bisher</a:t>
            </a:r>
            <a:r>
              <a:rPr sz="19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noch</a:t>
            </a:r>
            <a:r>
              <a:rPr sz="19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keine</a:t>
            </a:r>
            <a:r>
              <a:rPr sz="19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Erlaubnis</a:t>
            </a:r>
            <a:r>
              <a:rPr sz="19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weiter</a:t>
            </a:r>
            <a:r>
              <a:rPr sz="19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im</a:t>
            </a:r>
            <a:r>
              <a:rPr sz="19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Hamburgermodell</a:t>
            </a:r>
            <a:r>
              <a:rPr sz="19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zu</a:t>
            </a:r>
            <a:r>
              <a:rPr sz="19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bleiben,</a:t>
            </a:r>
            <a:endParaRPr sz="19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325"/>
              </a:spcBef>
              <a:buChar char="•"/>
              <a:tabLst>
                <a:tab pos="241300" algn="l"/>
              </a:tabLst>
            </a:pP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Kosten</a:t>
            </a:r>
            <a:r>
              <a:rPr sz="19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sind</a:t>
            </a:r>
            <a:r>
              <a:rPr sz="19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immer</a:t>
            </a:r>
            <a:r>
              <a:rPr sz="19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noch</a:t>
            </a:r>
            <a:r>
              <a:rPr sz="19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nicht</a:t>
            </a:r>
            <a:r>
              <a:rPr sz="19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übernommen,</a:t>
            </a:r>
            <a:endParaRPr sz="19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310"/>
              </a:spcBef>
              <a:buChar char="•"/>
              <a:tabLst>
                <a:tab pos="241300" algn="l"/>
              </a:tabLst>
            </a:pP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Thema</a:t>
            </a:r>
            <a:r>
              <a:rPr sz="19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Schwerbehinderung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bei</a:t>
            </a:r>
            <a:r>
              <a:rPr sz="19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denen</a:t>
            </a:r>
            <a:r>
              <a:rPr sz="19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angekommen,</a:t>
            </a:r>
            <a:r>
              <a:rPr sz="19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muss</a:t>
            </a:r>
            <a:r>
              <a:rPr sz="19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man</a:t>
            </a:r>
            <a:r>
              <a:rPr sz="19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abwarten,</a:t>
            </a:r>
            <a:endParaRPr sz="19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315"/>
              </a:spcBef>
              <a:buChar char="•"/>
              <a:tabLst>
                <a:tab pos="241300" algn="l"/>
              </a:tabLst>
            </a:pP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nimmt</a:t>
            </a:r>
            <a:r>
              <a:rPr sz="19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weiterhin</a:t>
            </a:r>
            <a:r>
              <a:rPr sz="19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r>
              <a:rPr sz="19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25" dirty="0">
                <a:solidFill>
                  <a:srgbClr val="FFFFFF"/>
                </a:solidFill>
                <a:latin typeface="Arial"/>
                <a:cs typeface="Arial"/>
              </a:rPr>
              <a:t>Tropfen</a:t>
            </a:r>
            <a:r>
              <a:rPr sz="19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Amitriptylin</a:t>
            </a:r>
            <a:r>
              <a:rPr sz="19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abends</a:t>
            </a:r>
            <a:r>
              <a:rPr sz="19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19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morgens</a:t>
            </a:r>
            <a:r>
              <a:rPr sz="19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30</a:t>
            </a:r>
            <a:r>
              <a:rPr sz="19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mg</a:t>
            </a:r>
            <a:r>
              <a:rPr sz="19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Duloxetin,</a:t>
            </a:r>
            <a:endParaRPr sz="19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325"/>
              </a:spcBef>
              <a:buChar char="•"/>
              <a:tabLst>
                <a:tab pos="241300" algn="l"/>
              </a:tabLst>
            </a:pP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Nachtschlaf</a:t>
            </a:r>
            <a:r>
              <a:rPr sz="19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ist</a:t>
            </a:r>
            <a:r>
              <a:rPr sz="19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gut,</a:t>
            </a:r>
            <a:r>
              <a:rPr sz="19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soll</a:t>
            </a:r>
            <a:r>
              <a:rPr sz="19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Amitriptylin</a:t>
            </a:r>
            <a:r>
              <a:rPr sz="19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um</a:t>
            </a:r>
            <a:r>
              <a:rPr sz="19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zwei</a:t>
            </a:r>
            <a:r>
              <a:rPr sz="19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Tropfen</a:t>
            </a:r>
            <a:r>
              <a:rPr sz="19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reduzieren,</a:t>
            </a:r>
            <a:endParaRPr sz="19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310"/>
              </a:spcBef>
              <a:buChar char="•"/>
              <a:tabLst>
                <a:tab pos="241300" algn="l"/>
              </a:tabLst>
            </a:pP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Auto</a:t>
            </a:r>
            <a:r>
              <a:rPr sz="19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ist</a:t>
            </a:r>
            <a:r>
              <a:rPr sz="19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sie</a:t>
            </a:r>
            <a:r>
              <a:rPr sz="19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inzwischen</a:t>
            </a:r>
            <a:r>
              <a:rPr sz="19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auch</a:t>
            </a:r>
            <a:r>
              <a:rPr sz="19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schon</a:t>
            </a:r>
            <a:r>
              <a:rPr sz="19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gefahren,</a:t>
            </a:r>
            <a:endParaRPr sz="19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315"/>
              </a:spcBef>
              <a:buChar char="•"/>
              <a:tabLst>
                <a:tab pos="241300" algn="l"/>
              </a:tabLst>
            </a:pP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Macht</a:t>
            </a:r>
            <a:r>
              <a:rPr sz="19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vermehrt</a:t>
            </a:r>
            <a:r>
              <a:rPr sz="19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Physiotherapie</a:t>
            </a:r>
            <a:endParaRPr sz="19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325"/>
              </a:spcBef>
              <a:buChar char="•"/>
              <a:tabLst>
                <a:tab pos="241300" algn="l"/>
              </a:tabLst>
            </a:pP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Antrag</a:t>
            </a:r>
            <a:r>
              <a:rPr sz="19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immer</a:t>
            </a:r>
            <a:r>
              <a:rPr sz="19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noch</a:t>
            </a:r>
            <a:r>
              <a:rPr sz="19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nicht</a:t>
            </a:r>
            <a:r>
              <a:rPr sz="19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genehmigt</a:t>
            </a:r>
            <a:endParaRPr sz="1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1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35" dirty="0"/>
              <a:t>Fallbeispiel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24913"/>
            <a:ext cx="8911590" cy="3674745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23.01.2020: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10"/>
              </a:spcBef>
              <a:buChar char="•"/>
              <a:tabLst>
                <a:tab pos="240665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ihr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geht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super,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10"/>
              </a:spcBef>
              <a:buChar char="•"/>
              <a:tabLst>
                <a:tab pos="240665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fast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keine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Schmerzen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20"/>
              </a:spcBef>
              <a:buChar char="•"/>
              <a:tabLst>
                <a:tab pos="240665" algn="l"/>
                <a:tab pos="2444115" algn="l"/>
              </a:tabLst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THC10:CBD10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	0.25ml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morgens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0,75ml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abends,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10"/>
              </a:spcBef>
              <a:buChar char="•"/>
              <a:tabLst>
                <a:tab pos="240665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Im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Vergleich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zum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letzten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Jahr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wie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neu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geboren,</a:t>
            </a:r>
            <a:endParaRPr sz="2400">
              <a:latin typeface="Arial"/>
              <a:cs typeface="Arial"/>
            </a:endParaRPr>
          </a:p>
          <a:p>
            <a:pPr marL="240029" indent="-227329">
              <a:lnSpc>
                <a:spcPct val="100000"/>
              </a:lnSpc>
              <a:spcBef>
                <a:spcPts val="705"/>
              </a:spcBef>
              <a:buChar char="•"/>
              <a:tabLst>
                <a:tab pos="240029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nimmt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abends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noch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Amitriptylin-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Tropfen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morgens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Duloxetin,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25"/>
              </a:spcBef>
              <a:buChar char="•"/>
              <a:tabLst>
                <a:tab pos="240665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fühlt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sich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richtig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gut,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05"/>
              </a:spcBef>
              <a:buChar char="•"/>
              <a:tabLst>
                <a:tab pos="240665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fragt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nach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Organschädigung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durch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Cannabis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nichts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bekannt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1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35" dirty="0"/>
              <a:t>Fallbeispiel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24913"/>
            <a:ext cx="6808470" cy="3674745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11.02.2022: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10"/>
              </a:spcBef>
              <a:buChar char="•"/>
              <a:tabLst>
                <a:tab pos="240665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ihr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geht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weiterhin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sehr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gut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10"/>
              </a:spcBef>
              <a:buChar char="•"/>
              <a:tabLst>
                <a:tab pos="240665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fast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keine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Schmerzen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20"/>
              </a:spcBef>
              <a:buChar char="•"/>
              <a:tabLst>
                <a:tab pos="240665" algn="l"/>
                <a:tab pos="2444115" algn="l"/>
              </a:tabLst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THC10:CBD10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	0.25ml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morgens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0,75ml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abends,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10"/>
              </a:spcBef>
              <a:buChar char="•"/>
              <a:tabLst>
                <a:tab pos="240665" algn="l"/>
              </a:tabLst>
            </a:pP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Amitriptylin-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Tropfen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um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die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Hälfte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reduziert,</a:t>
            </a:r>
            <a:endParaRPr sz="2400">
              <a:latin typeface="Arial"/>
              <a:cs typeface="Arial"/>
            </a:endParaRPr>
          </a:p>
          <a:p>
            <a:pPr marL="240029" indent="-227329">
              <a:lnSpc>
                <a:spcPct val="100000"/>
              </a:lnSpc>
              <a:spcBef>
                <a:spcPts val="705"/>
              </a:spcBef>
              <a:buFont typeface="Arial"/>
              <a:buChar char="•"/>
              <a:tabLst>
                <a:tab pos="240029" algn="l"/>
              </a:tabLst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SCS</a:t>
            </a:r>
            <a:r>
              <a:rPr sz="24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seit</a:t>
            </a:r>
            <a:r>
              <a:rPr sz="24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14</a:t>
            </a:r>
            <a:r>
              <a:rPr sz="24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Tagen</a:t>
            </a:r>
            <a:r>
              <a:rPr sz="24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abgestellt,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25"/>
              </a:spcBef>
              <a:buFont typeface="Arial"/>
              <a:buChar char="•"/>
              <a:tabLst>
                <a:tab pos="240665" algn="l"/>
              </a:tabLst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Keine</a:t>
            </a:r>
            <a:r>
              <a:rPr sz="24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Veränderung</a:t>
            </a:r>
            <a:r>
              <a:rPr sz="24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24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Schmerzen</a:t>
            </a:r>
            <a:r>
              <a:rPr sz="24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NRS</a:t>
            </a:r>
            <a:r>
              <a:rPr sz="24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05"/>
              </a:spcBef>
              <a:buFont typeface="Arial"/>
              <a:buChar char="•"/>
              <a:tabLst>
                <a:tab pos="240665" algn="l"/>
              </a:tabLst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bis</a:t>
            </a:r>
            <a:r>
              <a:rPr sz="24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heute</a:t>
            </a:r>
            <a:r>
              <a:rPr sz="24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(letzter</a:t>
            </a:r>
            <a:r>
              <a:rPr sz="24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Besuch</a:t>
            </a:r>
            <a:r>
              <a:rPr sz="24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02.10.24)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1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35" dirty="0"/>
              <a:t>Fallbeispiel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24913"/>
            <a:ext cx="9552940" cy="3749675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805"/>
              </a:spcBef>
            </a:pP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55-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jährige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Patientin</a:t>
            </a:r>
            <a:endParaRPr sz="2400">
              <a:latin typeface="Arial"/>
              <a:cs typeface="Arial"/>
            </a:endParaRPr>
          </a:p>
          <a:p>
            <a:pPr marL="240665" indent="-227965" algn="just">
              <a:lnSpc>
                <a:spcPct val="100000"/>
              </a:lnSpc>
              <a:spcBef>
                <a:spcPts val="710"/>
              </a:spcBef>
              <a:buChar char="•"/>
              <a:tabLst>
                <a:tab pos="240665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Multiple</a:t>
            </a:r>
            <a:r>
              <a:rPr sz="24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Sklerose</a:t>
            </a:r>
            <a:endParaRPr sz="2400">
              <a:latin typeface="Arial"/>
              <a:cs typeface="Arial"/>
            </a:endParaRPr>
          </a:p>
          <a:p>
            <a:pPr marL="240029" marR="5080" indent="-227965" algn="just">
              <a:lnSpc>
                <a:spcPts val="2590"/>
              </a:lnSpc>
              <a:spcBef>
                <a:spcPts val="1040"/>
              </a:spcBef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Krämpfe,</a:t>
            </a:r>
            <a:r>
              <a:rPr sz="24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Spastik,</a:t>
            </a:r>
            <a:r>
              <a:rPr sz="24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deutliche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Gangunsicherheit,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Fallneigung,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häufiges 	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Fallen,</a:t>
            </a:r>
            <a:r>
              <a:rPr sz="24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deutliche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depressive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Verstimmung,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Frage</a:t>
            </a:r>
            <a:r>
              <a:rPr sz="24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nach</a:t>
            </a:r>
            <a:r>
              <a:rPr sz="24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dem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Sinn</a:t>
            </a:r>
            <a:r>
              <a:rPr sz="24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des 	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Lebens</a:t>
            </a:r>
            <a:endParaRPr sz="2400">
              <a:latin typeface="Arial"/>
              <a:cs typeface="Arial"/>
            </a:endParaRPr>
          </a:p>
          <a:p>
            <a:pPr marL="240665" indent="-227965" algn="just">
              <a:lnSpc>
                <a:spcPct val="100000"/>
              </a:lnSpc>
              <a:spcBef>
                <a:spcPts val="685"/>
              </a:spcBef>
              <a:buChar char="•"/>
              <a:tabLst>
                <a:tab pos="240665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Baclofen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nur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Nebenwirkungen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kaum</a:t>
            </a:r>
            <a:r>
              <a:rPr sz="24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Wirkung,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Duloxetin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60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mg</a:t>
            </a:r>
            <a:endParaRPr sz="2400">
              <a:latin typeface="Arial"/>
              <a:cs typeface="Arial"/>
            </a:endParaRPr>
          </a:p>
          <a:p>
            <a:pPr marL="240029" marR="509270" indent="-227965" algn="just">
              <a:lnSpc>
                <a:spcPts val="2590"/>
              </a:lnSpc>
              <a:spcBef>
                <a:spcPts val="1040"/>
              </a:spcBef>
              <a:buChar char="•"/>
              <a:tabLst>
                <a:tab pos="241300" algn="l"/>
              </a:tabLst>
            </a:pP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Cannabis-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Spray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wegen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nicht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ausreichender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Wirkung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starken 	Nebenwirkungen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(Schleimhautläsionen)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abgesetzt</a:t>
            </a:r>
            <a:endParaRPr sz="2400">
              <a:latin typeface="Arial"/>
              <a:cs typeface="Arial"/>
            </a:endParaRPr>
          </a:p>
          <a:p>
            <a:pPr marL="240665" indent="-227965" algn="just">
              <a:lnSpc>
                <a:spcPct val="100000"/>
              </a:lnSpc>
              <a:spcBef>
                <a:spcPts val="670"/>
              </a:spcBef>
              <a:buChar char="•"/>
              <a:tabLst>
                <a:tab pos="240665" algn="l"/>
              </a:tabLst>
            </a:pP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Versuch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mit</a:t>
            </a:r>
            <a:r>
              <a:rPr sz="24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einer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Cannabisblüte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(THC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6%/CBD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8,5%)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1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35" dirty="0"/>
              <a:t>Fallbeispiel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805"/>
              </a:spcBef>
              <a:buChar char="•"/>
              <a:tabLst>
                <a:tab pos="240665" algn="l"/>
              </a:tabLst>
            </a:pPr>
            <a:r>
              <a:rPr sz="2400" spc="-20" dirty="0"/>
              <a:t>Vorsichtige</a:t>
            </a:r>
            <a:r>
              <a:rPr sz="2400" spc="-80" dirty="0"/>
              <a:t> </a:t>
            </a:r>
            <a:r>
              <a:rPr sz="2400" spc="-10" dirty="0"/>
              <a:t>Titrierung</a:t>
            </a:r>
            <a:r>
              <a:rPr sz="2400" spc="-40" dirty="0"/>
              <a:t> </a:t>
            </a:r>
            <a:r>
              <a:rPr sz="2400" spc="-20" dirty="0"/>
              <a:t>(3-</a:t>
            </a:r>
            <a:r>
              <a:rPr sz="2400" dirty="0"/>
              <a:t>4</a:t>
            </a:r>
            <a:r>
              <a:rPr sz="2400" spc="-50" dirty="0"/>
              <a:t> </a:t>
            </a:r>
            <a:r>
              <a:rPr sz="2400" dirty="0"/>
              <a:t>x</a:t>
            </a:r>
            <a:r>
              <a:rPr sz="2400" spc="-60" dirty="0"/>
              <a:t> </a:t>
            </a:r>
            <a:r>
              <a:rPr sz="2400" dirty="0"/>
              <a:t>50</a:t>
            </a:r>
            <a:r>
              <a:rPr sz="2400" spc="-40" dirty="0"/>
              <a:t> </a:t>
            </a:r>
            <a:r>
              <a:rPr sz="2400" spc="-25" dirty="0"/>
              <a:t>mg)</a:t>
            </a:r>
            <a:endParaRPr sz="2400"/>
          </a:p>
          <a:p>
            <a:pPr marL="240665" indent="-227965">
              <a:lnSpc>
                <a:spcPct val="100000"/>
              </a:lnSpc>
              <a:spcBef>
                <a:spcPts val="710"/>
              </a:spcBef>
              <a:buChar char="•"/>
              <a:tabLst>
                <a:tab pos="240665" algn="l"/>
              </a:tabLst>
            </a:pPr>
            <a:r>
              <a:rPr sz="2400" dirty="0"/>
              <a:t>Merkt,</a:t>
            </a:r>
            <a:r>
              <a:rPr sz="2400" spc="-90" dirty="0"/>
              <a:t> </a:t>
            </a:r>
            <a:r>
              <a:rPr sz="2400" dirty="0"/>
              <a:t>dass</a:t>
            </a:r>
            <a:r>
              <a:rPr sz="2400" spc="-70" dirty="0"/>
              <a:t> </a:t>
            </a:r>
            <a:r>
              <a:rPr sz="2400" dirty="0"/>
              <a:t>etwas</a:t>
            </a:r>
            <a:r>
              <a:rPr sz="2400" spc="-80" dirty="0"/>
              <a:t> </a:t>
            </a:r>
            <a:r>
              <a:rPr sz="2400" dirty="0"/>
              <a:t>passiert</a:t>
            </a:r>
            <a:r>
              <a:rPr sz="2400" spc="-60" dirty="0"/>
              <a:t> </a:t>
            </a:r>
            <a:r>
              <a:rPr sz="2400" dirty="0"/>
              <a:t>(nach</a:t>
            </a:r>
            <a:r>
              <a:rPr sz="2400" spc="-75" dirty="0"/>
              <a:t> </a:t>
            </a:r>
            <a:r>
              <a:rPr sz="2400" dirty="0"/>
              <a:t>einem</a:t>
            </a:r>
            <a:r>
              <a:rPr sz="2400" spc="-60" dirty="0"/>
              <a:t> </a:t>
            </a:r>
            <a:r>
              <a:rPr sz="2400" spc="-10" dirty="0"/>
              <a:t>Monat)</a:t>
            </a:r>
            <a:endParaRPr sz="2400"/>
          </a:p>
          <a:p>
            <a:pPr marL="240665" indent="-227965">
              <a:lnSpc>
                <a:spcPct val="100000"/>
              </a:lnSpc>
              <a:spcBef>
                <a:spcPts val="710"/>
              </a:spcBef>
              <a:buChar char="•"/>
              <a:tabLst>
                <a:tab pos="240665" algn="l"/>
              </a:tabLst>
            </a:pPr>
            <a:r>
              <a:rPr sz="2400" dirty="0"/>
              <a:t>Spastik</a:t>
            </a:r>
            <a:r>
              <a:rPr sz="2400" spc="-95" dirty="0"/>
              <a:t> </a:t>
            </a:r>
            <a:r>
              <a:rPr sz="2400" spc="-10" dirty="0"/>
              <a:t>unverändert</a:t>
            </a:r>
            <a:endParaRPr sz="2400"/>
          </a:p>
          <a:p>
            <a:pPr marL="240665" indent="-227965">
              <a:lnSpc>
                <a:spcPct val="100000"/>
              </a:lnSpc>
              <a:spcBef>
                <a:spcPts val="720"/>
              </a:spcBef>
              <a:buChar char="•"/>
              <a:tabLst>
                <a:tab pos="240665" algn="l"/>
              </a:tabLst>
            </a:pPr>
            <a:r>
              <a:rPr sz="2400" dirty="0"/>
              <a:t>Steigerung</a:t>
            </a:r>
            <a:r>
              <a:rPr sz="2400" spc="-65" dirty="0"/>
              <a:t> </a:t>
            </a:r>
            <a:r>
              <a:rPr sz="2400" dirty="0"/>
              <a:t>der</a:t>
            </a:r>
            <a:r>
              <a:rPr sz="2400" spc="-65" dirty="0"/>
              <a:t> </a:t>
            </a:r>
            <a:r>
              <a:rPr sz="2400" dirty="0"/>
              <a:t>Dosierung</a:t>
            </a:r>
            <a:r>
              <a:rPr sz="2400" spc="-60" dirty="0"/>
              <a:t> </a:t>
            </a:r>
            <a:r>
              <a:rPr sz="2400" dirty="0"/>
              <a:t>auf</a:t>
            </a:r>
            <a:r>
              <a:rPr sz="2400" spc="-70" dirty="0"/>
              <a:t> </a:t>
            </a:r>
            <a:r>
              <a:rPr sz="2400" dirty="0"/>
              <a:t>3</a:t>
            </a:r>
            <a:r>
              <a:rPr sz="2400" spc="-65" dirty="0"/>
              <a:t> </a:t>
            </a:r>
            <a:r>
              <a:rPr sz="2400" dirty="0"/>
              <a:t>x</a:t>
            </a:r>
            <a:r>
              <a:rPr sz="2400" spc="-75" dirty="0"/>
              <a:t> </a:t>
            </a:r>
            <a:r>
              <a:rPr sz="2400" dirty="0"/>
              <a:t>100</a:t>
            </a:r>
            <a:r>
              <a:rPr sz="2400" spc="-65" dirty="0"/>
              <a:t> </a:t>
            </a:r>
            <a:r>
              <a:rPr sz="2400" spc="-25" dirty="0"/>
              <a:t>mg</a:t>
            </a:r>
            <a:endParaRPr sz="2400"/>
          </a:p>
          <a:p>
            <a:pPr marL="240029" marR="5080" indent="-227965">
              <a:lnSpc>
                <a:spcPts val="2590"/>
              </a:lnSpc>
              <a:spcBef>
                <a:spcPts val="1035"/>
              </a:spcBef>
              <a:buChar char="•"/>
              <a:tabLst>
                <a:tab pos="241300" algn="l"/>
              </a:tabLst>
            </a:pPr>
            <a:r>
              <a:rPr sz="2400" dirty="0"/>
              <a:t>Für</a:t>
            </a:r>
            <a:r>
              <a:rPr sz="2400" spc="-70" dirty="0"/>
              <a:t> </a:t>
            </a:r>
            <a:r>
              <a:rPr sz="2400" dirty="0"/>
              <a:t>die</a:t>
            </a:r>
            <a:r>
              <a:rPr sz="2400" spc="-55" dirty="0"/>
              <a:t> </a:t>
            </a:r>
            <a:r>
              <a:rPr sz="2400" dirty="0"/>
              <a:t>Beine</a:t>
            </a:r>
            <a:r>
              <a:rPr sz="2400" spc="-35" dirty="0"/>
              <a:t> </a:t>
            </a:r>
            <a:r>
              <a:rPr sz="2400" dirty="0"/>
              <a:t>hilft</a:t>
            </a:r>
            <a:r>
              <a:rPr sz="2400" spc="-55" dirty="0"/>
              <a:t> </a:t>
            </a:r>
            <a:r>
              <a:rPr sz="2400" dirty="0"/>
              <a:t>das</a:t>
            </a:r>
            <a:r>
              <a:rPr sz="2400" spc="-60" dirty="0"/>
              <a:t> </a:t>
            </a:r>
            <a:r>
              <a:rPr sz="2400" dirty="0"/>
              <a:t>Cannabis</a:t>
            </a:r>
            <a:r>
              <a:rPr sz="2400" spc="-30" dirty="0"/>
              <a:t> </a:t>
            </a:r>
            <a:r>
              <a:rPr sz="2400" dirty="0"/>
              <a:t>wenig,</a:t>
            </a:r>
            <a:r>
              <a:rPr sz="2400" spc="-45" dirty="0"/>
              <a:t> </a:t>
            </a:r>
            <a:r>
              <a:rPr sz="2400" dirty="0"/>
              <a:t>regt</a:t>
            </a:r>
            <a:r>
              <a:rPr sz="2400" spc="-70" dirty="0"/>
              <a:t> </a:t>
            </a:r>
            <a:r>
              <a:rPr sz="2400" dirty="0"/>
              <a:t>aber</a:t>
            </a:r>
            <a:r>
              <a:rPr sz="2400" spc="-50" dirty="0"/>
              <a:t> </a:t>
            </a:r>
            <a:r>
              <a:rPr sz="2400" dirty="0"/>
              <a:t>total</a:t>
            </a:r>
            <a:r>
              <a:rPr sz="2400" spc="-65" dirty="0"/>
              <a:t> </a:t>
            </a:r>
            <a:r>
              <a:rPr sz="2400" dirty="0"/>
              <a:t>ihre</a:t>
            </a:r>
            <a:r>
              <a:rPr sz="2400" spc="-55" dirty="0"/>
              <a:t> </a:t>
            </a:r>
            <a:r>
              <a:rPr sz="2400" spc="-10" dirty="0"/>
              <a:t>Lebensgeister 	</a:t>
            </a:r>
            <a:r>
              <a:rPr sz="2400" spc="-25" dirty="0"/>
              <a:t>an</a:t>
            </a:r>
            <a:endParaRPr sz="2400"/>
          </a:p>
          <a:p>
            <a:pPr marL="240665" indent="-227965">
              <a:lnSpc>
                <a:spcPct val="100000"/>
              </a:lnSpc>
              <a:spcBef>
                <a:spcPts val="675"/>
              </a:spcBef>
              <a:buChar char="•"/>
              <a:tabLst>
                <a:tab pos="240665" algn="l"/>
              </a:tabLst>
            </a:pPr>
            <a:r>
              <a:rPr sz="2400" spc="-10" dirty="0"/>
              <a:t>Cannabispräparat</a:t>
            </a:r>
            <a:r>
              <a:rPr sz="2400" spc="-40" dirty="0"/>
              <a:t> </a:t>
            </a:r>
            <a:r>
              <a:rPr sz="2400" dirty="0"/>
              <a:t>hat</a:t>
            </a:r>
            <a:r>
              <a:rPr sz="2400" spc="-80" dirty="0"/>
              <a:t> </a:t>
            </a:r>
            <a:r>
              <a:rPr sz="2400" dirty="0"/>
              <a:t>positiven</a:t>
            </a:r>
            <a:r>
              <a:rPr sz="2400" spc="-65" dirty="0"/>
              <a:t> </a:t>
            </a:r>
            <a:r>
              <a:rPr sz="2400" dirty="0"/>
              <a:t>Einfluss</a:t>
            </a:r>
            <a:r>
              <a:rPr sz="2400" spc="-75" dirty="0"/>
              <a:t> </a:t>
            </a:r>
            <a:r>
              <a:rPr sz="2400" dirty="0"/>
              <a:t>auf</a:t>
            </a:r>
            <a:r>
              <a:rPr sz="2400" spc="-70" dirty="0"/>
              <a:t> </a:t>
            </a:r>
            <a:r>
              <a:rPr sz="2400" dirty="0"/>
              <a:t>die</a:t>
            </a:r>
            <a:r>
              <a:rPr sz="2400" spc="-65" dirty="0"/>
              <a:t> </a:t>
            </a:r>
            <a:r>
              <a:rPr sz="2400" spc="-10" dirty="0"/>
              <a:t>Depression</a:t>
            </a:r>
            <a:endParaRPr sz="2400"/>
          </a:p>
          <a:p>
            <a:pPr marL="240665" indent="-227965">
              <a:lnSpc>
                <a:spcPct val="100000"/>
              </a:lnSpc>
              <a:spcBef>
                <a:spcPts val="720"/>
              </a:spcBef>
              <a:buChar char="•"/>
              <a:tabLst>
                <a:tab pos="240665" algn="l"/>
              </a:tabLst>
            </a:pPr>
            <a:r>
              <a:rPr sz="2400" dirty="0"/>
              <a:t>Sie</a:t>
            </a:r>
            <a:r>
              <a:rPr sz="2400" spc="-65" dirty="0"/>
              <a:t> </a:t>
            </a:r>
            <a:r>
              <a:rPr sz="2400" dirty="0"/>
              <a:t>fühlt</a:t>
            </a:r>
            <a:r>
              <a:rPr sz="2400" spc="-60" dirty="0"/>
              <a:t> </a:t>
            </a:r>
            <a:r>
              <a:rPr sz="2400" dirty="0"/>
              <a:t>sich</a:t>
            </a:r>
            <a:r>
              <a:rPr sz="2400" spc="-70" dirty="0"/>
              <a:t> </a:t>
            </a:r>
            <a:r>
              <a:rPr sz="2400" dirty="0"/>
              <a:t>einfach</a:t>
            </a:r>
            <a:r>
              <a:rPr sz="2400" spc="-60" dirty="0"/>
              <a:t> </a:t>
            </a:r>
            <a:r>
              <a:rPr sz="2400" dirty="0"/>
              <a:t>gut</a:t>
            </a:r>
            <a:r>
              <a:rPr sz="2400" spc="-70" dirty="0"/>
              <a:t> </a:t>
            </a:r>
            <a:r>
              <a:rPr sz="2400" dirty="0"/>
              <a:t>(nach</a:t>
            </a:r>
            <a:r>
              <a:rPr sz="2400" spc="-70" dirty="0"/>
              <a:t> </a:t>
            </a:r>
            <a:r>
              <a:rPr sz="2400" dirty="0"/>
              <a:t>drei</a:t>
            </a:r>
            <a:r>
              <a:rPr sz="2400" spc="-60" dirty="0"/>
              <a:t> </a:t>
            </a:r>
            <a:r>
              <a:rPr sz="2400" spc="-10" dirty="0"/>
              <a:t>Monaten)</a:t>
            </a:r>
            <a:endParaRPr sz="24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1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35" dirty="0"/>
              <a:t>Fallbeispiel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24913"/>
            <a:ext cx="10332720" cy="3548379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2021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10"/>
              </a:spcBef>
              <a:buChar char="•"/>
              <a:tabLst>
                <a:tab pos="240665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Weiterhin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gut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10"/>
              </a:spcBef>
              <a:buChar char="•"/>
              <a:tabLst>
                <a:tab pos="240665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Ist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früher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Krankheit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verzweifelt,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kann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jetzt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damit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leben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20"/>
              </a:spcBef>
              <a:buChar char="•"/>
              <a:tabLst>
                <a:tab pos="240665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war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mit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dem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Ehemann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drei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Wochen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im</a:t>
            </a:r>
            <a:r>
              <a:rPr sz="240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Allgäu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10"/>
              </a:spcBef>
              <a:buChar char="•"/>
              <a:tabLst>
                <a:tab pos="240665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Ist</a:t>
            </a:r>
            <a:r>
              <a:rPr sz="24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seit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Cannabistherapie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nicht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einmal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mehr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gefallen</a:t>
            </a:r>
            <a:endParaRPr sz="2400">
              <a:latin typeface="Arial"/>
              <a:cs typeface="Arial"/>
            </a:endParaRPr>
          </a:p>
          <a:p>
            <a:pPr marL="240029" indent="-227329">
              <a:lnSpc>
                <a:spcPct val="100000"/>
              </a:lnSpc>
              <a:spcBef>
                <a:spcPts val="705"/>
              </a:spcBef>
              <a:buChar char="•"/>
              <a:tabLst>
                <a:tab pos="240029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Keinerlei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Depressionen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mehr</a:t>
            </a:r>
            <a:endParaRPr sz="2400">
              <a:latin typeface="Arial"/>
              <a:cs typeface="Arial"/>
            </a:endParaRPr>
          </a:p>
          <a:p>
            <a:pPr marL="240029" marR="5080" indent="-227965">
              <a:lnSpc>
                <a:spcPts val="2590"/>
              </a:lnSpc>
              <a:spcBef>
                <a:spcPts val="1050"/>
              </a:spcBef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Neurologe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fragt</a:t>
            </a:r>
            <a:r>
              <a:rPr sz="24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nach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ob</a:t>
            </a:r>
            <a:r>
              <a:rPr sz="24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die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Dosis</a:t>
            </a:r>
            <a:r>
              <a:rPr sz="24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vorsichtig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gesteigert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werden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könnte,</a:t>
            </a:r>
            <a:r>
              <a:rPr sz="24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um 	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die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Spastik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noch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besser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zu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beeinflussen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1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35" dirty="0"/>
              <a:t>Fallbeispiel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24913"/>
            <a:ext cx="8484870" cy="3674745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2022/2023/2024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10"/>
              </a:spcBef>
              <a:buChar char="•"/>
              <a:tabLst>
                <a:tab pos="240665" algn="l"/>
              </a:tabLst>
            </a:pP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Verbrauch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15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g/Monat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10"/>
              </a:spcBef>
              <a:buChar char="•"/>
              <a:tabLst>
                <a:tab pos="240665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Dosierung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jetzt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180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mg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20"/>
              </a:spcBef>
              <a:buChar char="•"/>
              <a:tabLst>
                <a:tab pos="240665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Spastik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etwas</a:t>
            </a:r>
            <a:r>
              <a:rPr sz="24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besser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10"/>
              </a:spcBef>
              <a:buChar char="•"/>
              <a:tabLst>
                <a:tab pos="240665" algn="l"/>
              </a:tabLst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Verreist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viel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mit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ihrem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Ehemann</a:t>
            </a:r>
            <a:endParaRPr sz="2400">
              <a:latin typeface="Arial"/>
              <a:cs typeface="Arial"/>
            </a:endParaRPr>
          </a:p>
          <a:p>
            <a:pPr marL="240029" indent="-227329">
              <a:lnSpc>
                <a:spcPct val="100000"/>
              </a:lnSpc>
              <a:spcBef>
                <a:spcPts val="705"/>
              </a:spcBef>
              <a:buChar char="•"/>
              <a:tabLst>
                <a:tab pos="240029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Ist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ausgeglichener,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zufriedener,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ruht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sich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25"/>
              </a:spcBef>
              <a:buChar char="•"/>
              <a:tabLst>
                <a:tab pos="240665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Lässt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ihren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Ehemann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allein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verreisen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sorgt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für</a:t>
            </a:r>
            <a:r>
              <a:rPr sz="24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sich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allein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05"/>
              </a:spcBef>
              <a:buChar char="•"/>
              <a:tabLst>
                <a:tab pos="240665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Nie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wieder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gefallen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583"/>
            <a:ext cx="12192000" cy="6833234"/>
            <a:chOff x="0" y="12583"/>
            <a:chExt cx="12192000" cy="68332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583"/>
              <a:ext cx="12192000" cy="683285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6169" y="6544528"/>
              <a:ext cx="1711578" cy="22465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00200" y="1867598"/>
            <a:ext cx="8991600" cy="1021080"/>
          </a:xfrm>
          <a:prstGeom prst="rect">
            <a:avLst/>
          </a:prstGeom>
          <a:solidFill>
            <a:srgbClr val="FFFFFF">
              <a:alpha val="10195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R="6985" algn="ctr">
              <a:lnSpc>
                <a:spcPts val="6855"/>
              </a:lnSpc>
            </a:pPr>
            <a:r>
              <a:rPr sz="6000" spc="-275" dirty="0"/>
              <a:t>Mögliche</a:t>
            </a:r>
            <a:r>
              <a:rPr sz="6000" spc="-509" dirty="0"/>
              <a:t> </a:t>
            </a:r>
            <a:r>
              <a:rPr sz="6000" spc="-285" dirty="0"/>
              <a:t>Indikatoren</a:t>
            </a:r>
            <a:endParaRPr sz="600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583"/>
            <a:ext cx="12192000" cy="6833234"/>
            <a:chOff x="0" y="12583"/>
            <a:chExt cx="12192000" cy="68332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583"/>
              <a:ext cx="12192000" cy="683285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78065" y="1511553"/>
              <a:ext cx="10436225" cy="1720850"/>
            </a:xfrm>
            <a:custGeom>
              <a:avLst/>
              <a:gdLst/>
              <a:ahLst/>
              <a:cxnLst/>
              <a:rect l="l" t="t" r="r" b="b"/>
              <a:pathLst>
                <a:path w="10436225" h="1720850">
                  <a:moveTo>
                    <a:pt x="10435844" y="0"/>
                  </a:moveTo>
                  <a:lnTo>
                    <a:pt x="0" y="0"/>
                  </a:lnTo>
                  <a:lnTo>
                    <a:pt x="0" y="1720723"/>
                  </a:lnTo>
                  <a:lnTo>
                    <a:pt x="10435844" y="1720723"/>
                  </a:lnTo>
                  <a:lnTo>
                    <a:pt x="10435844" y="0"/>
                  </a:lnTo>
                  <a:close/>
                </a:path>
              </a:pathLst>
            </a:custGeom>
            <a:solidFill>
              <a:srgbClr val="FFFFFF">
                <a:alpha val="1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6169" y="6544528"/>
              <a:ext cx="1711578" cy="22465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08810" y="1404620"/>
            <a:ext cx="8374380" cy="176339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490855" marR="5080" indent="-478790">
              <a:lnSpc>
                <a:spcPts val="6480"/>
              </a:lnSpc>
              <a:spcBef>
                <a:spcPts val="915"/>
              </a:spcBef>
            </a:pPr>
            <a:r>
              <a:rPr sz="6000" spc="-254" dirty="0"/>
              <a:t>Welches</a:t>
            </a:r>
            <a:r>
              <a:rPr sz="6000" spc="-530" dirty="0"/>
              <a:t> </a:t>
            </a:r>
            <a:r>
              <a:rPr sz="6000" spc="-305" dirty="0"/>
              <a:t>Cannabispräparat </a:t>
            </a:r>
            <a:r>
              <a:rPr sz="6000" spc="-150" dirty="0"/>
              <a:t>für</a:t>
            </a:r>
            <a:r>
              <a:rPr sz="6000" spc="-470" dirty="0"/>
              <a:t> </a:t>
            </a:r>
            <a:r>
              <a:rPr sz="6000" spc="-225" dirty="0"/>
              <a:t>welchen</a:t>
            </a:r>
            <a:r>
              <a:rPr sz="6000" spc="-470" dirty="0"/>
              <a:t> </a:t>
            </a:r>
            <a:r>
              <a:rPr sz="6000" spc="-340" dirty="0"/>
              <a:t>Patienten??</a:t>
            </a:r>
            <a:endParaRPr sz="6000"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4782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Das</a:t>
            </a:r>
            <a:r>
              <a:rPr spc="-20" dirty="0"/>
              <a:t> </a:t>
            </a:r>
            <a:r>
              <a:rPr dirty="0"/>
              <a:t>richtige</a:t>
            </a:r>
            <a:r>
              <a:rPr spc="-40" dirty="0"/>
              <a:t> </a:t>
            </a:r>
            <a:r>
              <a:rPr spc="-10" dirty="0"/>
              <a:t>Medikament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11198"/>
            <a:ext cx="7947659" cy="3422015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805"/>
              </a:spcBef>
              <a:buChar char="•"/>
              <a:tabLst>
                <a:tab pos="240665" algn="l"/>
              </a:tabLst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Individuelle</a:t>
            </a:r>
            <a:r>
              <a:rPr sz="2400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Auswahl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10"/>
              </a:spcBef>
              <a:buChar char="•"/>
              <a:tabLst>
                <a:tab pos="240665" algn="l"/>
              </a:tabLst>
            </a:pP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Beginn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meist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60" dirty="0">
                <a:solidFill>
                  <a:srgbClr val="FFFFFF"/>
                </a:solidFill>
                <a:latin typeface="Arial"/>
                <a:cs typeface="Arial"/>
              </a:rPr>
              <a:t>mit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einem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ausgeglichenen</a:t>
            </a:r>
            <a:r>
              <a:rPr sz="24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Extrakt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(THC/CBD)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25"/>
              </a:spcBef>
              <a:buChar char="•"/>
              <a:tabLst>
                <a:tab pos="240665" algn="l"/>
              </a:tabLst>
            </a:pP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Blüten</a:t>
            </a:r>
            <a:r>
              <a:rPr sz="24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eher</a:t>
            </a:r>
            <a:r>
              <a:rPr sz="24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beim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„Erfahrenen“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05"/>
              </a:spcBef>
              <a:buChar char="•"/>
              <a:tabLst>
                <a:tab pos="240665" algn="l"/>
              </a:tabLst>
            </a:pP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Start</a:t>
            </a:r>
            <a:r>
              <a:rPr sz="2400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low</a:t>
            </a:r>
            <a:r>
              <a:rPr sz="240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240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20" dirty="0">
                <a:solidFill>
                  <a:srgbClr val="FFFFFF"/>
                </a:solidFill>
                <a:latin typeface="Arial"/>
                <a:cs typeface="Arial"/>
              </a:rPr>
              <a:t>go</a:t>
            </a:r>
            <a:r>
              <a:rPr sz="2400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slow</a:t>
            </a:r>
            <a:endParaRPr sz="2400">
              <a:latin typeface="Arial"/>
              <a:cs typeface="Arial"/>
            </a:endParaRPr>
          </a:p>
          <a:p>
            <a:pPr marL="240029" marR="83185" indent="-227965">
              <a:lnSpc>
                <a:spcPts val="2590"/>
              </a:lnSpc>
              <a:spcBef>
                <a:spcPts val="1035"/>
              </a:spcBef>
              <a:buChar char="•"/>
              <a:tabLst>
                <a:tab pos="241300" algn="l"/>
              </a:tabLst>
            </a:pP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Vorsichtige</a:t>
            </a:r>
            <a:r>
              <a:rPr sz="24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Titration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unter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Beachtung</a:t>
            </a:r>
            <a:r>
              <a:rPr sz="24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24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Nebenwirkungen 	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(Dosierungsschemata</a:t>
            </a:r>
            <a:r>
              <a:rPr sz="24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24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einzelnen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Hersteller)</a:t>
            </a:r>
            <a:endParaRPr sz="2400">
              <a:latin typeface="Arial"/>
              <a:cs typeface="Arial"/>
            </a:endParaRPr>
          </a:p>
          <a:p>
            <a:pPr marL="240029" marR="206375" indent="-227965">
              <a:lnSpc>
                <a:spcPts val="2590"/>
              </a:lnSpc>
              <a:spcBef>
                <a:spcPts val="1015"/>
              </a:spcBef>
              <a:buChar char="•"/>
              <a:tabLst>
                <a:tab pos="241300" algn="l"/>
              </a:tabLst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Blüten:</a:t>
            </a:r>
            <a:r>
              <a:rPr sz="24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Beginn</a:t>
            </a:r>
            <a:r>
              <a:rPr sz="2400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60" dirty="0">
                <a:solidFill>
                  <a:srgbClr val="FFFFFF"/>
                </a:solidFill>
                <a:latin typeface="Arial"/>
                <a:cs typeface="Arial"/>
              </a:rPr>
              <a:t>mit</a:t>
            </a:r>
            <a:r>
              <a:rPr sz="24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25-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50</a:t>
            </a:r>
            <a:r>
              <a:rPr sz="24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mg</a:t>
            </a:r>
            <a:r>
              <a:rPr sz="24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(3-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4/die)</a:t>
            </a:r>
            <a:r>
              <a:rPr sz="24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ausschließlich</a:t>
            </a:r>
            <a:r>
              <a:rPr sz="24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über 	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Vaporisator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72600" y="1024889"/>
            <a:ext cx="2347213" cy="240372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72600" y="3646093"/>
            <a:ext cx="2347213" cy="234721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17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60"/>
              </a:spcBef>
            </a:pPr>
            <a:r>
              <a:rPr spc="-110" dirty="0"/>
              <a:t>Cannabisblüten</a:t>
            </a:r>
          </a:p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1800" spc="-65" dirty="0"/>
              <a:t>(300</a:t>
            </a:r>
            <a:r>
              <a:rPr sz="1800" spc="-100" dirty="0"/>
              <a:t> </a:t>
            </a:r>
            <a:r>
              <a:rPr sz="1800" spc="-35" dirty="0"/>
              <a:t>verschiedene</a:t>
            </a:r>
            <a:r>
              <a:rPr sz="1800" spc="-125" dirty="0"/>
              <a:t> </a:t>
            </a:r>
            <a:r>
              <a:rPr sz="1800" spc="-10" dirty="0"/>
              <a:t>Blüten,</a:t>
            </a:r>
            <a:r>
              <a:rPr sz="1800" spc="-105" dirty="0"/>
              <a:t> </a:t>
            </a:r>
            <a:r>
              <a:rPr sz="1800" spc="-50" dirty="0"/>
              <a:t>167</a:t>
            </a:r>
            <a:r>
              <a:rPr sz="1800" spc="-90" dirty="0"/>
              <a:t> </a:t>
            </a:r>
            <a:r>
              <a:rPr sz="1800" spc="-55" dirty="0"/>
              <a:t>verfügbar,</a:t>
            </a:r>
            <a:r>
              <a:rPr sz="1800" spc="-110" dirty="0"/>
              <a:t> </a:t>
            </a:r>
            <a:r>
              <a:rPr sz="1800" spc="-10" dirty="0"/>
              <a:t>hier:</a:t>
            </a:r>
            <a:r>
              <a:rPr sz="1800" spc="-110" dirty="0"/>
              <a:t> </a:t>
            </a:r>
            <a:r>
              <a:rPr sz="1800" spc="-10" dirty="0"/>
              <a:t>Auswahl)</a:t>
            </a:r>
            <a:endParaRPr sz="18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5659" y="1684959"/>
            <a:ext cx="9271635" cy="454469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82961" y="6314033"/>
            <a:ext cx="206883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solidFill>
                  <a:srgbClr val="FFFFFF"/>
                </a:solidFill>
                <a:latin typeface="Arial Narrow"/>
                <a:cs typeface="Arial Narrow"/>
              </a:rPr>
              <a:t>Mit</a:t>
            </a:r>
            <a:r>
              <a:rPr sz="1100" spc="5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100" spc="65" dirty="0">
                <a:solidFill>
                  <a:srgbClr val="FFFFFF"/>
                </a:solidFill>
                <a:latin typeface="Arial Narrow"/>
                <a:cs typeface="Arial Narrow"/>
              </a:rPr>
              <a:t>freundlicher</a:t>
            </a:r>
            <a:r>
              <a:rPr sz="1100" spc="2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100" spc="80" dirty="0">
                <a:solidFill>
                  <a:srgbClr val="FFFFFF"/>
                </a:solidFill>
                <a:latin typeface="Arial Narrow"/>
                <a:cs typeface="Arial Narrow"/>
              </a:rPr>
              <a:t>Unterstützung</a:t>
            </a:r>
            <a:r>
              <a:rPr sz="1100" spc="2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100" spc="60" dirty="0">
                <a:solidFill>
                  <a:srgbClr val="FFFFFF"/>
                </a:solidFill>
                <a:latin typeface="Arial Narrow"/>
                <a:cs typeface="Arial Narrow"/>
              </a:rPr>
              <a:t>der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6939" y="605155"/>
            <a:ext cx="1056894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00" dirty="0"/>
              <a:t>Einstellung</a:t>
            </a:r>
            <a:r>
              <a:rPr spc="-345" dirty="0"/>
              <a:t> </a:t>
            </a:r>
            <a:r>
              <a:rPr spc="-195" dirty="0"/>
              <a:t>auf</a:t>
            </a:r>
            <a:r>
              <a:rPr spc="-340" dirty="0"/>
              <a:t> </a:t>
            </a:r>
            <a:r>
              <a:rPr spc="-180" dirty="0"/>
              <a:t>Blüten</a:t>
            </a:r>
            <a:r>
              <a:rPr spc="-335" dirty="0"/>
              <a:t> </a:t>
            </a:r>
            <a:r>
              <a:rPr spc="55" dirty="0"/>
              <a:t>-</a:t>
            </a:r>
            <a:r>
              <a:rPr spc="-335" dirty="0"/>
              <a:t> </a:t>
            </a:r>
            <a:r>
              <a:rPr spc="-90" dirty="0"/>
              <a:t>„Start</a:t>
            </a:r>
            <a:r>
              <a:rPr spc="-355" dirty="0"/>
              <a:t> </a:t>
            </a:r>
            <a:r>
              <a:rPr spc="-70" dirty="0"/>
              <a:t>low</a:t>
            </a:r>
            <a:r>
              <a:rPr spc="-340" dirty="0"/>
              <a:t> </a:t>
            </a:r>
            <a:r>
              <a:rPr spc="-245" dirty="0"/>
              <a:t>and</a:t>
            </a:r>
            <a:r>
              <a:rPr spc="-360" dirty="0"/>
              <a:t> </a:t>
            </a:r>
            <a:r>
              <a:rPr spc="-390" dirty="0"/>
              <a:t>go</a:t>
            </a:r>
            <a:r>
              <a:rPr spc="-340" dirty="0"/>
              <a:t> </a:t>
            </a:r>
            <a:r>
              <a:rPr spc="-10" dirty="0"/>
              <a:t>slow“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17626" y="1842261"/>
            <a:ext cx="3265170" cy="685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8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Startmenge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bei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Blüten:</a:t>
            </a:r>
            <a:endParaRPr sz="1800">
              <a:latin typeface="Arial"/>
              <a:cs typeface="Arial"/>
            </a:endParaRPr>
          </a:p>
          <a:p>
            <a:pPr marL="299085" indent="-286385">
              <a:lnSpc>
                <a:spcPts val="1515"/>
              </a:lnSpc>
              <a:buClr>
                <a:srgbClr val="666666"/>
              </a:buClr>
              <a:buFont typeface="Arial"/>
              <a:buChar char="•"/>
              <a:tabLst>
                <a:tab pos="299085" algn="l"/>
              </a:tabLst>
            </a:pP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THC-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Gehalt</a:t>
            </a:r>
            <a:r>
              <a:rPr sz="14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&gt;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r>
              <a:rPr sz="14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%:</a:t>
            </a:r>
            <a:r>
              <a:rPr sz="1400" b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25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50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mg/</a:t>
            </a: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Tag</a:t>
            </a:r>
            <a:endParaRPr sz="1400">
              <a:latin typeface="Arial"/>
              <a:cs typeface="Arial"/>
            </a:endParaRPr>
          </a:p>
          <a:p>
            <a:pPr marL="299085" indent="-286385">
              <a:lnSpc>
                <a:spcPts val="1600"/>
              </a:lnSpc>
              <a:buClr>
                <a:srgbClr val="666666"/>
              </a:buClr>
              <a:buFont typeface="Arial"/>
              <a:buChar char="•"/>
              <a:tabLst>
                <a:tab pos="299085" algn="l"/>
              </a:tabLst>
            </a:pP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THC-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Gehalt</a:t>
            </a:r>
            <a:r>
              <a:rPr sz="14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&lt;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r>
              <a:rPr sz="14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%:</a:t>
            </a:r>
            <a:r>
              <a:rPr sz="14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100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mg/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Tag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5213" y="4125214"/>
            <a:ext cx="271335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Bei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Erreichen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des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Therapieziels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guter Verträglichkeit,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ist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die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individuelle</a:t>
            </a:r>
            <a:r>
              <a:rPr sz="1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therapeutische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Dosis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erreicht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sollte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beibehalten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werden.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97088" y="2715844"/>
            <a:ext cx="3696970" cy="28619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8600">
              <a:lnSpc>
                <a:spcPts val="1595"/>
              </a:lnSpc>
              <a:spcBef>
                <a:spcPts val="105"/>
              </a:spcBef>
              <a:buClr>
                <a:srgbClr val="666666"/>
              </a:buClr>
              <a:buChar char="•"/>
              <a:tabLst>
                <a:tab pos="241300" algn="l"/>
              </a:tabLst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Aufdosierungsintervall</a:t>
            </a: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ist</a:t>
            </a:r>
            <a:r>
              <a:rPr sz="14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abhängig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vom</a:t>
            </a:r>
            <a:endParaRPr sz="1400">
              <a:latin typeface="Arial"/>
              <a:cs typeface="Arial"/>
            </a:endParaRPr>
          </a:p>
          <a:p>
            <a:pPr marL="241300">
              <a:lnSpc>
                <a:spcPts val="1595"/>
              </a:lnSpc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THC-Gehalt</a:t>
            </a:r>
            <a:endParaRPr sz="1400">
              <a:latin typeface="Arial"/>
              <a:cs typeface="Arial"/>
            </a:endParaRPr>
          </a:p>
          <a:p>
            <a:pPr marL="241300" marR="161925" indent="-229235">
              <a:lnSpc>
                <a:spcPts val="1510"/>
              </a:lnSpc>
              <a:spcBef>
                <a:spcPts val="1030"/>
              </a:spcBef>
              <a:buClr>
                <a:srgbClr val="666666"/>
              </a:buClr>
              <a:buChar char="•"/>
              <a:tabLst>
                <a:tab pos="24130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Bei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empfindlichen</a:t>
            </a:r>
            <a:r>
              <a:rPr sz="1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Patienten,</a:t>
            </a: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empfiehlt</a:t>
            </a:r>
            <a:r>
              <a:rPr sz="1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es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sich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nur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alle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Tage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die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Dosis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zu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erhöhen.</a:t>
            </a:r>
            <a:endParaRPr sz="1400">
              <a:latin typeface="Arial"/>
              <a:cs typeface="Arial"/>
            </a:endParaRPr>
          </a:p>
          <a:p>
            <a:pPr marL="241300" marR="5080" indent="-229235">
              <a:lnSpc>
                <a:spcPts val="1510"/>
              </a:lnSpc>
              <a:spcBef>
                <a:spcPts val="1000"/>
              </a:spcBef>
              <a:buClr>
                <a:srgbClr val="666666"/>
              </a:buClr>
              <a:buChar char="•"/>
              <a:tabLst>
                <a:tab pos="24130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Tritt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keine</a:t>
            </a:r>
            <a:r>
              <a:rPr sz="14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Wirkung</a:t>
            </a:r>
            <a:r>
              <a:rPr sz="14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ein: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frühestens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nach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60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min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doppelte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Dosis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einnehmen</a:t>
            </a:r>
            <a:endParaRPr sz="1400">
              <a:latin typeface="Arial"/>
              <a:cs typeface="Arial"/>
            </a:endParaRPr>
          </a:p>
          <a:p>
            <a:pPr marL="241300" marR="140335" indent="-229235">
              <a:lnSpc>
                <a:spcPct val="90100"/>
              </a:lnSpc>
              <a:spcBef>
                <a:spcPts val="975"/>
              </a:spcBef>
              <a:buClr>
                <a:srgbClr val="666666"/>
              </a:buClr>
              <a:buChar char="•"/>
              <a:tabLst>
                <a:tab pos="24130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Tritt</a:t>
            </a: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leichte</a:t>
            </a:r>
            <a:r>
              <a:rPr sz="14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Wirkung</a:t>
            </a:r>
            <a:r>
              <a:rPr sz="14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ein: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frühestens</a:t>
            </a:r>
            <a:r>
              <a:rPr sz="1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nach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Stunden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erneut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die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letzte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Dosis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einnehmen</a:t>
            </a:r>
            <a:endParaRPr sz="1400">
              <a:latin typeface="Arial"/>
              <a:cs typeface="Arial"/>
            </a:endParaRPr>
          </a:p>
          <a:p>
            <a:pPr marL="241300" marR="97790" indent="-229235">
              <a:lnSpc>
                <a:spcPts val="1510"/>
              </a:lnSpc>
              <a:spcBef>
                <a:spcPts val="1035"/>
              </a:spcBef>
              <a:buClr>
                <a:srgbClr val="666666"/>
              </a:buClr>
              <a:buChar char="•"/>
              <a:tabLst>
                <a:tab pos="24130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Eintritt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unerwünschter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Nebenwirkungen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: nachfolgende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Dosis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um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eine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Einheit reduzieren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029205" y="6599021"/>
            <a:ext cx="512127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10" dirty="0">
                <a:solidFill>
                  <a:srgbClr val="186B23"/>
                </a:solidFill>
                <a:latin typeface="Arial"/>
                <a:cs typeface="Arial"/>
              </a:rPr>
              <a:t>Grotenhermen</a:t>
            </a:r>
            <a:r>
              <a:rPr sz="600" spc="35" dirty="0">
                <a:solidFill>
                  <a:srgbClr val="186B2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86B23"/>
                </a:solidFill>
                <a:latin typeface="Arial"/>
                <a:cs typeface="Arial"/>
              </a:rPr>
              <a:t>F,</a:t>
            </a:r>
            <a:r>
              <a:rPr sz="600" spc="20" dirty="0">
                <a:solidFill>
                  <a:srgbClr val="186B2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86B23"/>
                </a:solidFill>
                <a:latin typeface="Arial"/>
                <a:cs typeface="Arial"/>
              </a:rPr>
              <a:t>Häußermann</a:t>
            </a:r>
            <a:r>
              <a:rPr sz="600" spc="70" dirty="0">
                <a:solidFill>
                  <a:srgbClr val="186B2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86B23"/>
                </a:solidFill>
                <a:latin typeface="Arial"/>
                <a:cs typeface="Arial"/>
              </a:rPr>
              <a:t>K.</a:t>
            </a:r>
            <a:r>
              <a:rPr sz="600" spc="35" dirty="0">
                <a:solidFill>
                  <a:srgbClr val="186B2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86B23"/>
                </a:solidFill>
                <a:latin typeface="Arial"/>
                <a:cs typeface="Arial"/>
              </a:rPr>
              <a:t>Cannabis.</a:t>
            </a:r>
            <a:r>
              <a:rPr sz="600" spc="40" dirty="0">
                <a:solidFill>
                  <a:srgbClr val="186B2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86B23"/>
                </a:solidFill>
                <a:latin typeface="Arial"/>
                <a:cs typeface="Arial"/>
              </a:rPr>
              <a:t>Verordnungshilfe</a:t>
            </a:r>
            <a:r>
              <a:rPr sz="600" spc="10" dirty="0">
                <a:solidFill>
                  <a:srgbClr val="186B2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86B23"/>
                </a:solidFill>
                <a:latin typeface="Arial"/>
                <a:cs typeface="Arial"/>
              </a:rPr>
              <a:t>für</a:t>
            </a:r>
            <a:r>
              <a:rPr sz="600" spc="40" dirty="0">
                <a:solidFill>
                  <a:srgbClr val="186B2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86B23"/>
                </a:solidFill>
                <a:latin typeface="Arial"/>
                <a:cs typeface="Arial"/>
              </a:rPr>
              <a:t>Ärzte.</a:t>
            </a:r>
            <a:r>
              <a:rPr sz="600" spc="20" dirty="0">
                <a:solidFill>
                  <a:srgbClr val="186B2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86B23"/>
                </a:solidFill>
                <a:latin typeface="Arial"/>
                <a:cs typeface="Arial"/>
              </a:rPr>
              <a:t>3.</a:t>
            </a:r>
            <a:r>
              <a:rPr sz="600" spc="35" dirty="0">
                <a:solidFill>
                  <a:srgbClr val="186B2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86B23"/>
                </a:solidFill>
                <a:latin typeface="Arial"/>
                <a:cs typeface="Arial"/>
              </a:rPr>
              <a:t>aktualisierte</a:t>
            </a:r>
            <a:r>
              <a:rPr sz="600" spc="10" dirty="0">
                <a:solidFill>
                  <a:srgbClr val="186B2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86B23"/>
                </a:solidFill>
                <a:latin typeface="Arial"/>
                <a:cs typeface="Arial"/>
              </a:rPr>
              <a:t>Auflage.</a:t>
            </a:r>
            <a:r>
              <a:rPr sz="600" spc="20" dirty="0">
                <a:solidFill>
                  <a:srgbClr val="186B2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86B23"/>
                </a:solidFill>
                <a:latin typeface="Arial"/>
                <a:cs typeface="Arial"/>
              </a:rPr>
              <a:t>Wissenschaftliche Verlagsgesell</a:t>
            </a:r>
            <a:r>
              <a:rPr sz="600" spc="-90" dirty="0">
                <a:solidFill>
                  <a:srgbClr val="186B2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86B23"/>
                </a:solidFill>
                <a:latin typeface="Arial"/>
                <a:cs typeface="Arial"/>
              </a:rPr>
              <a:t>schaft,</a:t>
            </a:r>
            <a:r>
              <a:rPr sz="600" spc="-15" dirty="0">
                <a:solidFill>
                  <a:srgbClr val="186B2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86B23"/>
                </a:solidFill>
                <a:latin typeface="Arial"/>
                <a:cs typeface="Arial"/>
              </a:rPr>
              <a:t>Stuttgart.</a:t>
            </a:r>
            <a:r>
              <a:rPr sz="600" spc="5" dirty="0">
                <a:solidFill>
                  <a:srgbClr val="186B23"/>
                </a:solidFill>
                <a:latin typeface="Arial"/>
                <a:cs typeface="Arial"/>
              </a:rPr>
              <a:t> </a:t>
            </a:r>
            <a:r>
              <a:rPr sz="600" spc="-20" dirty="0">
                <a:solidFill>
                  <a:srgbClr val="186B23"/>
                </a:solidFill>
                <a:latin typeface="Arial"/>
                <a:cs typeface="Arial"/>
              </a:rPr>
              <a:t>2019</a:t>
            </a:r>
            <a:endParaRPr sz="6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834510" y="3080892"/>
            <a:ext cx="4060825" cy="0"/>
          </a:xfrm>
          <a:custGeom>
            <a:avLst/>
            <a:gdLst/>
            <a:ahLst/>
            <a:cxnLst/>
            <a:rect l="l" t="t" r="r" b="b"/>
            <a:pathLst>
              <a:path w="4060825">
                <a:moveTo>
                  <a:pt x="0" y="0"/>
                </a:moveTo>
                <a:lnTo>
                  <a:pt x="4060443" y="0"/>
                </a:lnTo>
              </a:path>
            </a:pathLst>
          </a:custGeom>
          <a:ln w="12240">
            <a:solidFill>
              <a:srgbClr val="6969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34510" y="5884862"/>
            <a:ext cx="4060825" cy="0"/>
          </a:xfrm>
          <a:custGeom>
            <a:avLst/>
            <a:gdLst/>
            <a:ahLst/>
            <a:cxnLst/>
            <a:rect l="l" t="t" r="r" b="b"/>
            <a:pathLst>
              <a:path w="4060825">
                <a:moveTo>
                  <a:pt x="0" y="0"/>
                </a:moveTo>
                <a:lnTo>
                  <a:pt x="4060443" y="0"/>
                </a:lnTo>
              </a:path>
            </a:pathLst>
          </a:custGeom>
          <a:ln w="12240">
            <a:solidFill>
              <a:srgbClr val="6969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131945" y="2750947"/>
            <a:ext cx="346582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mg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Blüten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bei</a:t>
            </a:r>
            <a:r>
              <a:rPr sz="16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hoher</a:t>
            </a:r>
            <a:r>
              <a:rPr sz="16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THC-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Dosis</a:t>
            </a:r>
            <a:r>
              <a:rPr sz="16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&gt;10%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39921" y="3109975"/>
            <a:ext cx="1475105" cy="5067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895"/>
              </a:lnSpc>
              <a:spcBef>
                <a:spcPts val="95"/>
              </a:spcBef>
              <a:tabLst>
                <a:tab pos="574040" algn="l"/>
                <a:tab pos="1136015" algn="l"/>
              </a:tabLst>
            </a:pP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Tag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Tag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600" spc="-50" dirty="0">
                <a:solidFill>
                  <a:srgbClr val="FFFFFF"/>
                </a:solidFill>
                <a:latin typeface="Arial"/>
                <a:cs typeface="Arial"/>
              </a:rPr>
              <a:t>Tag</a:t>
            </a:r>
            <a:endParaRPr sz="1600">
              <a:latin typeface="Arial"/>
              <a:cs typeface="Arial"/>
            </a:endParaRPr>
          </a:p>
          <a:p>
            <a:pPr marL="118745">
              <a:lnSpc>
                <a:spcPts val="1895"/>
              </a:lnSpc>
              <a:tabLst>
                <a:tab pos="680720" algn="l"/>
                <a:tab pos="1242695" algn="l"/>
              </a:tabLst>
            </a:pPr>
            <a:r>
              <a:rPr sz="1600" spc="-5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600" spc="-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600" spc="-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04764" y="3225799"/>
            <a:ext cx="5219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45" dirty="0">
                <a:solidFill>
                  <a:srgbClr val="FFFFFF"/>
                </a:solidFill>
                <a:latin typeface="Arial"/>
                <a:cs typeface="Arial"/>
              </a:rPr>
              <a:t>Tag</a:t>
            </a:r>
            <a:r>
              <a:rPr sz="16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15836" y="3109975"/>
            <a:ext cx="1475105" cy="5067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895"/>
              </a:lnSpc>
              <a:spcBef>
                <a:spcPts val="95"/>
              </a:spcBef>
              <a:tabLst>
                <a:tab pos="574040" algn="l"/>
                <a:tab pos="1136015" algn="l"/>
              </a:tabLst>
            </a:pP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Tag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Tag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600" spc="-50" dirty="0">
                <a:solidFill>
                  <a:srgbClr val="FFFFFF"/>
                </a:solidFill>
                <a:latin typeface="Arial"/>
                <a:cs typeface="Arial"/>
              </a:rPr>
              <a:t>Tag</a:t>
            </a:r>
            <a:endParaRPr sz="1600">
              <a:latin typeface="Arial"/>
              <a:cs typeface="Arial"/>
            </a:endParaRPr>
          </a:p>
          <a:p>
            <a:pPr marL="118745">
              <a:lnSpc>
                <a:spcPts val="1895"/>
              </a:lnSpc>
              <a:tabLst>
                <a:tab pos="680720" algn="l"/>
                <a:tab pos="1242695" algn="l"/>
              </a:tabLst>
            </a:pPr>
            <a:r>
              <a:rPr sz="1600" spc="-5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600" spc="-5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600" spc="-5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1600">
              <a:latin typeface="Arial"/>
              <a:cs typeface="Arial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3834510" y="3653892"/>
          <a:ext cx="4061459" cy="18529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1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4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61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30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619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619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69696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69696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69696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69696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2384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T w="12700">
                      <a:solidFill>
                        <a:srgbClr val="696969"/>
                      </a:solidFill>
                      <a:prstDash val="solid"/>
                    </a:lnT>
                    <a:solidFill>
                      <a:srgbClr val="D1E6CE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T w="12700">
                      <a:solidFill>
                        <a:srgbClr val="696969"/>
                      </a:solidFill>
                      <a:prstDash val="solid"/>
                    </a:lnT>
                    <a:solidFill>
                      <a:srgbClr val="D1E6CE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T w="12700">
                      <a:solidFill>
                        <a:srgbClr val="696969"/>
                      </a:solidFill>
                      <a:prstDash val="solid"/>
                    </a:lnT>
                    <a:solidFill>
                      <a:srgbClr val="D1E6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2069" marB="0">
                    <a:solidFill>
                      <a:srgbClr val="D1E6CE"/>
                    </a:solidFill>
                  </a:tcPr>
                </a:tc>
                <a:tc>
                  <a:txBody>
                    <a:bodyPr/>
                    <a:lstStyle/>
                    <a:p>
                      <a:pPr marL="32384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2069" marB="0">
                    <a:solidFill>
                      <a:srgbClr val="D1E6CE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2069" marB="0">
                    <a:solidFill>
                      <a:srgbClr val="D1E6CE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2069" marB="0">
                    <a:solidFill>
                      <a:srgbClr val="D1E6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5400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2069" marB="0">
                    <a:solidFill>
                      <a:srgbClr val="D1E6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2069" marB="0">
                    <a:solidFill>
                      <a:srgbClr val="D1E6CE"/>
                    </a:solidFill>
                  </a:tcPr>
                </a:tc>
                <a:tc>
                  <a:txBody>
                    <a:bodyPr/>
                    <a:lstStyle/>
                    <a:p>
                      <a:pPr marL="32384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2069" marB="0">
                    <a:solidFill>
                      <a:srgbClr val="D1E6CE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2069" marB="0">
                    <a:solidFill>
                      <a:srgbClr val="D1E6CE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2069" marB="0">
                    <a:solidFill>
                      <a:srgbClr val="D1E6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solidFill>
                      <a:srgbClr val="D1E6CE"/>
                    </a:solidFill>
                  </a:tcPr>
                </a:tc>
                <a:tc>
                  <a:txBody>
                    <a:bodyPr/>
                    <a:lstStyle/>
                    <a:p>
                      <a:pPr marR="24765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solidFill>
                      <a:srgbClr val="D1E6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solidFill>
                      <a:srgbClr val="D1E6CE"/>
                    </a:solidFill>
                  </a:tcPr>
                </a:tc>
                <a:tc>
                  <a:txBody>
                    <a:bodyPr/>
                    <a:lstStyle/>
                    <a:p>
                      <a:pPr marL="32384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solidFill>
                      <a:srgbClr val="D1E6CE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solidFill>
                      <a:srgbClr val="D1E6CE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solidFill>
                      <a:srgbClr val="B7D7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B w="12700">
                      <a:solidFill>
                        <a:srgbClr val="696969"/>
                      </a:solidFill>
                      <a:prstDash val="solid"/>
                    </a:lnB>
                    <a:solidFill>
                      <a:srgbClr val="D1E6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B w="12700">
                      <a:solidFill>
                        <a:srgbClr val="696969"/>
                      </a:solidFill>
                      <a:prstDash val="solid"/>
                    </a:lnB>
                    <a:solidFill>
                      <a:srgbClr val="D1E6CE"/>
                    </a:solidFill>
                  </a:tcPr>
                </a:tc>
                <a:tc>
                  <a:txBody>
                    <a:bodyPr/>
                    <a:lstStyle/>
                    <a:p>
                      <a:pPr marR="24765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B w="12700">
                      <a:solidFill>
                        <a:srgbClr val="696969"/>
                      </a:solidFill>
                      <a:prstDash val="solid"/>
                    </a:lnB>
                    <a:solidFill>
                      <a:srgbClr val="D1E6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B w="12700">
                      <a:solidFill>
                        <a:srgbClr val="696969"/>
                      </a:solidFill>
                      <a:prstDash val="solid"/>
                    </a:lnB>
                    <a:solidFill>
                      <a:srgbClr val="D1E6CE"/>
                    </a:solidFill>
                  </a:tcPr>
                </a:tc>
                <a:tc>
                  <a:txBody>
                    <a:bodyPr/>
                    <a:lstStyle/>
                    <a:p>
                      <a:pPr marL="32384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B w="12700">
                      <a:solidFill>
                        <a:srgbClr val="696969"/>
                      </a:solidFill>
                      <a:prstDash val="solid"/>
                    </a:lnB>
                    <a:solidFill>
                      <a:srgbClr val="D1E6CE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B w="12700">
                      <a:solidFill>
                        <a:srgbClr val="696969"/>
                      </a:solidFill>
                      <a:prstDash val="solid"/>
                    </a:lnB>
                    <a:solidFill>
                      <a:srgbClr val="B7D7B1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B w="12700">
                      <a:solidFill>
                        <a:srgbClr val="696969"/>
                      </a:solidFill>
                      <a:prstDash val="solid"/>
                    </a:lnB>
                    <a:solidFill>
                      <a:srgbClr val="B7D7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object 15"/>
          <p:cNvSpPr txBox="1"/>
          <p:nvPr/>
        </p:nvSpPr>
        <p:spPr>
          <a:xfrm>
            <a:off x="3990213" y="5555386"/>
            <a:ext cx="38068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74040" algn="l"/>
                <a:tab pos="1136015" algn="l"/>
                <a:tab pos="1706245" algn="l"/>
                <a:tab pos="2331720" algn="l"/>
                <a:tab pos="2893695" algn="l"/>
                <a:tab pos="3455670" algn="l"/>
              </a:tabLst>
            </a:pP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25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50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75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100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125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150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175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1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65" dirty="0"/>
              <a:t>Das</a:t>
            </a:r>
            <a:r>
              <a:rPr spc="-350" dirty="0"/>
              <a:t> </a:t>
            </a:r>
            <a:r>
              <a:rPr spc="-170" dirty="0"/>
              <a:t>richtige</a:t>
            </a:r>
            <a:r>
              <a:rPr spc="-345" dirty="0"/>
              <a:t> </a:t>
            </a:r>
            <a:r>
              <a:rPr spc="-170" dirty="0"/>
              <a:t>Medikament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814829"/>
            <a:ext cx="9926955" cy="274828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240029" marR="5080" indent="-227965">
              <a:lnSpc>
                <a:spcPts val="2590"/>
              </a:lnSpc>
              <a:spcBef>
                <a:spcPts val="425"/>
              </a:spcBef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Mittlerweile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170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verschiedene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Blüten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im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Handel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(Hybrid,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Sativa,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Indica), 	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43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nicht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lieferbar</a:t>
            </a:r>
            <a:endParaRPr sz="2400">
              <a:latin typeface="Arial"/>
              <a:cs typeface="Arial"/>
            </a:endParaRPr>
          </a:p>
          <a:p>
            <a:pPr marL="240029" indent="-227329">
              <a:lnSpc>
                <a:spcPts val="2735"/>
              </a:lnSpc>
              <a:spcBef>
                <a:spcPts val="675"/>
              </a:spcBef>
              <a:buChar char="•"/>
              <a:tabLst>
                <a:tab pos="240029" algn="l"/>
              </a:tabLst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Mittlerweile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100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verschiedene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Extrakte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im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Handel,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fünf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nicht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lieferbar,</a:t>
            </a:r>
            <a:endParaRPr sz="2400">
              <a:latin typeface="Arial"/>
              <a:cs typeface="Arial"/>
            </a:endParaRPr>
          </a:p>
          <a:p>
            <a:pPr marL="241300">
              <a:lnSpc>
                <a:spcPts val="2735"/>
              </a:lnSpc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teilweise</a:t>
            </a:r>
            <a:r>
              <a:rPr sz="24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mit</a:t>
            </a:r>
            <a:r>
              <a:rPr sz="24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Angabe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Genetik</a:t>
            </a:r>
            <a:endParaRPr sz="2400">
              <a:latin typeface="Arial"/>
              <a:cs typeface="Arial"/>
            </a:endParaRPr>
          </a:p>
          <a:p>
            <a:pPr marL="240029" marR="939165" indent="-227965">
              <a:lnSpc>
                <a:spcPts val="2590"/>
              </a:lnSpc>
              <a:spcBef>
                <a:spcPts val="1035"/>
              </a:spcBef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Hanf</a:t>
            </a:r>
            <a:r>
              <a:rPr sz="24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aus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den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Niederlanden,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Kanada,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Israel,</a:t>
            </a:r>
            <a:r>
              <a:rPr sz="24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Australien,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Portugal, 	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Dänemark,</a:t>
            </a:r>
            <a:r>
              <a:rPr sz="24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Südamerika,</a:t>
            </a:r>
            <a:r>
              <a:rPr sz="24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Deutschland</a:t>
            </a:r>
            <a:endParaRPr sz="2400">
              <a:latin typeface="Arial"/>
              <a:cs typeface="Arial"/>
            </a:endParaRPr>
          </a:p>
          <a:p>
            <a:pPr marL="240029" indent="-227329">
              <a:lnSpc>
                <a:spcPct val="100000"/>
              </a:lnSpc>
              <a:spcBef>
                <a:spcPts val="685"/>
              </a:spcBef>
              <a:buChar char="•"/>
              <a:tabLst>
                <a:tab pos="240029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Drei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Firmen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dürfen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2,6</a:t>
            </a:r>
            <a:r>
              <a:rPr sz="24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Tonnen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Deutschland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anbauen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1272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15"/>
              </a:spcBef>
            </a:pPr>
            <a:r>
              <a:rPr spc="-145" dirty="0"/>
              <a:t>Cannabisextrakte</a:t>
            </a: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800" dirty="0"/>
              <a:t>(ca.</a:t>
            </a:r>
            <a:r>
              <a:rPr sz="1800" spc="-40" dirty="0"/>
              <a:t> </a:t>
            </a:r>
            <a:r>
              <a:rPr sz="1800" dirty="0"/>
              <a:t>100</a:t>
            </a:r>
            <a:r>
              <a:rPr sz="1800" spc="-25" dirty="0"/>
              <a:t> </a:t>
            </a:r>
            <a:r>
              <a:rPr sz="1800" dirty="0"/>
              <a:t>verschiedene</a:t>
            </a:r>
            <a:r>
              <a:rPr sz="1800" spc="-25" dirty="0"/>
              <a:t> </a:t>
            </a:r>
            <a:r>
              <a:rPr sz="1800" dirty="0"/>
              <a:t>Extrakte</a:t>
            </a:r>
            <a:r>
              <a:rPr sz="1800" spc="-30" dirty="0"/>
              <a:t> </a:t>
            </a:r>
            <a:r>
              <a:rPr sz="1800" dirty="0"/>
              <a:t>davon</a:t>
            </a:r>
            <a:r>
              <a:rPr sz="1800" spc="-35" dirty="0"/>
              <a:t> </a:t>
            </a:r>
            <a:r>
              <a:rPr sz="1800" dirty="0"/>
              <a:t>77</a:t>
            </a:r>
            <a:r>
              <a:rPr sz="1800" spc="-40" dirty="0"/>
              <a:t> </a:t>
            </a:r>
            <a:r>
              <a:rPr sz="1800" spc="-10" dirty="0"/>
              <a:t>verfügbar,</a:t>
            </a:r>
            <a:r>
              <a:rPr sz="1800" spc="-25" dirty="0"/>
              <a:t> </a:t>
            </a:r>
            <a:r>
              <a:rPr sz="1800" dirty="0"/>
              <a:t>hier</a:t>
            </a:r>
            <a:r>
              <a:rPr sz="1800" spc="-125" dirty="0"/>
              <a:t> </a:t>
            </a:r>
            <a:r>
              <a:rPr sz="1800" spc="-10" dirty="0"/>
              <a:t>Auswahl)</a:t>
            </a:r>
            <a:endParaRPr sz="18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4626" y="1811756"/>
            <a:ext cx="7695183" cy="489864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1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15" dirty="0"/>
              <a:t>Persönliche</a:t>
            </a:r>
            <a:r>
              <a:rPr spc="-320" dirty="0"/>
              <a:t> </a:t>
            </a:r>
            <a:r>
              <a:rPr spc="-270" dirty="0"/>
              <a:t>Erfahrungen</a:t>
            </a:r>
            <a:r>
              <a:rPr spc="-355" dirty="0"/>
              <a:t> </a:t>
            </a:r>
            <a:r>
              <a:rPr spc="-170" dirty="0"/>
              <a:t>(Extrakte)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24913"/>
            <a:ext cx="8314690" cy="1850389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805"/>
              </a:spcBef>
              <a:buChar char="•"/>
              <a:tabLst>
                <a:tab pos="240665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Extrakte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gut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eindosierbar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10"/>
              </a:spcBef>
              <a:buChar char="•"/>
              <a:tabLst>
                <a:tab pos="240665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Selten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höhere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Dosierungen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als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empfohlen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10"/>
              </a:spcBef>
              <a:buChar char="•"/>
              <a:tabLst>
                <a:tab pos="240665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Dreimalige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Gabe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am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Tag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eher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selten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20"/>
              </a:spcBef>
              <a:buChar char="•"/>
              <a:tabLst>
                <a:tab pos="240665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Patienten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beklagen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den</a:t>
            </a:r>
            <a:r>
              <a:rPr sz="24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Geschmack</a:t>
            </a:r>
            <a:r>
              <a:rPr sz="24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bei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fast</a:t>
            </a:r>
            <a:r>
              <a:rPr sz="24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allen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Extrakten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52356" y="0"/>
            <a:ext cx="2739644" cy="5512943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1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15" dirty="0"/>
              <a:t>Persönliche</a:t>
            </a:r>
            <a:r>
              <a:rPr spc="-320" dirty="0"/>
              <a:t> </a:t>
            </a:r>
            <a:r>
              <a:rPr spc="-270" dirty="0"/>
              <a:t>Erfahrungen</a:t>
            </a:r>
            <a:r>
              <a:rPr spc="-355" dirty="0"/>
              <a:t> </a:t>
            </a:r>
            <a:r>
              <a:rPr spc="-120" dirty="0"/>
              <a:t>(Blüten)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24913"/>
            <a:ext cx="10247630" cy="2919730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805"/>
              </a:spcBef>
              <a:buChar char="•"/>
              <a:tabLst>
                <a:tab pos="240665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Blüten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gut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eindosierbar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10"/>
              </a:spcBef>
              <a:buChar char="•"/>
              <a:tabLst>
                <a:tab pos="240665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Selten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höhere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Dosierungen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als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empfohlen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10"/>
              </a:spcBef>
              <a:buChar char="•"/>
              <a:tabLst>
                <a:tab pos="240665" algn="l"/>
              </a:tabLst>
            </a:pP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Verbrauch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liegt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bei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40-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60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Monat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(5-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100g)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20"/>
              </a:spcBef>
              <a:buChar char="•"/>
              <a:tabLst>
                <a:tab pos="240665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Viermalige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Inhalation</a:t>
            </a:r>
            <a:r>
              <a:rPr sz="24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am</a:t>
            </a:r>
            <a:r>
              <a:rPr sz="24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Tag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die</a:t>
            </a:r>
            <a:r>
              <a:rPr sz="24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Regel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10"/>
              </a:spcBef>
              <a:buChar char="•"/>
              <a:tabLst>
                <a:tab pos="240665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gibt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einen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Unterschied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zwischen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den</a:t>
            </a:r>
            <a:r>
              <a:rPr sz="24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Arten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Cannabis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Sativa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Indica</a:t>
            </a:r>
            <a:endParaRPr sz="2400">
              <a:latin typeface="Arial"/>
              <a:cs typeface="Arial"/>
            </a:endParaRPr>
          </a:p>
          <a:p>
            <a:pPr marL="698500" lvl="1" indent="-228600">
              <a:lnSpc>
                <a:spcPts val="2280"/>
              </a:lnSpc>
              <a:spcBef>
                <a:spcPts val="265"/>
              </a:spcBef>
              <a:buChar char="•"/>
              <a:tabLst>
                <a:tab pos="698500" algn="l"/>
              </a:tabLst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Cannabis</a:t>
            </a:r>
            <a:r>
              <a:rPr sz="20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Indica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eignet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sich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besonders</a:t>
            </a:r>
            <a:r>
              <a:rPr sz="20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für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den</a:t>
            </a:r>
            <a:r>
              <a:rPr sz="20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Abend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die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Nacht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endParaRPr sz="2000">
              <a:latin typeface="Arial"/>
              <a:cs typeface="Arial"/>
            </a:endParaRPr>
          </a:p>
          <a:p>
            <a:pPr marL="698500">
              <a:lnSpc>
                <a:spcPts val="228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gewährleistet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fast</a:t>
            </a:r>
            <a:r>
              <a:rPr sz="20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95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Fälle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einen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guten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Schlaf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851463"/>
            <a:ext cx="12191999" cy="132549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1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15" dirty="0"/>
              <a:t>Persönliche</a:t>
            </a:r>
            <a:r>
              <a:rPr spc="-300" dirty="0"/>
              <a:t> </a:t>
            </a:r>
            <a:r>
              <a:rPr spc="-280" dirty="0"/>
              <a:t>Erfahrungen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24913"/>
            <a:ext cx="10012045" cy="2380615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805"/>
              </a:spcBef>
              <a:buChar char="•"/>
              <a:tabLst>
                <a:tab pos="240665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Nicht</a:t>
            </a:r>
            <a:r>
              <a:rPr sz="24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alle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Patienten</a:t>
            </a:r>
            <a:r>
              <a:rPr sz="24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profitieren</a:t>
            </a:r>
            <a:r>
              <a:rPr sz="24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von</a:t>
            </a:r>
            <a:r>
              <a:rPr sz="24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medizinischem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Cannabis!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10"/>
              </a:spcBef>
              <a:buChar char="•"/>
              <a:tabLst>
                <a:tab pos="240665" algn="l"/>
              </a:tabLst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Suchtentwicklungen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konnten</a:t>
            </a:r>
            <a:r>
              <a:rPr sz="24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bisher</a:t>
            </a:r>
            <a:r>
              <a:rPr sz="24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nicht</a:t>
            </a:r>
            <a:r>
              <a:rPr sz="24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beobachtet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werden</a:t>
            </a:r>
            <a:endParaRPr sz="2400">
              <a:latin typeface="Arial"/>
              <a:cs typeface="Arial"/>
            </a:endParaRPr>
          </a:p>
          <a:p>
            <a:pPr marL="240029" marR="5080" indent="-227965">
              <a:lnSpc>
                <a:spcPts val="2590"/>
              </a:lnSpc>
              <a:spcBef>
                <a:spcPts val="1040"/>
              </a:spcBef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Bei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Versagen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einer</a:t>
            </a:r>
            <a:r>
              <a:rPr sz="24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Therapie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mit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Cannabisextrakten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kann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ein 	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Therapieversuch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mit</a:t>
            </a:r>
            <a:r>
              <a:rPr sz="24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Cannabisblüten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erwogen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werden,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da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die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im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Handel 	befindlichen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Cannabisblüten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andere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Zusammensetzungen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aus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THC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und 	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Cannabidiol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(CBD)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aufweisen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851463"/>
            <a:ext cx="12191999" cy="132549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12700" marR="5080">
              <a:lnSpc>
                <a:spcPts val="4570"/>
              </a:lnSpc>
              <a:spcBef>
                <a:spcPts val="844"/>
              </a:spcBef>
            </a:pPr>
            <a:r>
              <a:rPr spc="-10" dirty="0"/>
              <a:t>Verordnungsvoraussetzungen</a:t>
            </a:r>
            <a:r>
              <a:rPr spc="-280" dirty="0"/>
              <a:t> </a:t>
            </a:r>
            <a:r>
              <a:rPr spc="-25" dirty="0"/>
              <a:t>für </a:t>
            </a:r>
            <a:r>
              <a:rPr dirty="0"/>
              <a:t>medizinisches</a:t>
            </a:r>
            <a:r>
              <a:rPr spc="-30" dirty="0"/>
              <a:t> </a:t>
            </a:r>
            <a:r>
              <a:rPr spc="-10" dirty="0"/>
              <a:t>Cannabis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801114"/>
            <a:ext cx="7892415" cy="33750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329565">
              <a:lnSpc>
                <a:spcPts val="2590"/>
              </a:lnSpc>
              <a:spcBef>
                <a:spcPts val="425"/>
              </a:spcBef>
            </a:pP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Gesetzlich</a:t>
            </a:r>
            <a:r>
              <a:rPr sz="24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Krankenversicherte</a:t>
            </a:r>
            <a:r>
              <a:rPr sz="24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24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auch</a:t>
            </a:r>
            <a:r>
              <a:rPr sz="24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Privatversicherte 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haben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Anspruch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auf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die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0" dirty="0">
                <a:solidFill>
                  <a:srgbClr val="FFFFFF"/>
                </a:solidFill>
                <a:latin typeface="Arial"/>
                <a:cs typeface="Arial"/>
              </a:rPr>
              <a:t>Versorgung</a:t>
            </a:r>
            <a:r>
              <a:rPr sz="2400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55" dirty="0">
                <a:solidFill>
                  <a:srgbClr val="FFFFFF"/>
                </a:solidFill>
                <a:latin typeface="Arial"/>
                <a:cs typeface="Arial"/>
              </a:rPr>
              <a:t>mit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medizinischem 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Cannabis,</a:t>
            </a:r>
            <a:r>
              <a:rPr sz="24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wenn:</a:t>
            </a:r>
            <a:endParaRPr sz="2400">
              <a:latin typeface="Arial"/>
              <a:cs typeface="Arial"/>
            </a:endParaRPr>
          </a:p>
          <a:p>
            <a:pPr marL="698500" marR="5080" indent="-228600">
              <a:lnSpc>
                <a:spcPts val="2160"/>
              </a:lnSpc>
              <a:spcBef>
                <a:spcPts val="535"/>
              </a:spcBef>
              <a:buChar char="•"/>
              <a:tabLst>
                <a:tab pos="698500" algn="l"/>
              </a:tabLst>
            </a:pPr>
            <a:r>
              <a:rPr sz="2000" spc="-80" dirty="0">
                <a:solidFill>
                  <a:srgbClr val="FFFFFF"/>
                </a:solidFill>
                <a:latin typeface="Arial"/>
                <a:cs typeface="Arial"/>
              </a:rPr>
              <a:t>Eine</a:t>
            </a:r>
            <a:r>
              <a:rPr sz="20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allgemein</a:t>
            </a:r>
            <a:r>
              <a:rPr sz="20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anerkannte,</a:t>
            </a:r>
            <a:r>
              <a:rPr sz="20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dem</a:t>
            </a:r>
            <a:r>
              <a:rPr sz="20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medizinischen</a:t>
            </a:r>
            <a:r>
              <a:rPr sz="20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Standard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entsprechende</a:t>
            </a:r>
            <a:r>
              <a:rPr sz="20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Leistung</a:t>
            </a:r>
            <a:r>
              <a:rPr sz="20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nicht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verfügbar</a:t>
            </a:r>
            <a:r>
              <a:rPr sz="20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ist</a:t>
            </a:r>
            <a:r>
              <a:rPr sz="20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oder</a:t>
            </a:r>
            <a:r>
              <a:rPr sz="20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im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Einzelfall</a:t>
            </a:r>
            <a:r>
              <a:rPr sz="20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nach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ärztlicher</a:t>
            </a:r>
            <a:r>
              <a:rPr sz="20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Einschätzung</a:t>
            </a:r>
            <a:r>
              <a:rPr sz="20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unter</a:t>
            </a:r>
            <a:r>
              <a:rPr sz="20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80" dirty="0">
                <a:solidFill>
                  <a:srgbClr val="FFFFFF"/>
                </a:solidFill>
                <a:latin typeface="Arial"/>
                <a:cs typeface="Arial"/>
              </a:rPr>
              <a:t>Abwägung</a:t>
            </a:r>
            <a:r>
              <a:rPr sz="20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20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70" dirty="0">
                <a:solidFill>
                  <a:srgbClr val="FFFFFF"/>
                </a:solidFill>
                <a:latin typeface="Arial"/>
                <a:cs typeface="Arial"/>
              </a:rPr>
              <a:t>zu</a:t>
            </a:r>
            <a:r>
              <a:rPr sz="20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erwartenden 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Nebenwirkungen</a:t>
            </a:r>
            <a:r>
              <a:rPr sz="20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20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unter</a:t>
            </a:r>
            <a:r>
              <a:rPr sz="20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Berücksichtigung</a:t>
            </a:r>
            <a:r>
              <a:rPr sz="20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des 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Krankheitszustandes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nicht</a:t>
            </a:r>
            <a:r>
              <a:rPr sz="20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angewendet</a:t>
            </a:r>
            <a:r>
              <a:rPr sz="20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werden</a:t>
            </a:r>
            <a:r>
              <a:rPr sz="20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kann.</a:t>
            </a:r>
            <a:endParaRPr sz="2000">
              <a:latin typeface="Arial"/>
              <a:cs typeface="Arial"/>
            </a:endParaRPr>
          </a:p>
          <a:p>
            <a:pPr marL="698500" marR="356235" indent="-228600">
              <a:lnSpc>
                <a:spcPts val="2160"/>
              </a:lnSpc>
              <a:spcBef>
                <a:spcPts val="495"/>
              </a:spcBef>
              <a:buChar char="•"/>
              <a:tabLst>
                <a:tab pos="698500" algn="l"/>
              </a:tabLst>
            </a:pPr>
            <a:r>
              <a:rPr sz="2000" spc="-135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20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eine</a:t>
            </a:r>
            <a:r>
              <a:rPr sz="20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nicht</a:t>
            </a:r>
            <a:r>
              <a:rPr sz="20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ganz</a:t>
            </a:r>
            <a:r>
              <a:rPr sz="20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entfernt</a:t>
            </a:r>
            <a:r>
              <a:rPr sz="20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liegende</a:t>
            </a:r>
            <a:r>
              <a:rPr sz="20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Aussicht</a:t>
            </a:r>
            <a:r>
              <a:rPr sz="20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auf</a:t>
            </a:r>
            <a:r>
              <a:rPr sz="20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eine</a:t>
            </a:r>
            <a:r>
              <a:rPr sz="20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spürbare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positive</a:t>
            </a:r>
            <a:r>
              <a:rPr sz="20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Einwirkung</a:t>
            </a:r>
            <a:r>
              <a:rPr sz="20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auf</a:t>
            </a:r>
            <a:r>
              <a:rPr sz="20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den</a:t>
            </a:r>
            <a:r>
              <a:rPr sz="20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Krankheitsverlauf</a:t>
            </a:r>
            <a:r>
              <a:rPr sz="20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oder</a:t>
            </a:r>
            <a:r>
              <a:rPr sz="20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auf 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schwerwiegende</a:t>
            </a:r>
            <a:r>
              <a:rPr sz="20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Symptome</a:t>
            </a:r>
            <a:r>
              <a:rPr sz="20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besteht.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52356" y="0"/>
            <a:ext cx="2739644" cy="5512943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37363" rIns="0" bIns="0" rtlCol="0">
            <a:spAutoFit/>
          </a:bodyPr>
          <a:lstStyle/>
          <a:p>
            <a:pPr marL="13970" marR="5080">
              <a:lnSpc>
                <a:spcPts val="3740"/>
              </a:lnSpc>
              <a:spcBef>
                <a:spcPts val="705"/>
              </a:spcBef>
            </a:pPr>
            <a:r>
              <a:rPr sz="3600" dirty="0"/>
              <a:t>Mögliche</a:t>
            </a:r>
            <a:r>
              <a:rPr sz="3600" spc="-55" dirty="0"/>
              <a:t> </a:t>
            </a:r>
            <a:r>
              <a:rPr sz="3600" dirty="0"/>
              <a:t>Indikationen</a:t>
            </a:r>
            <a:r>
              <a:rPr sz="3600" spc="-40" dirty="0"/>
              <a:t> </a:t>
            </a:r>
            <a:r>
              <a:rPr sz="3600" dirty="0"/>
              <a:t>für</a:t>
            </a:r>
            <a:r>
              <a:rPr sz="3600" spc="-50" dirty="0"/>
              <a:t> </a:t>
            </a:r>
            <a:r>
              <a:rPr sz="3600" dirty="0"/>
              <a:t>medizinisches</a:t>
            </a:r>
            <a:r>
              <a:rPr sz="3600" spc="-70" dirty="0"/>
              <a:t> </a:t>
            </a:r>
            <a:r>
              <a:rPr sz="3600" spc="-10" dirty="0"/>
              <a:t>Cannabis </a:t>
            </a:r>
            <a:r>
              <a:rPr sz="3600" dirty="0"/>
              <a:t>in</a:t>
            </a:r>
            <a:r>
              <a:rPr sz="3600" spc="-25" dirty="0"/>
              <a:t> </a:t>
            </a:r>
            <a:r>
              <a:rPr sz="3600" dirty="0"/>
              <a:t>der</a:t>
            </a:r>
            <a:r>
              <a:rPr sz="3600" spc="-10" dirty="0"/>
              <a:t> </a:t>
            </a:r>
            <a:r>
              <a:rPr sz="3600" dirty="0"/>
              <a:t>Schmerz-</a:t>
            </a:r>
            <a:r>
              <a:rPr sz="3600" spc="-30" dirty="0"/>
              <a:t> </a:t>
            </a:r>
            <a:r>
              <a:rPr sz="3600" dirty="0"/>
              <a:t>und</a:t>
            </a:r>
            <a:r>
              <a:rPr sz="3600" spc="-25" dirty="0"/>
              <a:t> </a:t>
            </a:r>
            <a:r>
              <a:rPr sz="3600" spc="-10" dirty="0"/>
              <a:t>Palliativmedizin</a:t>
            </a:r>
            <a:endParaRPr sz="3600"/>
          </a:p>
        </p:txBody>
      </p:sp>
      <p:sp>
        <p:nvSpPr>
          <p:cNvPr id="3" name="object 3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pc="-10" dirty="0"/>
              <a:t>Schmerz</a:t>
            </a:r>
          </a:p>
          <a:p>
            <a:pPr marL="240029" indent="-227329">
              <a:lnSpc>
                <a:spcPct val="100000"/>
              </a:lnSpc>
              <a:spcBef>
                <a:spcPts val="434"/>
              </a:spcBef>
              <a:buChar char="•"/>
              <a:tabLst>
                <a:tab pos="240029" algn="l"/>
              </a:tabLst>
            </a:pPr>
            <a:r>
              <a:rPr b="0" u="none" spc="-10" dirty="0">
                <a:latin typeface="Arial"/>
                <a:cs typeface="Arial"/>
              </a:rPr>
              <a:t>Neuropathischer</a:t>
            </a:r>
            <a:r>
              <a:rPr b="0" u="none" spc="-80" dirty="0">
                <a:latin typeface="Arial"/>
                <a:cs typeface="Arial"/>
              </a:rPr>
              <a:t> </a:t>
            </a:r>
            <a:r>
              <a:rPr b="0" u="none" spc="-10" dirty="0">
                <a:latin typeface="Arial"/>
                <a:cs typeface="Arial"/>
              </a:rPr>
              <a:t>Schmerz</a:t>
            </a:r>
          </a:p>
          <a:p>
            <a:pPr marL="240029" indent="-227329">
              <a:lnSpc>
                <a:spcPct val="100000"/>
              </a:lnSpc>
              <a:spcBef>
                <a:spcPts val="705"/>
              </a:spcBef>
              <a:buChar char="•"/>
              <a:tabLst>
                <a:tab pos="240029" algn="l"/>
              </a:tabLst>
            </a:pPr>
            <a:r>
              <a:rPr b="0" u="none" spc="-10" dirty="0">
                <a:latin typeface="Arial"/>
                <a:cs typeface="Arial"/>
              </a:rPr>
              <a:t>Muskuloskelettale</a:t>
            </a:r>
            <a:r>
              <a:rPr b="0" u="none" spc="-80" dirty="0">
                <a:latin typeface="Arial"/>
                <a:cs typeface="Arial"/>
              </a:rPr>
              <a:t> </a:t>
            </a:r>
            <a:r>
              <a:rPr b="0" u="none" spc="-10" dirty="0">
                <a:latin typeface="Arial"/>
                <a:cs typeface="Arial"/>
              </a:rPr>
              <a:t>Schmerzen</a:t>
            </a:r>
          </a:p>
          <a:p>
            <a:pPr marL="240029" indent="-227329">
              <a:lnSpc>
                <a:spcPct val="100000"/>
              </a:lnSpc>
              <a:spcBef>
                <a:spcPts val="710"/>
              </a:spcBef>
              <a:buChar char="•"/>
              <a:tabLst>
                <a:tab pos="240029" algn="l"/>
              </a:tabLst>
            </a:pPr>
            <a:r>
              <a:rPr b="0" u="none" spc="-10" dirty="0">
                <a:latin typeface="Arial"/>
                <a:cs typeface="Arial"/>
              </a:rPr>
              <a:t>Viszeraler</a:t>
            </a:r>
            <a:r>
              <a:rPr b="0" u="none" spc="-75" dirty="0">
                <a:latin typeface="Arial"/>
                <a:cs typeface="Arial"/>
              </a:rPr>
              <a:t> </a:t>
            </a:r>
            <a:r>
              <a:rPr b="0" u="none" spc="-10" dirty="0">
                <a:latin typeface="Arial"/>
                <a:cs typeface="Arial"/>
              </a:rPr>
              <a:t>Schmerz</a:t>
            </a:r>
          </a:p>
          <a:p>
            <a:pPr marL="240029" indent="-227329">
              <a:lnSpc>
                <a:spcPct val="100000"/>
              </a:lnSpc>
              <a:spcBef>
                <a:spcPts val="720"/>
              </a:spcBef>
              <a:buChar char="•"/>
              <a:tabLst>
                <a:tab pos="240029" algn="l"/>
              </a:tabLst>
            </a:pPr>
            <a:r>
              <a:rPr b="0" u="none" spc="-10" dirty="0">
                <a:latin typeface="Arial"/>
                <a:cs typeface="Arial"/>
              </a:rPr>
              <a:t>Arthrose/Arthritis/Rheuma</a:t>
            </a:r>
          </a:p>
          <a:p>
            <a:pPr marL="240029" indent="-227329">
              <a:lnSpc>
                <a:spcPct val="100000"/>
              </a:lnSpc>
              <a:spcBef>
                <a:spcPts val="710"/>
              </a:spcBef>
              <a:buChar char="•"/>
              <a:tabLst>
                <a:tab pos="240029" algn="l"/>
              </a:tabLst>
            </a:pPr>
            <a:r>
              <a:rPr b="0" u="none" spc="-10" dirty="0">
                <a:latin typeface="Arial"/>
                <a:cs typeface="Arial"/>
              </a:rPr>
              <a:t>Fibromyalgie</a:t>
            </a:r>
          </a:p>
          <a:p>
            <a:pPr marL="240029" indent="-227329">
              <a:lnSpc>
                <a:spcPct val="100000"/>
              </a:lnSpc>
              <a:spcBef>
                <a:spcPts val="710"/>
              </a:spcBef>
              <a:buChar char="•"/>
              <a:tabLst>
                <a:tab pos="240029" algn="l"/>
              </a:tabLst>
            </a:pPr>
            <a:r>
              <a:rPr b="0" u="none" spc="-10" dirty="0">
                <a:latin typeface="Arial"/>
                <a:cs typeface="Arial"/>
              </a:rPr>
              <a:t>Migräne</a:t>
            </a:r>
          </a:p>
          <a:p>
            <a:pPr marL="240029" indent="-227329">
              <a:lnSpc>
                <a:spcPct val="100000"/>
              </a:lnSpc>
              <a:spcBef>
                <a:spcPts val="720"/>
              </a:spcBef>
              <a:buChar char="•"/>
              <a:tabLst>
                <a:tab pos="240029" algn="l"/>
              </a:tabLst>
            </a:pPr>
            <a:r>
              <a:rPr b="0" u="none" spc="-10" dirty="0">
                <a:latin typeface="Arial"/>
                <a:cs typeface="Arial"/>
              </a:rPr>
              <a:t>Chronischer</a:t>
            </a:r>
            <a:r>
              <a:rPr b="0" u="none" spc="-65" dirty="0">
                <a:latin typeface="Arial"/>
                <a:cs typeface="Arial"/>
              </a:rPr>
              <a:t> </a:t>
            </a:r>
            <a:r>
              <a:rPr b="0" u="none" spc="-10" dirty="0">
                <a:latin typeface="Arial"/>
                <a:cs typeface="Arial"/>
              </a:rPr>
              <a:t>Schmerz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251828" y="2073351"/>
            <a:ext cx="117919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Palliativ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27089" y="2468626"/>
            <a:ext cx="4044315" cy="238061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300"/>
              </a:spcBef>
              <a:buChar char="•"/>
              <a:tabLst>
                <a:tab pos="354965" algn="l"/>
              </a:tabLst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Anorexie/Kachexie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204"/>
              </a:spcBef>
              <a:buChar char="•"/>
              <a:tabLst>
                <a:tab pos="354965" algn="l"/>
              </a:tabLst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Übelkeit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215"/>
              </a:spcBef>
              <a:buChar char="•"/>
              <a:tabLst>
                <a:tab pos="354965" algn="l"/>
              </a:tabLst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Erbrechen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219"/>
              </a:spcBef>
              <a:buChar char="•"/>
              <a:tabLst>
                <a:tab pos="354965" algn="l"/>
              </a:tabLst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Tumorschmerzen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204"/>
              </a:spcBef>
              <a:buChar char="•"/>
              <a:tabLst>
                <a:tab pos="354965" algn="l"/>
              </a:tabLst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Symptomlinderung</a:t>
            </a:r>
            <a:r>
              <a:rPr sz="24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bei</a:t>
            </a:r>
            <a:r>
              <a:rPr sz="24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ALS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215"/>
              </a:spcBef>
              <a:buChar char="•"/>
              <a:tabLst>
                <a:tab pos="354965" algn="l"/>
              </a:tabLst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Alzheimer?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96169" y="6544528"/>
            <a:ext cx="1711578" cy="22465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329564"/>
            <a:ext cx="9752965" cy="1548130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12700" marR="5080">
              <a:lnSpc>
                <a:spcPts val="4570"/>
              </a:lnSpc>
              <a:spcBef>
                <a:spcPts val="844"/>
              </a:spcBef>
            </a:pPr>
            <a:r>
              <a:rPr dirty="0"/>
              <a:t>Anzahl</a:t>
            </a:r>
            <a:r>
              <a:rPr spc="-75" dirty="0"/>
              <a:t> </a:t>
            </a:r>
            <a:r>
              <a:rPr dirty="0"/>
              <a:t>von</a:t>
            </a:r>
            <a:r>
              <a:rPr spc="-55" dirty="0"/>
              <a:t> </a:t>
            </a:r>
            <a:r>
              <a:rPr spc="-25" dirty="0"/>
              <a:t>Cannabis-</a:t>
            </a:r>
            <a:r>
              <a:rPr spc="-10" dirty="0"/>
              <a:t>Verordnungen</a:t>
            </a:r>
            <a:r>
              <a:rPr spc="-95" dirty="0"/>
              <a:t> </a:t>
            </a:r>
            <a:r>
              <a:rPr spc="-25" dirty="0"/>
              <a:t>im </a:t>
            </a:r>
            <a:r>
              <a:rPr dirty="0"/>
              <a:t>Rahmen</a:t>
            </a:r>
            <a:r>
              <a:rPr spc="-15" dirty="0"/>
              <a:t> </a:t>
            </a:r>
            <a:r>
              <a:rPr dirty="0"/>
              <a:t>der</a:t>
            </a:r>
            <a:r>
              <a:rPr spc="-10" dirty="0"/>
              <a:t> </a:t>
            </a:r>
            <a:r>
              <a:rPr spc="-25" dirty="0"/>
              <a:t>GKV</a:t>
            </a:r>
          </a:p>
          <a:p>
            <a:pPr marL="12700">
              <a:lnSpc>
                <a:spcPts val="2100"/>
              </a:lnSpc>
            </a:pPr>
            <a:r>
              <a:rPr sz="1800" dirty="0"/>
              <a:t>(2017</a:t>
            </a:r>
            <a:r>
              <a:rPr sz="1800" spc="-25" dirty="0"/>
              <a:t> </a:t>
            </a:r>
            <a:r>
              <a:rPr sz="1800" dirty="0"/>
              <a:t>bis</a:t>
            </a:r>
            <a:r>
              <a:rPr sz="1800" spc="-10" dirty="0"/>
              <a:t> </a:t>
            </a:r>
            <a:r>
              <a:rPr sz="1800" spc="-20" dirty="0"/>
              <a:t>2023)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1317116" y="5591962"/>
            <a:ext cx="10033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50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endParaRPr sz="10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81862" y="4961001"/>
            <a:ext cx="435609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100.00</a:t>
            </a:r>
            <a:endParaRPr sz="10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81862" y="4330064"/>
            <a:ext cx="435609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200.00</a:t>
            </a:r>
            <a:endParaRPr sz="10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81862" y="3696461"/>
            <a:ext cx="435609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300.00</a:t>
            </a:r>
            <a:endParaRPr sz="10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81862" y="3062732"/>
            <a:ext cx="435609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400.00</a:t>
            </a:r>
            <a:endParaRPr sz="10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497583" y="5058536"/>
            <a:ext cx="1111250" cy="0"/>
          </a:xfrm>
          <a:custGeom>
            <a:avLst/>
            <a:gdLst/>
            <a:ahLst/>
            <a:cxnLst/>
            <a:rect l="l" t="t" r="r" b="b"/>
            <a:pathLst>
              <a:path w="1111250">
                <a:moveTo>
                  <a:pt x="0" y="0"/>
                </a:moveTo>
                <a:lnTo>
                  <a:pt x="111086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458544" y="5058536"/>
            <a:ext cx="215265" cy="0"/>
          </a:xfrm>
          <a:custGeom>
            <a:avLst/>
            <a:gdLst/>
            <a:ahLst/>
            <a:cxnLst/>
            <a:rect l="l" t="t" r="r" b="b"/>
            <a:pathLst>
              <a:path w="215265">
                <a:moveTo>
                  <a:pt x="0" y="0"/>
                </a:moveTo>
                <a:lnTo>
                  <a:pt x="21479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97583" y="4427728"/>
            <a:ext cx="1953260" cy="0"/>
          </a:xfrm>
          <a:custGeom>
            <a:avLst/>
            <a:gdLst/>
            <a:ahLst/>
            <a:cxnLst/>
            <a:rect l="l" t="t" r="r" b="b"/>
            <a:pathLst>
              <a:path w="1953260">
                <a:moveTo>
                  <a:pt x="0" y="0"/>
                </a:moveTo>
                <a:lnTo>
                  <a:pt x="195326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458544" y="4427728"/>
            <a:ext cx="215265" cy="0"/>
          </a:xfrm>
          <a:custGeom>
            <a:avLst/>
            <a:gdLst/>
            <a:ahLst/>
            <a:cxnLst/>
            <a:rect l="l" t="t" r="r" b="b"/>
            <a:pathLst>
              <a:path w="215265">
                <a:moveTo>
                  <a:pt x="0" y="0"/>
                </a:moveTo>
                <a:lnTo>
                  <a:pt x="21479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97583" y="3794252"/>
            <a:ext cx="6176010" cy="1895475"/>
          </a:xfrm>
          <a:custGeom>
            <a:avLst/>
            <a:gdLst/>
            <a:ahLst/>
            <a:cxnLst/>
            <a:rect l="l" t="t" r="r" b="b"/>
            <a:pathLst>
              <a:path w="6176009" h="1895475">
                <a:moveTo>
                  <a:pt x="0" y="1895208"/>
                </a:moveTo>
                <a:lnTo>
                  <a:pt x="6175756" y="1895208"/>
                </a:lnTo>
              </a:path>
              <a:path w="6176009" h="1895475">
                <a:moveTo>
                  <a:pt x="1770087" y="1264285"/>
                </a:moveTo>
                <a:lnTo>
                  <a:pt x="1955800" y="1264285"/>
                </a:lnTo>
              </a:path>
              <a:path w="6176009" h="1895475">
                <a:moveTo>
                  <a:pt x="2615018" y="1264285"/>
                </a:moveTo>
                <a:lnTo>
                  <a:pt x="2795904" y="1264285"/>
                </a:lnTo>
              </a:path>
              <a:path w="6176009" h="1895475">
                <a:moveTo>
                  <a:pt x="3455123" y="1264285"/>
                </a:moveTo>
                <a:lnTo>
                  <a:pt x="3631183" y="1264285"/>
                </a:lnTo>
              </a:path>
              <a:path w="6176009" h="1895475">
                <a:moveTo>
                  <a:pt x="4290402" y="1264285"/>
                </a:moveTo>
                <a:lnTo>
                  <a:pt x="4466463" y="1264285"/>
                </a:lnTo>
              </a:path>
              <a:path w="6176009" h="1895475">
                <a:moveTo>
                  <a:pt x="5125681" y="1264285"/>
                </a:moveTo>
                <a:lnTo>
                  <a:pt x="5301742" y="1264285"/>
                </a:lnTo>
              </a:path>
              <a:path w="6176009" h="1895475">
                <a:moveTo>
                  <a:pt x="2612478" y="633476"/>
                </a:moveTo>
                <a:lnTo>
                  <a:pt x="2795904" y="633476"/>
                </a:lnTo>
              </a:path>
              <a:path w="6176009" h="1895475">
                <a:moveTo>
                  <a:pt x="3455123" y="633476"/>
                </a:moveTo>
                <a:lnTo>
                  <a:pt x="3631183" y="633476"/>
                </a:lnTo>
              </a:path>
              <a:path w="6176009" h="1895475">
                <a:moveTo>
                  <a:pt x="4290402" y="633476"/>
                </a:moveTo>
                <a:lnTo>
                  <a:pt x="4466463" y="633476"/>
                </a:lnTo>
              </a:path>
              <a:path w="6176009" h="1895475">
                <a:moveTo>
                  <a:pt x="5125681" y="633476"/>
                </a:moveTo>
                <a:lnTo>
                  <a:pt x="5301742" y="633476"/>
                </a:lnTo>
              </a:path>
              <a:path w="6176009" h="1895475">
                <a:moveTo>
                  <a:pt x="4290402" y="0"/>
                </a:moveTo>
                <a:lnTo>
                  <a:pt x="4466463" y="0"/>
                </a:lnTo>
              </a:path>
              <a:path w="6176009" h="1895475">
                <a:moveTo>
                  <a:pt x="3455123" y="0"/>
                </a:moveTo>
                <a:lnTo>
                  <a:pt x="3631183" y="0"/>
                </a:lnTo>
              </a:path>
              <a:path w="6176009" h="1895475">
                <a:moveTo>
                  <a:pt x="5125681" y="0"/>
                </a:moveTo>
                <a:lnTo>
                  <a:pt x="5301742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97583" y="3794252"/>
            <a:ext cx="2795905" cy="0"/>
          </a:xfrm>
          <a:custGeom>
            <a:avLst/>
            <a:gdLst/>
            <a:ahLst/>
            <a:cxnLst/>
            <a:rect l="l" t="t" r="r" b="b"/>
            <a:pathLst>
              <a:path w="2795904">
                <a:moveTo>
                  <a:pt x="0" y="0"/>
                </a:moveTo>
                <a:lnTo>
                  <a:pt x="279590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458544" y="3794252"/>
            <a:ext cx="215265" cy="0"/>
          </a:xfrm>
          <a:custGeom>
            <a:avLst/>
            <a:gdLst/>
            <a:ahLst/>
            <a:cxnLst/>
            <a:rect l="l" t="t" r="r" b="b"/>
            <a:pathLst>
              <a:path w="215265">
                <a:moveTo>
                  <a:pt x="0" y="0"/>
                </a:moveTo>
                <a:lnTo>
                  <a:pt x="21479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97583" y="3160648"/>
            <a:ext cx="4466590" cy="0"/>
          </a:xfrm>
          <a:custGeom>
            <a:avLst/>
            <a:gdLst/>
            <a:ahLst/>
            <a:cxnLst/>
            <a:rect l="l" t="t" r="r" b="b"/>
            <a:pathLst>
              <a:path w="4466590">
                <a:moveTo>
                  <a:pt x="0" y="0"/>
                </a:moveTo>
                <a:lnTo>
                  <a:pt x="4466463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623266" y="3160648"/>
            <a:ext cx="176530" cy="0"/>
          </a:xfrm>
          <a:custGeom>
            <a:avLst/>
            <a:gdLst/>
            <a:ahLst/>
            <a:cxnLst/>
            <a:rect l="l" t="t" r="r" b="b"/>
            <a:pathLst>
              <a:path w="176529">
                <a:moveTo>
                  <a:pt x="0" y="0"/>
                </a:moveTo>
                <a:lnTo>
                  <a:pt x="17606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458544" y="3160648"/>
            <a:ext cx="215265" cy="0"/>
          </a:xfrm>
          <a:custGeom>
            <a:avLst/>
            <a:gdLst/>
            <a:ahLst/>
            <a:cxnLst/>
            <a:rect l="l" t="t" r="r" b="b"/>
            <a:pathLst>
              <a:path w="215265">
                <a:moveTo>
                  <a:pt x="0" y="0"/>
                </a:moveTo>
                <a:lnTo>
                  <a:pt x="21479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97583" y="2529839"/>
            <a:ext cx="6176010" cy="0"/>
          </a:xfrm>
          <a:custGeom>
            <a:avLst/>
            <a:gdLst/>
            <a:ahLst/>
            <a:cxnLst/>
            <a:rect l="l" t="t" r="r" b="b"/>
            <a:pathLst>
              <a:path w="6176009">
                <a:moveTo>
                  <a:pt x="0" y="0"/>
                </a:moveTo>
                <a:lnTo>
                  <a:pt x="6175756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981862" y="2431796"/>
            <a:ext cx="435609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500.00</a:t>
            </a:r>
            <a:endParaRPr sz="10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773047" y="5500001"/>
            <a:ext cx="659765" cy="182880"/>
          </a:xfrm>
          <a:prstGeom prst="rect">
            <a:avLst/>
          </a:prstGeom>
          <a:solidFill>
            <a:srgbClr val="4966AC"/>
          </a:solidFill>
        </p:spPr>
        <p:txBody>
          <a:bodyPr vert="horz" wrap="square" lIns="0" tIns="28575" rIns="0" bIns="0" rtlCol="0">
            <a:spAutoFit/>
          </a:bodyPr>
          <a:lstStyle/>
          <a:p>
            <a:pPr marL="173355">
              <a:lnSpc>
                <a:spcPct val="100000"/>
              </a:lnSpc>
              <a:spcBef>
                <a:spcPts val="225"/>
              </a:spcBef>
            </a:pP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27.900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773047" y="5317578"/>
            <a:ext cx="659765" cy="182880"/>
          </a:xfrm>
          <a:prstGeom prst="rect">
            <a:avLst/>
          </a:prstGeom>
          <a:solidFill>
            <a:srgbClr val="9296CF"/>
          </a:solidFill>
        </p:spPr>
        <p:txBody>
          <a:bodyPr vert="horz" wrap="square" lIns="0" tIns="28575" rIns="0" bIns="0" rtlCol="0">
            <a:spAutoFit/>
          </a:bodyPr>
          <a:lstStyle/>
          <a:p>
            <a:pPr marL="173355">
              <a:lnSpc>
                <a:spcPct val="100000"/>
              </a:lnSpc>
              <a:spcBef>
                <a:spcPts val="225"/>
              </a:spcBef>
            </a:pP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40.600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613151" y="5065636"/>
            <a:ext cx="659765" cy="617220"/>
          </a:xfrm>
          <a:prstGeom prst="rect">
            <a:avLst/>
          </a:prstGeom>
          <a:solidFill>
            <a:srgbClr val="4966A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endParaRPr sz="800">
              <a:latin typeface="Times New Roman"/>
              <a:cs typeface="Times New Roman"/>
            </a:endParaRPr>
          </a:p>
          <a:p>
            <a:pPr marL="146685">
              <a:lnSpc>
                <a:spcPct val="100000"/>
              </a:lnSpc>
            </a:pP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101.600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453384" y="4624235"/>
            <a:ext cx="659765" cy="1058545"/>
          </a:xfrm>
          <a:custGeom>
            <a:avLst/>
            <a:gdLst/>
            <a:ahLst/>
            <a:cxnLst/>
            <a:rect l="l" t="t" r="r" b="b"/>
            <a:pathLst>
              <a:path w="659764" h="1058545">
                <a:moveTo>
                  <a:pt x="659218" y="0"/>
                </a:moveTo>
                <a:lnTo>
                  <a:pt x="0" y="0"/>
                </a:lnTo>
                <a:lnTo>
                  <a:pt x="0" y="1058176"/>
                </a:lnTo>
                <a:lnTo>
                  <a:pt x="659218" y="1058176"/>
                </a:lnTo>
                <a:lnTo>
                  <a:pt x="659218" y="0"/>
                </a:lnTo>
                <a:close/>
              </a:path>
            </a:pathLst>
          </a:custGeom>
          <a:solidFill>
            <a:srgbClr val="4966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3453384" y="4624235"/>
            <a:ext cx="659765" cy="1058545"/>
          </a:xfrm>
          <a:prstGeom prst="rect">
            <a:avLst/>
          </a:prstGeom>
          <a:solidFill>
            <a:srgbClr val="4966A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910"/>
              </a:spcBef>
            </a:pPr>
            <a:endParaRPr sz="800">
              <a:latin typeface="Times New Roman"/>
              <a:cs typeface="Times New Roman"/>
            </a:endParaRPr>
          </a:p>
          <a:p>
            <a:pPr marL="146685">
              <a:lnSpc>
                <a:spcPct val="100000"/>
              </a:lnSpc>
              <a:spcBef>
                <a:spcPts val="5"/>
              </a:spcBef>
            </a:pP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173.700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293489" y="4124502"/>
            <a:ext cx="659765" cy="1558290"/>
          </a:xfrm>
          <a:custGeom>
            <a:avLst/>
            <a:gdLst/>
            <a:ahLst/>
            <a:cxnLst/>
            <a:rect l="l" t="t" r="r" b="b"/>
            <a:pathLst>
              <a:path w="659764" h="1558289">
                <a:moveTo>
                  <a:pt x="659218" y="0"/>
                </a:moveTo>
                <a:lnTo>
                  <a:pt x="0" y="0"/>
                </a:lnTo>
                <a:lnTo>
                  <a:pt x="0" y="1557908"/>
                </a:lnTo>
                <a:lnTo>
                  <a:pt x="659218" y="1557908"/>
                </a:lnTo>
                <a:lnTo>
                  <a:pt x="659218" y="0"/>
                </a:lnTo>
                <a:close/>
              </a:path>
            </a:pathLst>
          </a:custGeom>
          <a:solidFill>
            <a:srgbClr val="4966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4293489" y="4124502"/>
            <a:ext cx="659765" cy="1558290"/>
          </a:xfrm>
          <a:prstGeom prst="rect">
            <a:avLst/>
          </a:prstGeom>
          <a:solidFill>
            <a:srgbClr val="4966A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0"/>
              </a:spcBef>
            </a:pPr>
            <a:endParaRPr sz="800">
              <a:latin typeface="Times New Roman"/>
              <a:cs typeface="Times New Roman"/>
            </a:endParaRPr>
          </a:p>
          <a:p>
            <a:pPr marL="146685">
              <a:lnSpc>
                <a:spcPct val="100000"/>
              </a:lnSpc>
            </a:pP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251.200</a:t>
            </a:r>
            <a:endParaRPr sz="8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128767" y="3819702"/>
            <a:ext cx="659765" cy="1863089"/>
          </a:xfrm>
          <a:custGeom>
            <a:avLst/>
            <a:gdLst/>
            <a:ahLst/>
            <a:cxnLst/>
            <a:rect l="l" t="t" r="r" b="b"/>
            <a:pathLst>
              <a:path w="659764" h="1863089">
                <a:moveTo>
                  <a:pt x="659218" y="0"/>
                </a:moveTo>
                <a:lnTo>
                  <a:pt x="0" y="0"/>
                </a:lnTo>
                <a:lnTo>
                  <a:pt x="0" y="1862708"/>
                </a:lnTo>
                <a:lnTo>
                  <a:pt x="659218" y="1862708"/>
                </a:lnTo>
                <a:lnTo>
                  <a:pt x="659218" y="0"/>
                </a:lnTo>
                <a:close/>
              </a:path>
            </a:pathLst>
          </a:custGeom>
          <a:solidFill>
            <a:srgbClr val="4966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5128767" y="3819702"/>
            <a:ext cx="659765" cy="1863089"/>
          </a:xfrm>
          <a:prstGeom prst="rect">
            <a:avLst/>
          </a:prstGeom>
          <a:solidFill>
            <a:srgbClr val="4966A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sz="800">
              <a:latin typeface="Times New Roman"/>
              <a:cs typeface="Times New Roman"/>
            </a:endParaRPr>
          </a:p>
          <a:p>
            <a:pPr marL="146685">
              <a:lnSpc>
                <a:spcPct val="100000"/>
              </a:lnSpc>
            </a:pP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298.100</a:t>
            </a:r>
            <a:endParaRPr sz="8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964046" y="3580942"/>
            <a:ext cx="659765" cy="2101850"/>
          </a:xfrm>
          <a:custGeom>
            <a:avLst/>
            <a:gdLst/>
            <a:ahLst/>
            <a:cxnLst/>
            <a:rect l="l" t="t" r="r" b="b"/>
            <a:pathLst>
              <a:path w="659765" h="2101850">
                <a:moveTo>
                  <a:pt x="659218" y="0"/>
                </a:moveTo>
                <a:lnTo>
                  <a:pt x="0" y="0"/>
                </a:lnTo>
                <a:lnTo>
                  <a:pt x="0" y="2101469"/>
                </a:lnTo>
                <a:lnTo>
                  <a:pt x="659218" y="2101469"/>
                </a:lnTo>
                <a:lnTo>
                  <a:pt x="659218" y="0"/>
                </a:lnTo>
                <a:close/>
              </a:path>
            </a:pathLst>
          </a:custGeom>
          <a:solidFill>
            <a:srgbClr val="4966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5964046" y="3580942"/>
            <a:ext cx="659765" cy="2101850"/>
          </a:xfrm>
          <a:prstGeom prst="rect">
            <a:avLst/>
          </a:prstGeom>
          <a:solidFill>
            <a:srgbClr val="4966A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20"/>
              </a:spcBef>
            </a:pPr>
            <a:endParaRPr sz="800">
              <a:latin typeface="Times New Roman"/>
              <a:cs typeface="Times New Roman"/>
            </a:endParaRPr>
          </a:p>
          <a:p>
            <a:pPr marL="146685">
              <a:lnSpc>
                <a:spcPct val="100000"/>
              </a:lnSpc>
            </a:pP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338.500</a:t>
            </a:r>
            <a:endParaRPr sz="8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799326" y="3513251"/>
            <a:ext cx="659765" cy="2169160"/>
          </a:xfrm>
          <a:prstGeom prst="rect">
            <a:avLst/>
          </a:prstGeom>
          <a:solidFill>
            <a:srgbClr val="4966A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685"/>
              </a:spcBef>
            </a:pPr>
            <a:endParaRPr sz="800">
              <a:latin typeface="Times New Roman"/>
              <a:cs typeface="Times New Roman"/>
            </a:endParaRPr>
          </a:p>
          <a:p>
            <a:pPr marL="147320">
              <a:lnSpc>
                <a:spcPct val="100000"/>
              </a:lnSpc>
            </a:pP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349.600</a:t>
            </a:r>
            <a:endParaRPr sz="8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613151" y="4727473"/>
            <a:ext cx="659765" cy="331470"/>
          </a:xfrm>
          <a:prstGeom prst="rect">
            <a:avLst/>
          </a:prstGeom>
          <a:solidFill>
            <a:srgbClr val="9296CF"/>
          </a:solidFill>
        </p:spPr>
        <p:txBody>
          <a:bodyPr vert="horz" wrap="square" lIns="0" tIns="106045" rIns="0" bIns="0" rtlCol="0">
            <a:spAutoFit/>
          </a:bodyPr>
          <a:lstStyle/>
          <a:p>
            <a:pPr marL="168910">
              <a:lnSpc>
                <a:spcPct val="100000"/>
              </a:lnSpc>
              <a:spcBef>
                <a:spcPts val="835"/>
              </a:spcBef>
            </a:pP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54.600</a:t>
            </a:r>
            <a:endParaRPr sz="8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453384" y="4228503"/>
            <a:ext cx="659765" cy="396240"/>
          </a:xfrm>
          <a:prstGeom prst="rect">
            <a:avLst/>
          </a:prstGeom>
          <a:solidFill>
            <a:srgbClr val="9296CF"/>
          </a:solidFill>
        </p:spPr>
        <p:txBody>
          <a:bodyPr vert="horz" wrap="square" lIns="0" tIns="177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40"/>
              </a:spcBef>
            </a:pPr>
            <a:endParaRPr sz="800">
              <a:latin typeface="Times New Roman"/>
              <a:cs typeface="Times New Roman"/>
            </a:endParaRPr>
          </a:p>
          <a:p>
            <a:pPr marL="171450">
              <a:lnSpc>
                <a:spcPct val="100000"/>
              </a:lnSpc>
              <a:spcBef>
                <a:spcPts val="5"/>
              </a:spcBef>
            </a:pP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63.400</a:t>
            </a:r>
            <a:endParaRPr sz="8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293489" y="3595046"/>
            <a:ext cx="659765" cy="533400"/>
          </a:xfrm>
          <a:prstGeom prst="rect">
            <a:avLst/>
          </a:prstGeom>
          <a:solidFill>
            <a:srgbClr val="9296CF"/>
          </a:solidFill>
        </p:spPr>
        <p:txBody>
          <a:bodyPr vert="horz" wrap="square" lIns="0" tIns="939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40"/>
              </a:spcBef>
            </a:pPr>
            <a:endParaRPr sz="800">
              <a:latin typeface="Times New Roman"/>
              <a:cs typeface="Times New Roman"/>
            </a:endParaRPr>
          </a:p>
          <a:p>
            <a:pPr marL="173990">
              <a:lnSpc>
                <a:spcPct val="100000"/>
              </a:lnSpc>
            </a:pP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80.300</a:t>
            </a:r>
            <a:endParaRPr sz="8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128767" y="3275406"/>
            <a:ext cx="659765" cy="519430"/>
          </a:xfrm>
          <a:prstGeom prst="rect">
            <a:avLst/>
          </a:prstGeom>
          <a:solidFill>
            <a:srgbClr val="9296CF"/>
          </a:solidFill>
        </p:spPr>
        <p:txBody>
          <a:bodyPr vert="horz" wrap="square" lIns="0" tIns="920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25"/>
              </a:spcBef>
            </a:pPr>
            <a:endParaRPr sz="800">
              <a:latin typeface="Times New Roman"/>
              <a:cs typeface="Times New Roman"/>
            </a:endParaRPr>
          </a:p>
          <a:p>
            <a:pPr marL="173990">
              <a:lnSpc>
                <a:spcPct val="100000"/>
              </a:lnSpc>
            </a:pP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89.500</a:t>
            </a:r>
            <a:endParaRPr sz="8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964046" y="2978226"/>
            <a:ext cx="659765" cy="617220"/>
          </a:xfrm>
          <a:prstGeom prst="rect">
            <a:avLst/>
          </a:prstGeom>
          <a:solidFill>
            <a:srgbClr val="9296C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800">
              <a:latin typeface="Times New Roman"/>
              <a:cs typeface="Times New Roman"/>
            </a:endParaRPr>
          </a:p>
          <a:p>
            <a:pPr marL="174625">
              <a:lnSpc>
                <a:spcPct val="100000"/>
              </a:lnSpc>
            </a:pP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93.100</a:t>
            </a:r>
            <a:endParaRPr sz="8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799326" y="2902038"/>
            <a:ext cx="659765" cy="611505"/>
          </a:xfrm>
          <a:prstGeom prst="rect">
            <a:avLst/>
          </a:prstGeom>
          <a:solidFill>
            <a:srgbClr val="9296C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800">
              <a:latin typeface="Times New Roman"/>
              <a:cs typeface="Times New Roman"/>
            </a:endParaRPr>
          </a:p>
          <a:p>
            <a:pPr marL="174625">
              <a:lnSpc>
                <a:spcPct val="100000"/>
              </a:lnSpc>
            </a:pP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93.800</a:t>
            </a:r>
            <a:endParaRPr sz="8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940432" y="5766308"/>
            <a:ext cx="32448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20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sz="10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775966" y="5766308"/>
            <a:ext cx="32448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20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10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618357" y="5766308"/>
            <a:ext cx="32448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20" dirty="0">
                <a:solidFill>
                  <a:srgbClr val="FFFFFF"/>
                </a:solidFill>
                <a:latin typeface="Arial"/>
                <a:cs typeface="Arial"/>
              </a:rPr>
              <a:t>2019</a:t>
            </a:r>
            <a:endParaRPr sz="10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461128" y="5766308"/>
            <a:ext cx="32448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20" dirty="0">
                <a:solidFill>
                  <a:srgbClr val="FFFFFF"/>
                </a:solidFill>
                <a:latin typeface="Arial"/>
                <a:cs typeface="Arial"/>
              </a:rPr>
              <a:t>2020</a:t>
            </a:r>
            <a:endParaRPr sz="10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304790" y="5766308"/>
            <a:ext cx="32575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20" dirty="0">
                <a:solidFill>
                  <a:srgbClr val="FFFFFF"/>
                </a:solidFill>
                <a:latin typeface="Arial"/>
                <a:cs typeface="Arial"/>
              </a:rPr>
              <a:t>2021</a:t>
            </a:r>
            <a:endParaRPr sz="10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136640" y="5766308"/>
            <a:ext cx="32448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20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10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967219" y="5766308"/>
            <a:ext cx="32448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20" dirty="0">
                <a:solidFill>
                  <a:srgbClr val="FFFFFF"/>
                </a:solidFill>
                <a:latin typeface="Arial"/>
                <a:cs typeface="Arial"/>
              </a:rPr>
              <a:t>2023</a:t>
            </a:r>
            <a:endParaRPr sz="105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8757539" y="2448928"/>
            <a:ext cx="354330" cy="354330"/>
          </a:xfrm>
          <a:custGeom>
            <a:avLst/>
            <a:gdLst/>
            <a:ahLst/>
            <a:cxnLst/>
            <a:rect l="l" t="t" r="r" b="b"/>
            <a:pathLst>
              <a:path w="354329" h="354330">
                <a:moveTo>
                  <a:pt x="353834" y="0"/>
                </a:moveTo>
                <a:lnTo>
                  <a:pt x="0" y="0"/>
                </a:lnTo>
                <a:lnTo>
                  <a:pt x="0" y="353834"/>
                </a:lnTo>
                <a:lnTo>
                  <a:pt x="353834" y="353834"/>
                </a:lnTo>
                <a:lnTo>
                  <a:pt x="353834" y="0"/>
                </a:lnTo>
                <a:close/>
              </a:path>
            </a:pathLst>
          </a:custGeom>
          <a:solidFill>
            <a:srgbClr val="4966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9298178" y="2432050"/>
            <a:ext cx="217360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105"/>
              </a:spcBef>
            </a:pP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Cannabinoid-</a:t>
            </a: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haltige</a:t>
            </a:r>
            <a:r>
              <a:rPr sz="10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Zubereitungen </a:t>
            </a: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105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unverarbeitete</a:t>
            </a:r>
            <a:r>
              <a:rPr sz="10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Cannabis- Blüten</a:t>
            </a:r>
            <a:r>
              <a:rPr sz="1050" spc="-15" baseline="23809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050" baseline="23809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8754364" y="3513188"/>
            <a:ext cx="354330" cy="354330"/>
          </a:xfrm>
          <a:custGeom>
            <a:avLst/>
            <a:gdLst/>
            <a:ahLst/>
            <a:cxnLst/>
            <a:rect l="l" t="t" r="r" b="b"/>
            <a:pathLst>
              <a:path w="354329" h="354329">
                <a:moveTo>
                  <a:pt x="353834" y="0"/>
                </a:moveTo>
                <a:lnTo>
                  <a:pt x="0" y="0"/>
                </a:lnTo>
                <a:lnTo>
                  <a:pt x="0" y="353834"/>
                </a:lnTo>
                <a:lnTo>
                  <a:pt x="353834" y="353834"/>
                </a:lnTo>
                <a:lnTo>
                  <a:pt x="353834" y="0"/>
                </a:lnTo>
                <a:close/>
              </a:path>
            </a:pathLst>
          </a:custGeom>
          <a:solidFill>
            <a:srgbClr val="9296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9295130" y="3496817"/>
            <a:ext cx="127254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105"/>
              </a:spcBef>
            </a:pP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Cannabinoid-haltige Fertigarzneimittel</a:t>
            </a:r>
            <a:r>
              <a:rPr sz="1050" spc="-15" baseline="23809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050" baseline="23809">
              <a:latin typeface="Arial"/>
              <a:cs typeface="Arial"/>
            </a:endParaRPr>
          </a:p>
        </p:txBody>
      </p:sp>
      <p:sp>
        <p:nvSpPr>
          <p:cNvPr id="49" name="object 4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  <p:sp>
        <p:nvSpPr>
          <p:cNvPr id="50" name="object 50"/>
          <p:cNvSpPr txBox="1"/>
          <p:nvPr/>
        </p:nvSpPr>
        <p:spPr>
          <a:xfrm>
            <a:off x="2029460" y="6627503"/>
            <a:ext cx="5218430" cy="15049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https://de.statista.com/statistik/daten/studie/1070486/umfrage/abgegebene-cannabis-einheiten-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im-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rahmen-der-</a:t>
            </a:r>
            <a:r>
              <a:rPr sz="800" spc="-20" dirty="0">
                <a:solidFill>
                  <a:srgbClr val="FFFFFF"/>
                </a:solidFill>
                <a:latin typeface="Arial"/>
                <a:cs typeface="Arial"/>
              </a:rPr>
              <a:t>gkv/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392048"/>
            <a:ext cx="9735820" cy="1224280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12700" marR="5080">
              <a:lnSpc>
                <a:spcPts val="4640"/>
              </a:lnSpc>
              <a:spcBef>
                <a:spcPts val="359"/>
              </a:spcBef>
              <a:tabLst>
                <a:tab pos="915035" algn="l"/>
              </a:tabLst>
            </a:pPr>
            <a:r>
              <a:rPr sz="4000" spc="-25" dirty="0"/>
              <a:t>Die</a:t>
            </a:r>
            <a:r>
              <a:rPr sz="4000" dirty="0"/>
              <a:t>	Entwicklung</a:t>
            </a:r>
            <a:r>
              <a:rPr sz="4000" spc="-120" dirty="0"/>
              <a:t> </a:t>
            </a:r>
            <a:r>
              <a:rPr sz="4000" dirty="0"/>
              <a:t>der</a:t>
            </a:r>
            <a:r>
              <a:rPr sz="4000" spc="-114" dirty="0"/>
              <a:t> </a:t>
            </a:r>
            <a:r>
              <a:rPr sz="4000" dirty="0"/>
              <a:t>GKV</a:t>
            </a:r>
            <a:r>
              <a:rPr sz="4000" spc="-140" dirty="0"/>
              <a:t> </a:t>
            </a:r>
            <a:r>
              <a:rPr sz="4000" spc="-25" dirty="0"/>
              <a:t>Verordnungen</a:t>
            </a:r>
            <a:r>
              <a:rPr sz="4000" spc="-105" dirty="0"/>
              <a:t> </a:t>
            </a:r>
            <a:r>
              <a:rPr sz="4000" spc="-25" dirty="0"/>
              <a:t>im </a:t>
            </a:r>
            <a:r>
              <a:rPr sz="4000" dirty="0"/>
              <a:t>Jahr</a:t>
            </a:r>
            <a:r>
              <a:rPr sz="4000" spc="-80" dirty="0"/>
              <a:t> </a:t>
            </a:r>
            <a:r>
              <a:rPr sz="4000" spc="-20" dirty="0"/>
              <a:t>2024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8832595" y="1711579"/>
            <a:ext cx="252031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2023</a:t>
            </a:r>
            <a:r>
              <a:rPr sz="1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=</a:t>
            </a:r>
            <a:r>
              <a:rPr sz="1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443.400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2024</a:t>
            </a:r>
            <a:r>
              <a:rPr sz="1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Prognose</a:t>
            </a:r>
            <a:r>
              <a:rPr sz="1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=</a:t>
            </a:r>
            <a:r>
              <a:rPr sz="14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650.000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(+47%)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97583" y="2267711"/>
            <a:ext cx="8921750" cy="0"/>
          </a:xfrm>
          <a:custGeom>
            <a:avLst/>
            <a:gdLst/>
            <a:ahLst/>
            <a:cxnLst/>
            <a:rect l="l" t="t" r="r" b="b"/>
            <a:pathLst>
              <a:path w="8921750">
                <a:moveTo>
                  <a:pt x="0" y="0"/>
                </a:moveTo>
                <a:lnTo>
                  <a:pt x="892136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497583" y="2554465"/>
            <a:ext cx="8921750" cy="2679065"/>
            <a:chOff x="1497583" y="2554465"/>
            <a:chExt cx="8921750" cy="2679065"/>
          </a:xfrm>
        </p:grpSpPr>
        <p:sp>
          <p:nvSpPr>
            <p:cNvPr id="6" name="object 6"/>
            <p:cNvSpPr/>
            <p:nvPr/>
          </p:nvSpPr>
          <p:spPr>
            <a:xfrm>
              <a:off x="1497583" y="2610612"/>
              <a:ext cx="8921750" cy="2603500"/>
            </a:xfrm>
            <a:custGeom>
              <a:avLst/>
              <a:gdLst/>
              <a:ahLst/>
              <a:cxnLst/>
              <a:rect l="l" t="t" r="r" b="b"/>
              <a:pathLst>
                <a:path w="8921750" h="2603500">
                  <a:moveTo>
                    <a:pt x="0" y="0"/>
                  </a:moveTo>
                  <a:lnTo>
                    <a:pt x="8921369" y="0"/>
                  </a:lnTo>
                </a:path>
                <a:path w="8921750" h="2603500">
                  <a:moveTo>
                    <a:pt x="6616700" y="330200"/>
                  </a:moveTo>
                  <a:lnTo>
                    <a:pt x="8921369" y="330200"/>
                  </a:lnTo>
                </a:path>
                <a:path w="8921750" h="2603500">
                  <a:moveTo>
                    <a:pt x="0" y="330200"/>
                  </a:moveTo>
                  <a:lnTo>
                    <a:pt x="6412230" y="330200"/>
                  </a:lnTo>
                </a:path>
                <a:path w="8921750" h="2603500">
                  <a:moveTo>
                    <a:pt x="0" y="653796"/>
                  </a:moveTo>
                  <a:lnTo>
                    <a:pt x="1403730" y="653796"/>
                  </a:lnTo>
                </a:path>
                <a:path w="8921750" h="2603500">
                  <a:moveTo>
                    <a:pt x="1608200" y="653796"/>
                  </a:moveTo>
                  <a:lnTo>
                    <a:pt x="2410841" y="653796"/>
                  </a:lnTo>
                </a:path>
                <a:path w="8921750" h="2603500">
                  <a:moveTo>
                    <a:pt x="2615311" y="653796"/>
                  </a:moveTo>
                  <a:lnTo>
                    <a:pt x="3411601" y="653796"/>
                  </a:lnTo>
                </a:path>
                <a:path w="8921750" h="2603500">
                  <a:moveTo>
                    <a:pt x="3616071" y="653796"/>
                  </a:moveTo>
                  <a:lnTo>
                    <a:pt x="4414266" y="653796"/>
                  </a:lnTo>
                </a:path>
                <a:path w="8921750" h="2603500">
                  <a:moveTo>
                    <a:pt x="4618736" y="653796"/>
                  </a:moveTo>
                  <a:lnTo>
                    <a:pt x="5417058" y="653796"/>
                  </a:lnTo>
                </a:path>
                <a:path w="8921750" h="2603500">
                  <a:moveTo>
                    <a:pt x="5621528" y="653796"/>
                  </a:moveTo>
                  <a:lnTo>
                    <a:pt x="6412230" y="653796"/>
                  </a:lnTo>
                </a:path>
                <a:path w="8921750" h="2603500">
                  <a:moveTo>
                    <a:pt x="6616700" y="653796"/>
                  </a:moveTo>
                  <a:lnTo>
                    <a:pt x="7407402" y="653796"/>
                  </a:lnTo>
                </a:path>
                <a:path w="8921750" h="2603500">
                  <a:moveTo>
                    <a:pt x="7611872" y="653796"/>
                  </a:moveTo>
                  <a:lnTo>
                    <a:pt x="8402701" y="653796"/>
                  </a:lnTo>
                </a:path>
                <a:path w="8921750" h="2603500">
                  <a:moveTo>
                    <a:pt x="8607171" y="653796"/>
                  </a:moveTo>
                  <a:lnTo>
                    <a:pt x="8921369" y="653796"/>
                  </a:lnTo>
                </a:path>
                <a:path w="8921750" h="2603500">
                  <a:moveTo>
                    <a:pt x="0" y="977900"/>
                  </a:moveTo>
                  <a:lnTo>
                    <a:pt x="403605" y="977900"/>
                  </a:lnTo>
                </a:path>
                <a:path w="8921750" h="2603500">
                  <a:moveTo>
                    <a:pt x="608075" y="977900"/>
                  </a:moveTo>
                  <a:lnTo>
                    <a:pt x="1403730" y="977900"/>
                  </a:lnTo>
                </a:path>
                <a:path w="8921750" h="2603500">
                  <a:moveTo>
                    <a:pt x="1608200" y="977900"/>
                  </a:moveTo>
                  <a:lnTo>
                    <a:pt x="2410841" y="977900"/>
                  </a:lnTo>
                </a:path>
                <a:path w="8921750" h="2603500">
                  <a:moveTo>
                    <a:pt x="2615311" y="977900"/>
                  </a:moveTo>
                  <a:lnTo>
                    <a:pt x="3411601" y="977900"/>
                  </a:lnTo>
                </a:path>
                <a:path w="8921750" h="2603500">
                  <a:moveTo>
                    <a:pt x="3616071" y="977900"/>
                  </a:moveTo>
                  <a:lnTo>
                    <a:pt x="4414266" y="977900"/>
                  </a:lnTo>
                </a:path>
                <a:path w="8921750" h="2603500">
                  <a:moveTo>
                    <a:pt x="4618736" y="977900"/>
                  </a:moveTo>
                  <a:lnTo>
                    <a:pt x="5417058" y="977900"/>
                  </a:lnTo>
                </a:path>
                <a:path w="8921750" h="2603500">
                  <a:moveTo>
                    <a:pt x="5621528" y="977900"/>
                  </a:moveTo>
                  <a:lnTo>
                    <a:pt x="6412230" y="977900"/>
                  </a:lnTo>
                </a:path>
                <a:path w="8921750" h="2603500">
                  <a:moveTo>
                    <a:pt x="6616700" y="977900"/>
                  </a:moveTo>
                  <a:lnTo>
                    <a:pt x="7407402" y="977900"/>
                  </a:lnTo>
                </a:path>
                <a:path w="8921750" h="2603500">
                  <a:moveTo>
                    <a:pt x="7611872" y="977900"/>
                  </a:moveTo>
                  <a:lnTo>
                    <a:pt x="8402701" y="977900"/>
                  </a:lnTo>
                </a:path>
                <a:path w="8921750" h="2603500">
                  <a:moveTo>
                    <a:pt x="8607171" y="977900"/>
                  </a:moveTo>
                  <a:lnTo>
                    <a:pt x="8921369" y="977900"/>
                  </a:lnTo>
                </a:path>
                <a:path w="8921750" h="2603500">
                  <a:moveTo>
                    <a:pt x="0" y="1320800"/>
                  </a:moveTo>
                  <a:lnTo>
                    <a:pt x="403605" y="1320800"/>
                  </a:lnTo>
                </a:path>
                <a:path w="8921750" h="2603500">
                  <a:moveTo>
                    <a:pt x="2615311" y="1320800"/>
                  </a:moveTo>
                  <a:lnTo>
                    <a:pt x="3411601" y="1320800"/>
                  </a:lnTo>
                </a:path>
                <a:path w="8921750" h="2603500">
                  <a:moveTo>
                    <a:pt x="3616071" y="1320800"/>
                  </a:moveTo>
                  <a:lnTo>
                    <a:pt x="4414266" y="1320800"/>
                  </a:lnTo>
                </a:path>
                <a:path w="8921750" h="2603500">
                  <a:moveTo>
                    <a:pt x="608075" y="1320800"/>
                  </a:moveTo>
                  <a:lnTo>
                    <a:pt x="1403730" y="1320800"/>
                  </a:lnTo>
                </a:path>
                <a:path w="8921750" h="2603500">
                  <a:moveTo>
                    <a:pt x="7611872" y="1320800"/>
                  </a:moveTo>
                  <a:lnTo>
                    <a:pt x="8402701" y="1320800"/>
                  </a:lnTo>
                </a:path>
                <a:path w="8921750" h="2603500">
                  <a:moveTo>
                    <a:pt x="8607171" y="1320800"/>
                  </a:moveTo>
                  <a:lnTo>
                    <a:pt x="8921369" y="1320800"/>
                  </a:lnTo>
                </a:path>
                <a:path w="8921750" h="2603500">
                  <a:moveTo>
                    <a:pt x="1608200" y="1320800"/>
                  </a:moveTo>
                  <a:lnTo>
                    <a:pt x="2410841" y="1320800"/>
                  </a:lnTo>
                </a:path>
                <a:path w="8921750" h="2603500">
                  <a:moveTo>
                    <a:pt x="4618736" y="1320800"/>
                  </a:moveTo>
                  <a:lnTo>
                    <a:pt x="5417058" y="1320800"/>
                  </a:lnTo>
                </a:path>
                <a:path w="8921750" h="2603500">
                  <a:moveTo>
                    <a:pt x="5621528" y="1320800"/>
                  </a:moveTo>
                  <a:lnTo>
                    <a:pt x="6412230" y="1320800"/>
                  </a:lnTo>
                </a:path>
                <a:path w="8921750" h="2603500">
                  <a:moveTo>
                    <a:pt x="6616700" y="1320800"/>
                  </a:moveTo>
                  <a:lnTo>
                    <a:pt x="7407402" y="1320800"/>
                  </a:lnTo>
                </a:path>
                <a:path w="8921750" h="2603500">
                  <a:moveTo>
                    <a:pt x="2615311" y="1651000"/>
                  </a:moveTo>
                  <a:lnTo>
                    <a:pt x="3411601" y="1651000"/>
                  </a:lnTo>
                </a:path>
                <a:path w="8921750" h="2603500">
                  <a:moveTo>
                    <a:pt x="0" y="1651000"/>
                  </a:moveTo>
                  <a:lnTo>
                    <a:pt x="403605" y="1651000"/>
                  </a:lnTo>
                </a:path>
                <a:path w="8921750" h="2603500">
                  <a:moveTo>
                    <a:pt x="608075" y="1651000"/>
                  </a:moveTo>
                  <a:lnTo>
                    <a:pt x="1403730" y="1651000"/>
                  </a:lnTo>
                </a:path>
                <a:path w="8921750" h="2603500">
                  <a:moveTo>
                    <a:pt x="4618736" y="1651000"/>
                  </a:moveTo>
                  <a:lnTo>
                    <a:pt x="5417058" y="1651000"/>
                  </a:lnTo>
                </a:path>
                <a:path w="8921750" h="2603500">
                  <a:moveTo>
                    <a:pt x="3616071" y="1651000"/>
                  </a:moveTo>
                  <a:lnTo>
                    <a:pt x="4414266" y="1651000"/>
                  </a:lnTo>
                </a:path>
                <a:path w="8921750" h="2603500">
                  <a:moveTo>
                    <a:pt x="5621528" y="1651000"/>
                  </a:moveTo>
                  <a:lnTo>
                    <a:pt x="6412230" y="1651000"/>
                  </a:lnTo>
                </a:path>
                <a:path w="8921750" h="2603500">
                  <a:moveTo>
                    <a:pt x="1608200" y="1651000"/>
                  </a:moveTo>
                  <a:lnTo>
                    <a:pt x="2410841" y="1651000"/>
                  </a:lnTo>
                </a:path>
                <a:path w="8921750" h="2603500">
                  <a:moveTo>
                    <a:pt x="6616700" y="1651000"/>
                  </a:moveTo>
                  <a:lnTo>
                    <a:pt x="7407402" y="1651000"/>
                  </a:lnTo>
                </a:path>
                <a:path w="8921750" h="2603500">
                  <a:moveTo>
                    <a:pt x="7611872" y="1651000"/>
                  </a:moveTo>
                  <a:lnTo>
                    <a:pt x="8402701" y="1651000"/>
                  </a:lnTo>
                </a:path>
                <a:path w="8921750" h="2603500">
                  <a:moveTo>
                    <a:pt x="8607171" y="1651000"/>
                  </a:moveTo>
                  <a:lnTo>
                    <a:pt x="8921369" y="1651000"/>
                  </a:lnTo>
                </a:path>
                <a:path w="8921750" h="2603500">
                  <a:moveTo>
                    <a:pt x="608075" y="1968500"/>
                  </a:moveTo>
                  <a:lnTo>
                    <a:pt x="1403730" y="1968500"/>
                  </a:lnTo>
                </a:path>
                <a:path w="8921750" h="2603500">
                  <a:moveTo>
                    <a:pt x="3616071" y="1968500"/>
                  </a:moveTo>
                  <a:lnTo>
                    <a:pt x="4414266" y="1968500"/>
                  </a:lnTo>
                </a:path>
                <a:path w="8921750" h="2603500">
                  <a:moveTo>
                    <a:pt x="5621528" y="1968500"/>
                  </a:moveTo>
                  <a:lnTo>
                    <a:pt x="6412230" y="1968500"/>
                  </a:lnTo>
                </a:path>
                <a:path w="8921750" h="2603500">
                  <a:moveTo>
                    <a:pt x="0" y="1968500"/>
                  </a:moveTo>
                  <a:lnTo>
                    <a:pt x="403605" y="1968500"/>
                  </a:lnTo>
                </a:path>
                <a:path w="8921750" h="2603500">
                  <a:moveTo>
                    <a:pt x="1608200" y="1968500"/>
                  </a:moveTo>
                  <a:lnTo>
                    <a:pt x="2410841" y="1968500"/>
                  </a:lnTo>
                </a:path>
                <a:path w="8921750" h="2603500">
                  <a:moveTo>
                    <a:pt x="2615311" y="1968500"/>
                  </a:moveTo>
                  <a:lnTo>
                    <a:pt x="3411601" y="1968500"/>
                  </a:lnTo>
                </a:path>
                <a:path w="8921750" h="2603500">
                  <a:moveTo>
                    <a:pt x="6616700" y="1968500"/>
                  </a:moveTo>
                  <a:lnTo>
                    <a:pt x="7407402" y="1968500"/>
                  </a:lnTo>
                </a:path>
                <a:path w="8921750" h="2603500">
                  <a:moveTo>
                    <a:pt x="4618736" y="1968500"/>
                  </a:moveTo>
                  <a:lnTo>
                    <a:pt x="5417058" y="1968500"/>
                  </a:lnTo>
                </a:path>
                <a:path w="8921750" h="2603500">
                  <a:moveTo>
                    <a:pt x="7611872" y="1968500"/>
                  </a:moveTo>
                  <a:lnTo>
                    <a:pt x="8402701" y="1968500"/>
                  </a:lnTo>
                </a:path>
                <a:path w="8921750" h="2603500">
                  <a:moveTo>
                    <a:pt x="8607171" y="1968500"/>
                  </a:moveTo>
                  <a:lnTo>
                    <a:pt x="8921369" y="1968500"/>
                  </a:lnTo>
                </a:path>
                <a:path w="8921750" h="2603500">
                  <a:moveTo>
                    <a:pt x="1608200" y="2298700"/>
                  </a:moveTo>
                  <a:lnTo>
                    <a:pt x="2410841" y="2298700"/>
                  </a:lnTo>
                </a:path>
                <a:path w="8921750" h="2603500">
                  <a:moveTo>
                    <a:pt x="3616071" y="2298700"/>
                  </a:moveTo>
                  <a:lnTo>
                    <a:pt x="4414266" y="2298700"/>
                  </a:lnTo>
                </a:path>
                <a:path w="8921750" h="2603500">
                  <a:moveTo>
                    <a:pt x="5621528" y="2298700"/>
                  </a:moveTo>
                  <a:lnTo>
                    <a:pt x="6412230" y="2298700"/>
                  </a:lnTo>
                </a:path>
                <a:path w="8921750" h="2603500">
                  <a:moveTo>
                    <a:pt x="0" y="2298700"/>
                  </a:moveTo>
                  <a:lnTo>
                    <a:pt x="403605" y="2298700"/>
                  </a:lnTo>
                </a:path>
                <a:path w="8921750" h="2603500">
                  <a:moveTo>
                    <a:pt x="4618736" y="2298700"/>
                  </a:moveTo>
                  <a:lnTo>
                    <a:pt x="5417058" y="2298700"/>
                  </a:lnTo>
                </a:path>
                <a:path w="8921750" h="2603500">
                  <a:moveTo>
                    <a:pt x="6616700" y="2298700"/>
                  </a:moveTo>
                  <a:lnTo>
                    <a:pt x="7407402" y="2298700"/>
                  </a:lnTo>
                </a:path>
                <a:path w="8921750" h="2603500">
                  <a:moveTo>
                    <a:pt x="608075" y="2298700"/>
                  </a:moveTo>
                  <a:lnTo>
                    <a:pt x="1403730" y="2298700"/>
                  </a:lnTo>
                </a:path>
                <a:path w="8921750" h="2603500">
                  <a:moveTo>
                    <a:pt x="7611872" y="2298700"/>
                  </a:moveTo>
                  <a:lnTo>
                    <a:pt x="8402701" y="2298700"/>
                  </a:lnTo>
                </a:path>
                <a:path w="8921750" h="2603500">
                  <a:moveTo>
                    <a:pt x="2615311" y="2298700"/>
                  </a:moveTo>
                  <a:lnTo>
                    <a:pt x="3411601" y="2298700"/>
                  </a:lnTo>
                </a:path>
                <a:path w="8921750" h="2603500">
                  <a:moveTo>
                    <a:pt x="8607171" y="2298700"/>
                  </a:moveTo>
                  <a:lnTo>
                    <a:pt x="8921369" y="2298700"/>
                  </a:lnTo>
                </a:path>
                <a:path w="8921750" h="2603500">
                  <a:moveTo>
                    <a:pt x="2615311" y="2603500"/>
                  </a:moveTo>
                  <a:lnTo>
                    <a:pt x="8921369" y="2603500"/>
                  </a:lnTo>
                </a:path>
                <a:path w="8921750" h="2603500">
                  <a:moveTo>
                    <a:pt x="1608200" y="2603500"/>
                  </a:moveTo>
                  <a:lnTo>
                    <a:pt x="2410841" y="2603500"/>
                  </a:lnTo>
                </a:path>
                <a:path w="8921750" h="2603500">
                  <a:moveTo>
                    <a:pt x="608075" y="2603500"/>
                  </a:moveTo>
                  <a:lnTo>
                    <a:pt x="1403730" y="2603500"/>
                  </a:lnTo>
                </a:path>
                <a:path w="8921750" h="2603500">
                  <a:moveTo>
                    <a:pt x="0" y="2603500"/>
                  </a:moveTo>
                  <a:lnTo>
                    <a:pt x="403605" y="260350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901190" y="2554465"/>
              <a:ext cx="8203565" cy="724535"/>
            </a:xfrm>
            <a:custGeom>
              <a:avLst/>
              <a:gdLst/>
              <a:ahLst/>
              <a:cxnLst/>
              <a:rect l="l" t="t" r="r" b="b"/>
              <a:pathLst>
                <a:path w="8203565" h="724535">
                  <a:moveTo>
                    <a:pt x="204457" y="529336"/>
                  </a:moveTo>
                  <a:lnTo>
                    <a:pt x="0" y="529336"/>
                  </a:lnTo>
                  <a:lnTo>
                    <a:pt x="0" y="724154"/>
                  </a:lnTo>
                  <a:lnTo>
                    <a:pt x="204457" y="724154"/>
                  </a:lnTo>
                  <a:lnTo>
                    <a:pt x="204457" y="529336"/>
                  </a:lnTo>
                  <a:close/>
                </a:path>
                <a:path w="8203565" h="724535">
                  <a:moveTo>
                    <a:pt x="1204582" y="289953"/>
                  </a:moveTo>
                  <a:lnTo>
                    <a:pt x="1000125" y="289953"/>
                  </a:lnTo>
                  <a:lnTo>
                    <a:pt x="1000125" y="463156"/>
                  </a:lnTo>
                  <a:lnTo>
                    <a:pt x="1204582" y="463156"/>
                  </a:lnTo>
                  <a:lnTo>
                    <a:pt x="1204582" y="289953"/>
                  </a:lnTo>
                  <a:close/>
                </a:path>
                <a:path w="8203565" h="724535">
                  <a:moveTo>
                    <a:pt x="2211705" y="254101"/>
                  </a:moveTo>
                  <a:lnTo>
                    <a:pt x="2007235" y="254101"/>
                  </a:lnTo>
                  <a:lnTo>
                    <a:pt x="2007235" y="431431"/>
                  </a:lnTo>
                  <a:lnTo>
                    <a:pt x="2211705" y="431431"/>
                  </a:lnTo>
                  <a:lnTo>
                    <a:pt x="2211705" y="254101"/>
                  </a:lnTo>
                  <a:close/>
                </a:path>
                <a:path w="8203565" h="724535">
                  <a:moveTo>
                    <a:pt x="3212465" y="447802"/>
                  </a:moveTo>
                  <a:lnTo>
                    <a:pt x="3007995" y="447802"/>
                  </a:lnTo>
                  <a:lnTo>
                    <a:pt x="3007995" y="617740"/>
                  </a:lnTo>
                  <a:lnTo>
                    <a:pt x="3212465" y="617740"/>
                  </a:lnTo>
                  <a:lnTo>
                    <a:pt x="3212465" y="447802"/>
                  </a:lnTo>
                  <a:close/>
                </a:path>
                <a:path w="8203565" h="724535">
                  <a:moveTo>
                    <a:pt x="4215130" y="191884"/>
                  </a:moveTo>
                  <a:lnTo>
                    <a:pt x="4010660" y="191884"/>
                  </a:lnTo>
                  <a:lnTo>
                    <a:pt x="4010660" y="386245"/>
                  </a:lnTo>
                  <a:lnTo>
                    <a:pt x="4215130" y="386245"/>
                  </a:lnTo>
                  <a:lnTo>
                    <a:pt x="4215130" y="191884"/>
                  </a:lnTo>
                  <a:close/>
                </a:path>
                <a:path w="8203565" h="724535">
                  <a:moveTo>
                    <a:pt x="5217922" y="278333"/>
                  </a:moveTo>
                  <a:lnTo>
                    <a:pt x="5013452" y="278333"/>
                  </a:lnTo>
                  <a:lnTo>
                    <a:pt x="5013452" y="470966"/>
                  </a:lnTo>
                  <a:lnTo>
                    <a:pt x="5217922" y="470966"/>
                  </a:lnTo>
                  <a:lnTo>
                    <a:pt x="5217922" y="278333"/>
                  </a:lnTo>
                  <a:close/>
                </a:path>
                <a:path w="8203565" h="724535">
                  <a:moveTo>
                    <a:pt x="6213094" y="0"/>
                  </a:moveTo>
                  <a:lnTo>
                    <a:pt x="6008624" y="0"/>
                  </a:lnTo>
                  <a:lnTo>
                    <a:pt x="6008624" y="200939"/>
                  </a:lnTo>
                  <a:lnTo>
                    <a:pt x="6213094" y="200939"/>
                  </a:lnTo>
                  <a:lnTo>
                    <a:pt x="6213094" y="0"/>
                  </a:lnTo>
                  <a:close/>
                </a:path>
                <a:path w="8203565" h="724535">
                  <a:moveTo>
                    <a:pt x="7208266" y="238391"/>
                  </a:moveTo>
                  <a:lnTo>
                    <a:pt x="7003796" y="238391"/>
                  </a:lnTo>
                  <a:lnTo>
                    <a:pt x="7003796" y="432904"/>
                  </a:lnTo>
                  <a:lnTo>
                    <a:pt x="7208266" y="432904"/>
                  </a:lnTo>
                  <a:lnTo>
                    <a:pt x="7208266" y="238391"/>
                  </a:lnTo>
                  <a:close/>
                </a:path>
                <a:path w="8203565" h="724535">
                  <a:moveTo>
                    <a:pt x="8203565" y="322287"/>
                  </a:moveTo>
                  <a:lnTo>
                    <a:pt x="7999095" y="322287"/>
                  </a:lnTo>
                  <a:lnTo>
                    <a:pt x="7999095" y="504405"/>
                  </a:lnTo>
                  <a:lnTo>
                    <a:pt x="8203565" y="504405"/>
                  </a:lnTo>
                  <a:lnTo>
                    <a:pt x="8203565" y="3222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901190" y="2755404"/>
              <a:ext cx="8203565" cy="840740"/>
            </a:xfrm>
            <a:custGeom>
              <a:avLst/>
              <a:gdLst/>
              <a:ahLst/>
              <a:cxnLst/>
              <a:rect l="l" t="t" r="r" b="b"/>
              <a:pathLst>
                <a:path w="8203565" h="840739">
                  <a:moveTo>
                    <a:pt x="204457" y="523214"/>
                  </a:moveTo>
                  <a:lnTo>
                    <a:pt x="0" y="523214"/>
                  </a:lnTo>
                  <a:lnTo>
                    <a:pt x="0" y="840676"/>
                  </a:lnTo>
                  <a:lnTo>
                    <a:pt x="204457" y="840676"/>
                  </a:lnTo>
                  <a:lnTo>
                    <a:pt x="204457" y="523214"/>
                  </a:lnTo>
                  <a:close/>
                </a:path>
                <a:path w="8203565" h="840739">
                  <a:moveTo>
                    <a:pt x="1204582" y="262216"/>
                  </a:moveTo>
                  <a:lnTo>
                    <a:pt x="1000125" y="262216"/>
                  </a:lnTo>
                  <a:lnTo>
                    <a:pt x="1000125" y="650735"/>
                  </a:lnTo>
                  <a:lnTo>
                    <a:pt x="1204582" y="650735"/>
                  </a:lnTo>
                  <a:lnTo>
                    <a:pt x="1204582" y="262216"/>
                  </a:lnTo>
                  <a:close/>
                </a:path>
                <a:path w="8203565" h="840739">
                  <a:moveTo>
                    <a:pt x="2211705" y="230492"/>
                  </a:moveTo>
                  <a:lnTo>
                    <a:pt x="2007235" y="230492"/>
                  </a:lnTo>
                  <a:lnTo>
                    <a:pt x="2007235" y="620382"/>
                  </a:lnTo>
                  <a:lnTo>
                    <a:pt x="2211705" y="620382"/>
                  </a:lnTo>
                  <a:lnTo>
                    <a:pt x="2211705" y="230492"/>
                  </a:lnTo>
                  <a:close/>
                </a:path>
                <a:path w="8203565" h="840739">
                  <a:moveTo>
                    <a:pt x="3212465" y="416801"/>
                  </a:moveTo>
                  <a:lnTo>
                    <a:pt x="3007995" y="416801"/>
                  </a:lnTo>
                  <a:lnTo>
                    <a:pt x="3007995" y="765746"/>
                  </a:lnTo>
                  <a:lnTo>
                    <a:pt x="3212465" y="765746"/>
                  </a:lnTo>
                  <a:lnTo>
                    <a:pt x="3212465" y="416801"/>
                  </a:lnTo>
                  <a:close/>
                </a:path>
                <a:path w="8203565" h="840739">
                  <a:moveTo>
                    <a:pt x="4215130" y="185305"/>
                  </a:moveTo>
                  <a:lnTo>
                    <a:pt x="4010660" y="185305"/>
                  </a:lnTo>
                  <a:lnTo>
                    <a:pt x="4010660" y="598424"/>
                  </a:lnTo>
                  <a:lnTo>
                    <a:pt x="4215130" y="598424"/>
                  </a:lnTo>
                  <a:lnTo>
                    <a:pt x="4215130" y="185305"/>
                  </a:lnTo>
                  <a:close/>
                </a:path>
                <a:path w="8203565" h="840739">
                  <a:moveTo>
                    <a:pt x="5217922" y="270027"/>
                  </a:moveTo>
                  <a:lnTo>
                    <a:pt x="5013452" y="270027"/>
                  </a:lnTo>
                  <a:lnTo>
                    <a:pt x="5013452" y="660057"/>
                  </a:lnTo>
                  <a:lnTo>
                    <a:pt x="5217922" y="660057"/>
                  </a:lnTo>
                  <a:lnTo>
                    <a:pt x="5217922" y="270027"/>
                  </a:lnTo>
                  <a:close/>
                </a:path>
                <a:path w="8203565" h="840739">
                  <a:moveTo>
                    <a:pt x="6213094" y="0"/>
                  </a:moveTo>
                  <a:lnTo>
                    <a:pt x="6008624" y="0"/>
                  </a:lnTo>
                  <a:lnTo>
                    <a:pt x="6008624" y="438797"/>
                  </a:lnTo>
                  <a:lnTo>
                    <a:pt x="6213094" y="438797"/>
                  </a:lnTo>
                  <a:lnTo>
                    <a:pt x="6213094" y="0"/>
                  </a:lnTo>
                  <a:close/>
                </a:path>
                <a:path w="8203565" h="840739">
                  <a:moveTo>
                    <a:pt x="7208266" y="231965"/>
                  </a:moveTo>
                  <a:lnTo>
                    <a:pt x="7003796" y="231965"/>
                  </a:lnTo>
                  <a:lnTo>
                    <a:pt x="7003796" y="610870"/>
                  </a:lnTo>
                  <a:lnTo>
                    <a:pt x="7208266" y="610870"/>
                  </a:lnTo>
                  <a:lnTo>
                    <a:pt x="7208266" y="231965"/>
                  </a:lnTo>
                  <a:close/>
                </a:path>
                <a:path w="8203565" h="840739">
                  <a:moveTo>
                    <a:pt x="8203565" y="303466"/>
                  </a:moveTo>
                  <a:lnTo>
                    <a:pt x="7999095" y="303466"/>
                  </a:lnTo>
                  <a:lnTo>
                    <a:pt x="7999095" y="687933"/>
                  </a:lnTo>
                  <a:lnTo>
                    <a:pt x="8203565" y="687933"/>
                  </a:lnTo>
                  <a:lnTo>
                    <a:pt x="8203565" y="303466"/>
                  </a:lnTo>
                  <a:close/>
                </a:path>
              </a:pathLst>
            </a:custGeom>
            <a:solidFill>
              <a:srgbClr val="C8C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901190" y="3194202"/>
              <a:ext cx="8203565" cy="756285"/>
            </a:xfrm>
            <a:custGeom>
              <a:avLst/>
              <a:gdLst/>
              <a:ahLst/>
              <a:cxnLst/>
              <a:rect l="l" t="t" r="r" b="b"/>
              <a:pathLst>
                <a:path w="8203565" h="756285">
                  <a:moveTo>
                    <a:pt x="204457" y="401878"/>
                  </a:moveTo>
                  <a:lnTo>
                    <a:pt x="0" y="401878"/>
                  </a:lnTo>
                  <a:lnTo>
                    <a:pt x="0" y="756018"/>
                  </a:lnTo>
                  <a:lnTo>
                    <a:pt x="204457" y="756018"/>
                  </a:lnTo>
                  <a:lnTo>
                    <a:pt x="204457" y="401878"/>
                  </a:lnTo>
                  <a:close/>
                </a:path>
                <a:path w="8203565" h="756285">
                  <a:moveTo>
                    <a:pt x="1204582" y="211937"/>
                  </a:moveTo>
                  <a:lnTo>
                    <a:pt x="1000125" y="211937"/>
                  </a:lnTo>
                  <a:lnTo>
                    <a:pt x="1000125" y="625843"/>
                  </a:lnTo>
                  <a:lnTo>
                    <a:pt x="1204582" y="625843"/>
                  </a:lnTo>
                  <a:lnTo>
                    <a:pt x="1204582" y="211937"/>
                  </a:lnTo>
                  <a:close/>
                </a:path>
                <a:path w="8203565" h="756285">
                  <a:moveTo>
                    <a:pt x="2211705" y="181584"/>
                  </a:moveTo>
                  <a:lnTo>
                    <a:pt x="2007235" y="181584"/>
                  </a:lnTo>
                  <a:lnTo>
                    <a:pt x="2007235" y="607923"/>
                  </a:lnTo>
                  <a:lnTo>
                    <a:pt x="2211705" y="607923"/>
                  </a:lnTo>
                  <a:lnTo>
                    <a:pt x="2211705" y="181584"/>
                  </a:lnTo>
                  <a:close/>
                </a:path>
                <a:path w="8203565" h="756285">
                  <a:moveTo>
                    <a:pt x="3212465" y="326948"/>
                  </a:moveTo>
                  <a:lnTo>
                    <a:pt x="3007995" y="326948"/>
                  </a:lnTo>
                  <a:lnTo>
                    <a:pt x="3007995" y="718413"/>
                  </a:lnTo>
                  <a:lnTo>
                    <a:pt x="3212465" y="718413"/>
                  </a:lnTo>
                  <a:lnTo>
                    <a:pt x="3212465" y="326948"/>
                  </a:lnTo>
                  <a:close/>
                </a:path>
                <a:path w="8203565" h="756285">
                  <a:moveTo>
                    <a:pt x="4215130" y="159626"/>
                  </a:moveTo>
                  <a:lnTo>
                    <a:pt x="4010660" y="159626"/>
                  </a:lnTo>
                  <a:lnTo>
                    <a:pt x="4010660" y="592302"/>
                  </a:lnTo>
                  <a:lnTo>
                    <a:pt x="4215130" y="592302"/>
                  </a:lnTo>
                  <a:lnTo>
                    <a:pt x="4215130" y="159626"/>
                  </a:lnTo>
                  <a:close/>
                </a:path>
                <a:path w="8203565" h="756285">
                  <a:moveTo>
                    <a:pt x="5217922" y="221259"/>
                  </a:moveTo>
                  <a:lnTo>
                    <a:pt x="5013452" y="221259"/>
                  </a:lnTo>
                  <a:lnTo>
                    <a:pt x="5013452" y="638276"/>
                  </a:lnTo>
                  <a:lnTo>
                    <a:pt x="5217922" y="638276"/>
                  </a:lnTo>
                  <a:lnTo>
                    <a:pt x="5217922" y="221259"/>
                  </a:lnTo>
                  <a:close/>
                </a:path>
                <a:path w="8203565" h="756285">
                  <a:moveTo>
                    <a:pt x="6213094" y="0"/>
                  </a:moveTo>
                  <a:lnTo>
                    <a:pt x="6008624" y="0"/>
                  </a:lnTo>
                  <a:lnTo>
                    <a:pt x="6008624" y="456412"/>
                  </a:lnTo>
                  <a:lnTo>
                    <a:pt x="6213094" y="456412"/>
                  </a:lnTo>
                  <a:lnTo>
                    <a:pt x="6213094" y="0"/>
                  </a:lnTo>
                  <a:close/>
                </a:path>
                <a:path w="8203565" h="756285">
                  <a:moveTo>
                    <a:pt x="7208266" y="172072"/>
                  </a:moveTo>
                  <a:lnTo>
                    <a:pt x="7003796" y="172072"/>
                  </a:lnTo>
                  <a:lnTo>
                    <a:pt x="7003796" y="592302"/>
                  </a:lnTo>
                  <a:lnTo>
                    <a:pt x="7208266" y="592302"/>
                  </a:lnTo>
                  <a:lnTo>
                    <a:pt x="7208266" y="172072"/>
                  </a:lnTo>
                  <a:close/>
                </a:path>
                <a:path w="8203565" h="756285">
                  <a:moveTo>
                    <a:pt x="8203565" y="249135"/>
                  </a:moveTo>
                  <a:lnTo>
                    <a:pt x="7999095" y="249135"/>
                  </a:lnTo>
                  <a:lnTo>
                    <a:pt x="7999095" y="692124"/>
                  </a:lnTo>
                  <a:lnTo>
                    <a:pt x="8203565" y="692124"/>
                  </a:lnTo>
                  <a:lnTo>
                    <a:pt x="8203565" y="249135"/>
                  </a:lnTo>
                  <a:close/>
                </a:path>
              </a:pathLst>
            </a:custGeom>
            <a:solidFill>
              <a:srgbClr val="9296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901190" y="3650614"/>
              <a:ext cx="8203565" cy="1582420"/>
            </a:xfrm>
            <a:custGeom>
              <a:avLst/>
              <a:gdLst/>
              <a:ahLst/>
              <a:cxnLst/>
              <a:rect l="l" t="t" r="r" b="b"/>
              <a:pathLst>
                <a:path w="8203565" h="1582420">
                  <a:moveTo>
                    <a:pt x="204457" y="299605"/>
                  </a:moveTo>
                  <a:lnTo>
                    <a:pt x="0" y="299605"/>
                  </a:lnTo>
                  <a:lnTo>
                    <a:pt x="0" y="1582293"/>
                  </a:lnTo>
                  <a:lnTo>
                    <a:pt x="204457" y="1582293"/>
                  </a:lnTo>
                  <a:lnTo>
                    <a:pt x="204457" y="299605"/>
                  </a:lnTo>
                  <a:close/>
                </a:path>
                <a:path w="8203565" h="1582420">
                  <a:moveTo>
                    <a:pt x="1204582" y="169430"/>
                  </a:moveTo>
                  <a:lnTo>
                    <a:pt x="1000125" y="169430"/>
                  </a:lnTo>
                  <a:lnTo>
                    <a:pt x="1000125" y="1569847"/>
                  </a:lnTo>
                  <a:lnTo>
                    <a:pt x="1204582" y="1569847"/>
                  </a:lnTo>
                  <a:lnTo>
                    <a:pt x="1204582" y="169430"/>
                  </a:lnTo>
                  <a:close/>
                </a:path>
                <a:path w="8203565" h="1582420">
                  <a:moveTo>
                    <a:pt x="2211705" y="151511"/>
                  </a:moveTo>
                  <a:lnTo>
                    <a:pt x="2007235" y="151511"/>
                  </a:lnTo>
                  <a:lnTo>
                    <a:pt x="2007235" y="1582293"/>
                  </a:lnTo>
                  <a:lnTo>
                    <a:pt x="2211705" y="1582293"/>
                  </a:lnTo>
                  <a:lnTo>
                    <a:pt x="2211705" y="151511"/>
                  </a:lnTo>
                  <a:close/>
                </a:path>
                <a:path w="8203565" h="1582420">
                  <a:moveTo>
                    <a:pt x="3212465" y="262001"/>
                  </a:moveTo>
                  <a:lnTo>
                    <a:pt x="3007995" y="262001"/>
                  </a:lnTo>
                  <a:lnTo>
                    <a:pt x="3007995" y="1557147"/>
                  </a:lnTo>
                  <a:lnTo>
                    <a:pt x="3212465" y="1557147"/>
                  </a:lnTo>
                  <a:lnTo>
                    <a:pt x="3212465" y="262001"/>
                  </a:lnTo>
                  <a:close/>
                </a:path>
                <a:path w="8203565" h="1582420">
                  <a:moveTo>
                    <a:pt x="4215130" y="135890"/>
                  </a:moveTo>
                  <a:lnTo>
                    <a:pt x="4010660" y="135890"/>
                  </a:lnTo>
                  <a:lnTo>
                    <a:pt x="4010660" y="1557147"/>
                  </a:lnTo>
                  <a:lnTo>
                    <a:pt x="4215130" y="1557147"/>
                  </a:lnTo>
                  <a:lnTo>
                    <a:pt x="4215130" y="135890"/>
                  </a:lnTo>
                  <a:close/>
                </a:path>
                <a:path w="8203565" h="1582420">
                  <a:moveTo>
                    <a:pt x="5217922" y="181864"/>
                  </a:moveTo>
                  <a:lnTo>
                    <a:pt x="5013452" y="181864"/>
                  </a:lnTo>
                  <a:lnTo>
                    <a:pt x="5013452" y="1566672"/>
                  </a:lnTo>
                  <a:lnTo>
                    <a:pt x="5217922" y="1566672"/>
                  </a:lnTo>
                  <a:lnTo>
                    <a:pt x="5217922" y="181864"/>
                  </a:lnTo>
                  <a:close/>
                </a:path>
                <a:path w="8203565" h="1582420">
                  <a:moveTo>
                    <a:pt x="6213094" y="0"/>
                  </a:moveTo>
                  <a:lnTo>
                    <a:pt x="6008624" y="0"/>
                  </a:lnTo>
                  <a:lnTo>
                    <a:pt x="6008624" y="1557147"/>
                  </a:lnTo>
                  <a:lnTo>
                    <a:pt x="6213094" y="1557147"/>
                  </a:lnTo>
                  <a:lnTo>
                    <a:pt x="6213094" y="0"/>
                  </a:lnTo>
                  <a:close/>
                </a:path>
                <a:path w="8203565" h="1582420">
                  <a:moveTo>
                    <a:pt x="7208266" y="135890"/>
                  </a:moveTo>
                  <a:lnTo>
                    <a:pt x="7003796" y="135890"/>
                  </a:lnTo>
                  <a:lnTo>
                    <a:pt x="7003796" y="1566672"/>
                  </a:lnTo>
                  <a:lnTo>
                    <a:pt x="7208266" y="1566672"/>
                  </a:lnTo>
                  <a:lnTo>
                    <a:pt x="7208266" y="135890"/>
                  </a:lnTo>
                  <a:close/>
                </a:path>
                <a:path w="8203565" h="1582420">
                  <a:moveTo>
                    <a:pt x="8203565" y="235712"/>
                  </a:moveTo>
                  <a:lnTo>
                    <a:pt x="7999095" y="235712"/>
                  </a:lnTo>
                  <a:lnTo>
                    <a:pt x="7999095" y="1557147"/>
                  </a:lnTo>
                  <a:lnTo>
                    <a:pt x="8203565" y="1557147"/>
                  </a:lnTo>
                  <a:lnTo>
                    <a:pt x="8203565" y="235712"/>
                  </a:lnTo>
                  <a:close/>
                </a:path>
              </a:pathLst>
            </a:custGeom>
            <a:solidFill>
              <a:srgbClr val="4966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786254" y="5398389"/>
            <a:ext cx="43624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Januar</a:t>
            </a:r>
            <a:endParaRPr sz="10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758567" y="5391658"/>
            <a:ext cx="49657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Februar</a:t>
            </a:r>
            <a:endParaRPr sz="10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48480" y="5398389"/>
            <a:ext cx="32321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20" dirty="0">
                <a:solidFill>
                  <a:srgbClr val="FFFFFF"/>
                </a:solidFill>
                <a:latin typeface="Arial"/>
                <a:cs typeface="Arial"/>
              </a:rPr>
              <a:t>März</a:t>
            </a:r>
            <a:endParaRPr sz="10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864989" y="5398389"/>
            <a:ext cx="29400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April</a:t>
            </a:r>
            <a:endParaRPr sz="10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891276" y="5398389"/>
            <a:ext cx="24130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25" dirty="0">
                <a:solidFill>
                  <a:srgbClr val="FFFFFF"/>
                </a:solidFill>
                <a:latin typeface="Arial"/>
                <a:cs typeface="Arial"/>
              </a:rPr>
              <a:t>Mai</a:t>
            </a:r>
            <a:endParaRPr sz="10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876415" y="5391658"/>
            <a:ext cx="27178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20" dirty="0">
                <a:solidFill>
                  <a:srgbClr val="FFFFFF"/>
                </a:solidFill>
                <a:latin typeface="Arial"/>
                <a:cs typeface="Arial"/>
              </a:rPr>
              <a:t>Juni</a:t>
            </a:r>
            <a:endParaRPr sz="10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899272" y="5391658"/>
            <a:ext cx="22796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20" dirty="0">
                <a:solidFill>
                  <a:srgbClr val="FFFFFF"/>
                </a:solidFill>
                <a:latin typeface="Arial"/>
                <a:cs typeface="Arial"/>
              </a:rPr>
              <a:t>Juli</a:t>
            </a:r>
            <a:endParaRPr sz="10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791447" y="5391658"/>
            <a:ext cx="44386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August</a:t>
            </a:r>
            <a:endParaRPr sz="10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661652" y="5398389"/>
            <a:ext cx="68262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September</a:t>
            </a:r>
            <a:endParaRPr sz="105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345678" y="6006503"/>
            <a:ext cx="226060" cy="226060"/>
          </a:xfrm>
          <a:custGeom>
            <a:avLst/>
            <a:gdLst/>
            <a:ahLst/>
            <a:cxnLst/>
            <a:rect l="l" t="t" r="r" b="b"/>
            <a:pathLst>
              <a:path w="226059" h="226060">
                <a:moveTo>
                  <a:pt x="225475" y="0"/>
                </a:moveTo>
                <a:lnTo>
                  <a:pt x="0" y="0"/>
                </a:lnTo>
                <a:lnTo>
                  <a:pt x="0" y="225475"/>
                </a:lnTo>
                <a:lnTo>
                  <a:pt x="225475" y="225475"/>
                </a:lnTo>
                <a:lnTo>
                  <a:pt x="2254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310121" y="6006503"/>
            <a:ext cx="226060" cy="226060"/>
          </a:xfrm>
          <a:custGeom>
            <a:avLst/>
            <a:gdLst/>
            <a:ahLst/>
            <a:cxnLst/>
            <a:rect l="l" t="t" r="r" b="b"/>
            <a:pathLst>
              <a:path w="226059" h="226060">
                <a:moveTo>
                  <a:pt x="225475" y="0"/>
                </a:moveTo>
                <a:lnTo>
                  <a:pt x="0" y="0"/>
                </a:lnTo>
                <a:lnTo>
                  <a:pt x="0" y="225475"/>
                </a:lnTo>
                <a:lnTo>
                  <a:pt x="225475" y="225475"/>
                </a:lnTo>
                <a:lnTo>
                  <a:pt x="225475" y="0"/>
                </a:lnTo>
                <a:close/>
              </a:path>
            </a:pathLst>
          </a:custGeom>
          <a:solidFill>
            <a:srgbClr val="C8CA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606927" y="6006503"/>
            <a:ext cx="226060" cy="226060"/>
          </a:xfrm>
          <a:custGeom>
            <a:avLst/>
            <a:gdLst/>
            <a:ahLst/>
            <a:cxnLst/>
            <a:rect l="l" t="t" r="r" b="b"/>
            <a:pathLst>
              <a:path w="226060" h="226060">
                <a:moveTo>
                  <a:pt x="225475" y="0"/>
                </a:moveTo>
                <a:lnTo>
                  <a:pt x="0" y="0"/>
                </a:lnTo>
                <a:lnTo>
                  <a:pt x="0" y="225475"/>
                </a:lnTo>
                <a:lnTo>
                  <a:pt x="225475" y="225475"/>
                </a:lnTo>
                <a:lnTo>
                  <a:pt x="225475" y="0"/>
                </a:lnTo>
                <a:close/>
              </a:path>
            </a:pathLst>
          </a:custGeom>
          <a:solidFill>
            <a:srgbClr val="9296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99731" y="6006503"/>
            <a:ext cx="226060" cy="226060"/>
          </a:xfrm>
          <a:custGeom>
            <a:avLst/>
            <a:gdLst/>
            <a:ahLst/>
            <a:cxnLst/>
            <a:rect l="l" t="t" r="r" b="b"/>
            <a:pathLst>
              <a:path w="226059" h="226060">
                <a:moveTo>
                  <a:pt x="225475" y="0"/>
                </a:moveTo>
                <a:lnTo>
                  <a:pt x="0" y="0"/>
                </a:lnTo>
                <a:lnTo>
                  <a:pt x="0" y="225475"/>
                </a:lnTo>
                <a:lnTo>
                  <a:pt x="225475" y="225475"/>
                </a:lnTo>
                <a:lnTo>
                  <a:pt x="225475" y="0"/>
                </a:lnTo>
                <a:close/>
              </a:path>
            </a:pathLst>
          </a:custGeom>
          <a:solidFill>
            <a:srgbClr val="4966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8662543" y="5985459"/>
            <a:ext cx="123253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Cannabis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Spray</a:t>
            </a:r>
            <a:endParaRPr sz="1400">
              <a:latin typeface="Arial"/>
              <a:cs typeface="Arial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916939" y="6569871"/>
            <a:ext cx="77939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2"/>
              </a:rPr>
              <a:t>www.barmer.de/press/bundeslaender-aktuell/hamburg/archiv-pressemitteilungen/gesetz-cannabis-antraege-225458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615176" y="5985459"/>
            <a:ext cx="124841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Dronabinol</a:t>
            </a:r>
            <a:r>
              <a:rPr sz="1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90" dirty="0">
                <a:solidFill>
                  <a:srgbClr val="FFFFFF"/>
                </a:solidFill>
                <a:latin typeface="Arial"/>
                <a:cs typeface="Arial"/>
              </a:rPr>
              <a:t>GKV</a:t>
            </a:r>
            <a:endParaRPr sz="14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911600" y="5985459"/>
            <a:ext cx="178816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Cannabis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Extrakte </a:t>
            </a:r>
            <a:r>
              <a:rPr sz="1400" spc="-75" dirty="0">
                <a:solidFill>
                  <a:srgbClr val="FFFFFF"/>
                </a:solidFill>
                <a:latin typeface="Arial"/>
                <a:cs typeface="Arial"/>
              </a:rPr>
              <a:t>GKV</a:t>
            </a:r>
            <a:endParaRPr sz="14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373250" y="5985459"/>
            <a:ext cx="167068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Cannabis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Blüten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80" dirty="0">
                <a:solidFill>
                  <a:srgbClr val="FFFFFF"/>
                </a:solidFill>
                <a:latin typeface="Arial"/>
                <a:cs typeface="Arial"/>
              </a:rPr>
              <a:t>GKV</a:t>
            </a:r>
            <a:endParaRPr sz="14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95934" y="2175509"/>
            <a:ext cx="630555" cy="31216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5"/>
              </a:spcBef>
            </a:pP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90.000.00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40"/>
              </a:spcBef>
            </a:pPr>
            <a:endParaRPr sz="105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80.000.00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5"/>
              </a:spcBef>
            </a:pPr>
            <a:endParaRPr sz="105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70.000.00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5"/>
              </a:spcBef>
            </a:pPr>
            <a:endParaRPr sz="105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60.000.00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0"/>
              </a:spcBef>
            </a:pPr>
            <a:endParaRPr sz="105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50.000.00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95"/>
              </a:spcBef>
            </a:pPr>
            <a:endParaRPr sz="105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40.000.00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1050">
              <a:latin typeface="Arial"/>
              <a:cs typeface="Arial"/>
            </a:endParaRPr>
          </a:p>
          <a:p>
            <a:pPr marR="13335" algn="r">
              <a:lnSpc>
                <a:spcPct val="100000"/>
              </a:lnSpc>
            </a:pP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30.000.00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050">
              <a:latin typeface="Arial"/>
              <a:cs typeface="Arial"/>
            </a:endParaRPr>
          </a:p>
          <a:p>
            <a:pPr marR="13335" algn="r">
              <a:lnSpc>
                <a:spcPct val="100000"/>
              </a:lnSpc>
            </a:pP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20.000.00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5"/>
              </a:spcBef>
            </a:pPr>
            <a:endParaRPr sz="105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10.000.00</a:t>
            </a:r>
            <a:endParaRPr sz="1050">
              <a:latin typeface="Arial"/>
              <a:cs typeface="Arial"/>
            </a:endParaRPr>
          </a:p>
          <a:p>
            <a:pPr marR="13335" algn="r">
              <a:lnSpc>
                <a:spcPct val="100000"/>
              </a:lnSpc>
              <a:spcBef>
                <a:spcPts val="1095"/>
              </a:spcBef>
            </a:pPr>
            <a:r>
              <a:rPr sz="1050" spc="-50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endParaRPr sz="10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021582" y="1748154"/>
            <a:ext cx="3042920" cy="4349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b="1" spc="-45" dirty="0">
                <a:solidFill>
                  <a:srgbClr val="FFFFFF"/>
                </a:solidFill>
                <a:latin typeface="Arial"/>
                <a:cs typeface="Arial"/>
              </a:rPr>
              <a:t>Medizinische</a:t>
            </a:r>
            <a:r>
              <a:rPr sz="16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45" dirty="0">
                <a:solidFill>
                  <a:srgbClr val="FFFFFF"/>
                </a:solidFill>
                <a:latin typeface="Arial"/>
                <a:cs typeface="Arial"/>
              </a:rPr>
              <a:t>Cannabis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Produkte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"/>
              </a:spcBef>
            </a:pPr>
            <a:r>
              <a:rPr sz="1050" spc="-50" dirty="0">
                <a:solidFill>
                  <a:srgbClr val="FFFFFF"/>
                </a:solidFill>
                <a:latin typeface="Arial"/>
                <a:cs typeface="Arial"/>
              </a:rPr>
              <a:t>Januar</a:t>
            </a:r>
            <a:r>
              <a:rPr sz="105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bis</a:t>
            </a:r>
            <a:r>
              <a:rPr sz="105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25" dirty="0">
                <a:solidFill>
                  <a:srgbClr val="FFFFFF"/>
                </a:solidFill>
                <a:latin typeface="Arial"/>
                <a:cs typeface="Arial"/>
              </a:rPr>
              <a:t>September</a:t>
            </a:r>
            <a:r>
              <a:rPr sz="10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20" dirty="0">
                <a:solidFill>
                  <a:srgbClr val="FFFFFF"/>
                </a:solidFill>
                <a:latin typeface="Arial"/>
                <a:cs typeface="Arial"/>
              </a:rPr>
              <a:t>2024</a:t>
            </a:r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12700" marR="5080">
              <a:lnSpc>
                <a:spcPts val="4570"/>
              </a:lnSpc>
              <a:spcBef>
                <a:spcPts val="844"/>
              </a:spcBef>
            </a:pPr>
            <a:r>
              <a:rPr dirty="0"/>
              <a:t>Geringste</a:t>
            </a:r>
            <a:r>
              <a:rPr spc="-120" dirty="0"/>
              <a:t> </a:t>
            </a:r>
            <a:r>
              <a:rPr dirty="0"/>
              <a:t>Cannabisbewilligungsquote</a:t>
            </a:r>
            <a:r>
              <a:rPr spc="-145" dirty="0"/>
              <a:t> </a:t>
            </a:r>
            <a:r>
              <a:rPr spc="-25" dirty="0"/>
              <a:t>in </a:t>
            </a:r>
            <a:r>
              <a:rPr spc="-10" dirty="0"/>
              <a:t>Hessen!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801114"/>
            <a:ext cx="4119245" cy="229235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385"/>
              </a:spcBef>
            </a:pP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Anteil</a:t>
            </a:r>
            <a:r>
              <a:rPr sz="24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24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genehmigten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Anträge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auf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medizinisches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Cannabis unter</a:t>
            </a:r>
            <a:r>
              <a:rPr sz="24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Barmer-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Versicherten</a:t>
            </a:r>
            <a:r>
              <a:rPr sz="24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von 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März</a:t>
            </a:r>
            <a:r>
              <a:rPr sz="24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2019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bis</a:t>
            </a:r>
            <a:r>
              <a:rPr sz="24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10" dirty="0">
                <a:solidFill>
                  <a:srgbClr val="FFFFFF"/>
                </a:solidFill>
                <a:latin typeface="Arial"/>
                <a:cs typeface="Arial"/>
              </a:rPr>
              <a:t>Januar</a:t>
            </a:r>
            <a:r>
              <a:rPr sz="2400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2020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50"/>
              </a:spcBef>
            </a:pP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Neue</a:t>
            </a:r>
            <a:r>
              <a:rPr sz="24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Zahlen?????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82335" y="1459115"/>
            <a:ext cx="3649344" cy="508431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12700" marR="5080">
              <a:lnSpc>
                <a:spcPts val="4570"/>
              </a:lnSpc>
              <a:spcBef>
                <a:spcPts val="844"/>
              </a:spcBef>
            </a:pPr>
            <a:r>
              <a:rPr dirty="0"/>
              <a:t>Die</a:t>
            </a:r>
            <a:r>
              <a:rPr spc="-55" dirty="0"/>
              <a:t> </a:t>
            </a:r>
            <a:r>
              <a:rPr spc="-10" dirty="0"/>
              <a:t>häufigsten</a:t>
            </a:r>
            <a:r>
              <a:rPr spc="-295" dirty="0"/>
              <a:t> </a:t>
            </a:r>
            <a:r>
              <a:rPr dirty="0"/>
              <a:t>Ablehnungsgründe</a:t>
            </a:r>
            <a:r>
              <a:rPr spc="-50" dirty="0"/>
              <a:t> </a:t>
            </a:r>
            <a:r>
              <a:rPr spc="-25" dirty="0"/>
              <a:t>der </a:t>
            </a:r>
            <a:r>
              <a:rPr spc="-10" dirty="0"/>
              <a:t>Krankenkassen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622196"/>
            <a:ext cx="9753600" cy="4309110"/>
          </a:xfrm>
          <a:prstGeom prst="rect">
            <a:avLst/>
          </a:prstGeom>
        </p:spPr>
        <p:txBody>
          <a:bodyPr vert="horz" wrap="square" lIns="0" tIns="17399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370"/>
              </a:spcBef>
              <a:buChar char="•"/>
              <a:tabLst>
                <a:tab pos="241300" algn="l"/>
                <a:tab pos="2459990" algn="l"/>
              </a:tabLst>
            </a:pP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Die</a:t>
            </a:r>
            <a:r>
              <a:rPr sz="22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Schwere</a:t>
            </a:r>
            <a:r>
              <a:rPr sz="22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	Erkrankung</a:t>
            </a:r>
            <a:r>
              <a:rPr sz="22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ist</a:t>
            </a:r>
            <a:r>
              <a:rPr sz="22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nicht</a:t>
            </a:r>
            <a:r>
              <a:rPr sz="22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nachgewiesen.</a:t>
            </a:r>
            <a:endParaRPr sz="2200">
              <a:latin typeface="Arial"/>
              <a:cs typeface="Arial"/>
            </a:endParaRPr>
          </a:p>
          <a:p>
            <a:pPr marL="241300" indent="-228600">
              <a:lnSpc>
                <a:spcPts val="2375"/>
              </a:lnSpc>
              <a:spcBef>
                <a:spcPts val="1275"/>
              </a:spcBef>
              <a:buChar char="•"/>
              <a:tabLst>
                <a:tab pos="241300" algn="l"/>
              </a:tabLst>
            </a:pP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2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bestehen</a:t>
            </a: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Kontraindikationen</a:t>
            </a:r>
            <a:r>
              <a:rPr sz="22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(Suchtanamnese,</a:t>
            </a:r>
            <a:r>
              <a:rPr sz="2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Psychose,</a:t>
            </a:r>
            <a:r>
              <a:rPr sz="2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andere</a:t>
            </a:r>
            <a:endParaRPr sz="2200">
              <a:latin typeface="Arial"/>
              <a:cs typeface="Arial"/>
            </a:endParaRPr>
          </a:p>
          <a:p>
            <a:pPr marL="241300">
              <a:lnSpc>
                <a:spcPts val="2375"/>
              </a:lnSpc>
            </a:pP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psychiatrische</a:t>
            </a:r>
            <a:r>
              <a:rPr sz="22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Erkrankungen</a:t>
            </a:r>
            <a:r>
              <a:rPr sz="2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wie</a:t>
            </a:r>
            <a:r>
              <a:rPr sz="22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z.B.</a:t>
            </a:r>
            <a:r>
              <a:rPr sz="22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die</a:t>
            </a:r>
            <a:r>
              <a:rPr sz="22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Schizophrenie).</a:t>
            </a:r>
            <a:endParaRPr sz="2200">
              <a:latin typeface="Arial"/>
              <a:cs typeface="Arial"/>
            </a:endParaRPr>
          </a:p>
          <a:p>
            <a:pPr marL="241300" marR="330835" indent="-229235">
              <a:lnSpc>
                <a:spcPct val="80000"/>
              </a:lnSpc>
              <a:spcBef>
                <a:spcPts val="1800"/>
              </a:spcBef>
              <a:buChar char="•"/>
              <a:tabLst>
                <a:tab pos="241300" algn="l"/>
              </a:tabLst>
            </a:pP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22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stehen</a:t>
            </a:r>
            <a:r>
              <a:rPr sz="2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noch</a:t>
            </a:r>
            <a:r>
              <a:rPr sz="22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Therapiealternativen</a:t>
            </a:r>
            <a:r>
              <a:rPr sz="2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zur</a:t>
            </a:r>
            <a:r>
              <a:rPr sz="22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Verfügung</a:t>
            </a:r>
            <a:r>
              <a:rPr sz="22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(WHO-Stufenschema, </a:t>
            </a:r>
            <a:r>
              <a:rPr sz="2200" spc="-20" dirty="0">
                <a:solidFill>
                  <a:srgbClr val="FFFFFF"/>
                </a:solidFill>
                <a:latin typeface="Arial"/>
                <a:cs typeface="Arial"/>
              </a:rPr>
              <a:t>Antiepileptika,</a:t>
            </a:r>
            <a:r>
              <a:rPr sz="22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Antidepressiva,</a:t>
            </a:r>
            <a:r>
              <a:rPr sz="22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Physiotherapie))</a:t>
            </a:r>
            <a:endParaRPr sz="22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1275"/>
              </a:spcBef>
              <a:buChar char="•"/>
              <a:tabLst>
                <a:tab pos="241300" algn="l"/>
              </a:tabLst>
            </a:pP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Keine</a:t>
            </a:r>
            <a:r>
              <a:rPr sz="22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stationäre</a:t>
            </a:r>
            <a:r>
              <a:rPr sz="22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multimodale</a:t>
            </a:r>
            <a:r>
              <a:rPr sz="22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Schmerztherapie</a:t>
            </a:r>
            <a:endParaRPr sz="22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1270"/>
              </a:spcBef>
              <a:buChar char="•"/>
              <a:tabLst>
                <a:tab pos="241300" algn="l"/>
              </a:tabLst>
            </a:pP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Keine</a:t>
            </a:r>
            <a:r>
              <a:rPr sz="22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Psychotherapie</a:t>
            </a:r>
            <a:endParaRPr sz="2200">
              <a:latin typeface="Arial"/>
              <a:cs typeface="Arial"/>
            </a:endParaRPr>
          </a:p>
          <a:p>
            <a:pPr marL="241300" marR="5080" indent="-229235">
              <a:lnSpc>
                <a:spcPct val="80000"/>
              </a:lnSpc>
              <a:spcBef>
                <a:spcPts val="1800"/>
              </a:spcBef>
              <a:buChar char="•"/>
              <a:tabLst>
                <a:tab pos="241300" algn="l"/>
              </a:tabLst>
            </a:pP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Keine</a:t>
            </a:r>
            <a:r>
              <a:rPr sz="22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Hinzuziehung</a:t>
            </a:r>
            <a:r>
              <a:rPr sz="22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anderer</a:t>
            </a:r>
            <a:r>
              <a:rPr sz="22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Fachdisziplinen</a:t>
            </a:r>
            <a:r>
              <a:rPr sz="22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(Neurologie,</a:t>
            </a:r>
            <a:r>
              <a:rPr sz="22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Gastroenterologie,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Orthopädie,</a:t>
            </a:r>
            <a:r>
              <a:rPr sz="22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Gynäkologie)</a:t>
            </a:r>
            <a:endParaRPr sz="22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1275"/>
              </a:spcBef>
              <a:buChar char="•"/>
              <a:tabLst>
                <a:tab pos="241300" algn="l"/>
              </a:tabLst>
            </a:pP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Erforderliche</a:t>
            </a:r>
            <a:r>
              <a:rPr sz="22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Unterlagen</a:t>
            </a:r>
            <a:r>
              <a:rPr sz="22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nicht</a:t>
            </a:r>
            <a:r>
              <a:rPr sz="22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ausreichend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08152"/>
            <a:ext cx="318452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Was</a:t>
            </a:r>
            <a:r>
              <a:rPr spc="-90" dirty="0"/>
              <a:t> </a:t>
            </a:r>
            <a:r>
              <a:rPr dirty="0"/>
              <a:t>ist</a:t>
            </a:r>
            <a:r>
              <a:rPr spc="-85" dirty="0"/>
              <a:t> </a:t>
            </a:r>
            <a:r>
              <a:rPr spc="-95" dirty="0"/>
              <a:t>neu?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49834" rIns="0" bIns="0" rtlCol="0">
            <a:spAutoFit/>
          </a:bodyPr>
          <a:lstStyle/>
          <a:p>
            <a:pPr marL="241300" marR="131445" indent="-229235">
              <a:lnSpc>
                <a:spcPct val="100000"/>
              </a:lnSpc>
              <a:spcBef>
                <a:spcPts val="95"/>
              </a:spcBef>
              <a:buChar char="•"/>
              <a:tabLst>
                <a:tab pos="241300" algn="l"/>
              </a:tabLst>
            </a:pPr>
            <a:r>
              <a:rPr dirty="0"/>
              <a:t>Seit</a:t>
            </a:r>
            <a:r>
              <a:rPr spc="-75" dirty="0"/>
              <a:t> </a:t>
            </a:r>
            <a:r>
              <a:rPr dirty="0"/>
              <a:t>dem</a:t>
            </a:r>
            <a:r>
              <a:rPr spc="-35" dirty="0"/>
              <a:t> </a:t>
            </a:r>
            <a:r>
              <a:rPr b="1" dirty="0">
                <a:latin typeface="Arial"/>
                <a:cs typeface="Arial"/>
              </a:rPr>
              <a:t>16.</a:t>
            </a:r>
            <a:r>
              <a:rPr b="1" spc="-50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Oktober</a:t>
            </a:r>
            <a:r>
              <a:rPr b="1" spc="-35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2024</a:t>
            </a:r>
            <a:r>
              <a:rPr b="1" spc="-40" dirty="0">
                <a:latin typeface="Arial"/>
                <a:cs typeface="Arial"/>
              </a:rPr>
              <a:t> </a:t>
            </a:r>
            <a:r>
              <a:rPr dirty="0"/>
              <a:t>ist</a:t>
            </a:r>
            <a:r>
              <a:rPr spc="-60" dirty="0"/>
              <a:t> </a:t>
            </a:r>
            <a:r>
              <a:rPr dirty="0"/>
              <a:t>der</a:t>
            </a:r>
            <a:r>
              <a:rPr spc="-50" dirty="0"/>
              <a:t> </a:t>
            </a:r>
            <a:r>
              <a:rPr dirty="0"/>
              <a:t>neue</a:t>
            </a:r>
            <a:r>
              <a:rPr spc="-50" dirty="0"/>
              <a:t> </a:t>
            </a:r>
            <a:r>
              <a:rPr dirty="0"/>
              <a:t>Beschluss</a:t>
            </a:r>
            <a:r>
              <a:rPr spc="-65" dirty="0"/>
              <a:t> </a:t>
            </a:r>
            <a:r>
              <a:rPr dirty="0"/>
              <a:t>des</a:t>
            </a:r>
            <a:r>
              <a:rPr spc="-55" dirty="0"/>
              <a:t> </a:t>
            </a:r>
            <a:r>
              <a:rPr spc="-10" dirty="0"/>
              <a:t>Gemeinsamen Bundesausschusses</a:t>
            </a:r>
            <a:r>
              <a:rPr spc="-75" dirty="0"/>
              <a:t> </a:t>
            </a:r>
            <a:r>
              <a:rPr spc="-10" dirty="0"/>
              <a:t>(G-</a:t>
            </a:r>
            <a:r>
              <a:rPr dirty="0"/>
              <a:t>BA)</a:t>
            </a:r>
            <a:r>
              <a:rPr spc="-35" dirty="0"/>
              <a:t> </a:t>
            </a:r>
            <a:r>
              <a:rPr dirty="0"/>
              <a:t>zur</a:t>
            </a:r>
            <a:r>
              <a:rPr spc="-50" dirty="0"/>
              <a:t> </a:t>
            </a:r>
            <a:r>
              <a:rPr spc="-10" dirty="0"/>
              <a:t>Cannabistherapie</a:t>
            </a:r>
            <a:r>
              <a:rPr spc="-50" dirty="0"/>
              <a:t> </a:t>
            </a:r>
            <a:r>
              <a:rPr dirty="0"/>
              <a:t>offiziell</a:t>
            </a:r>
            <a:r>
              <a:rPr spc="-65" dirty="0"/>
              <a:t> </a:t>
            </a:r>
            <a:r>
              <a:rPr dirty="0"/>
              <a:t>in</a:t>
            </a:r>
            <a:r>
              <a:rPr spc="-55" dirty="0"/>
              <a:t> </a:t>
            </a:r>
            <a:r>
              <a:rPr dirty="0"/>
              <a:t>Kraft.</a:t>
            </a:r>
            <a:r>
              <a:rPr spc="-5" dirty="0"/>
              <a:t> </a:t>
            </a:r>
            <a:r>
              <a:rPr dirty="0"/>
              <a:t>Diese</a:t>
            </a:r>
            <a:r>
              <a:rPr spc="-55" dirty="0"/>
              <a:t> </a:t>
            </a:r>
            <a:r>
              <a:rPr spc="-20" dirty="0"/>
              <a:t>neue </a:t>
            </a:r>
            <a:r>
              <a:rPr dirty="0"/>
              <a:t>Regelung</a:t>
            </a:r>
            <a:r>
              <a:rPr spc="-105" dirty="0"/>
              <a:t> </a:t>
            </a:r>
            <a:r>
              <a:rPr dirty="0"/>
              <a:t>bei</a:t>
            </a:r>
            <a:r>
              <a:rPr spc="-100" dirty="0"/>
              <a:t> </a:t>
            </a:r>
            <a:r>
              <a:rPr dirty="0"/>
              <a:t>einer</a:t>
            </a:r>
            <a:r>
              <a:rPr spc="-90" dirty="0"/>
              <a:t> </a:t>
            </a:r>
            <a:r>
              <a:rPr b="1" dirty="0">
                <a:latin typeface="Arial"/>
                <a:cs typeface="Arial"/>
              </a:rPr>
              <a:t>Erstverordnung</a:t>
            </a:r>
            <a:r>
              <a:rPr b="1" spc="-80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von</a:t>
            </a:r>
            <a:r>
              <a:rPr b="1" spc="-85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medizinischem</a:t>
            </a:r>
            <a:r>
              <a:rPr b="1" spc="-105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Cannabis</a:t>
            </a:r>
            <a:r>
              <a:rPr b="1" spc="-75" dirty="0">
                <a:latin typeface="Arial"/>
                <a:cs typeface="Arial"/>
              </a:rPr>
              <a:t> </a:t>
            </a:r>
            <a:r>
              <a:rPr b="1" spc="-10" dirty="0">
                <a:latin typeface="Arial"/>
                <a:cs typeface="Arial"/>
              </a:rPr>
              <a:t>besagt, </a:t>
            </a:r>
            <a:r>
              <a:rPr b="1" dirty="0">
                <a:latin typeface="Arial"/>
                <a:cs typeface="Arial"/>
              </a:rPr>
              <a:t>dass</a:t>
            </a:r>
            <a:r>
              <a:rPr b="1" spc="-110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bestimmte</a:t>
            </a:r>
            <a:r>
              <a:rPr b="1" spc="-100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Fachärzt*innen</a:t>
            </a:r>
            <a:r>
              <a:rPr b="1" spc="-85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zukünftig</a:t>
            </a:r>
            <a:r>
              <a:rPr b="1" spc="-90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keine</a:t>
            </a:r>
            <a:r>
              <a:rPr b="1" spc="-110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Genehmigung</a:t>
            </a:r>
            <a:r>
              <a:rPr b="1" spc="-90" dirty="0">
                <a:latin typeface="Arial"/>
                <a:cs typeface="Arial"/>
              </a:rPr>
              <a:t> </a:t>
            </a:r>
            <a:r>
              <a:rPr b="1" spc="-25" dirty="0">
                <a:latin typeface="Arial"/>
                <a:cs typeface="Arial"/>
              </a:rPr>
              <a:t>der </a:t>
            </a:r>
            <a:r>
              <a:rPr b="1" spc="-10" dirty="0">
                <a:latin typeface="Arial"/>
                <a:cs typeface="Arial"/>
              </a:rPr>
              <a:t>Krankenkasse</a:t>
            </a:r>
            <a:r>
              <a:rPr b="1" spc="-65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mehr</a:t>
            </a:r>
            <a:r>
              <a:rPr b="1" spc="-85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einholen</a:t>
            </a:r>
            <a:r>
              <a:rPr b="1" spc="-55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müssen.</a:t>
            </a:r>
            <a:r>
              <a:rPr b="1" spc="-50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Dabei</a:t>
            </a:r>
            <a:r>
              <a:rPr b="1" spc="-65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gilt</a:t>
            </a:r>
            <a:r>
              <a:rPr b="1" spc="-75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aber</a:t>
            </a:r>
            <a:r>
              <a:rPr b="1" spc="-75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unverändert</a:t>
            </a:r>
            <a:r>
              <a:rPr b="1" spc="-60" dirty="0">
                <a:latin typeface="Arial"/>
                <a:cs typeface="Arial"/>
              </a:rPr>
              <a:t> </a:t>
            </a:r>
            <a:r>
              <a:rPr b="1" spc="-25" dirty="0">
                <a:latin typeface="Arial"/>
                <a:cs typeface="Arial"/>
              </a:rPr>
              <a:t>das </a:t>
            </a:r>
            <a:r>
              <a:rPr b="1" spc="-10" dirty="0">
                <a:latin typeface="Arial"/>
                <a:cs typeface="Arial"/>
              </a:rPr>
              <a:t>Wirtschaftlichkeitsgebot!</a:t>
            </a:r>
          </a:p>
          <a:p>
            <a:pPr marL="241300" marR="5080" indent="-229235">
              <a:lnSpc>
                <a:spcPct val="100000"/>
              </a:lnSpc>
              <a:spcBef>
                <a:spcPts val="2510"/>
              </a:spcBef>
              <a:buFont typeface="Arial"/>
              <a:buChar char="•"/>
              <a:tabLst>
                <a:tab pos="241300" algn="l"/>
              </a:tabLst>
            </a:pPr>
            <a:r>
              <a:rPr i="1" dirty="0">
                <a:latin typeface="Arial"/>
                <a:cs typeface="Arial"/>
              </a:rPr>
              <a:t>Bislang</a:t>
            </a:r>
            <a:r>
              <a:rPr i="1" spc="-60" dirty="0">
                <a:latin typeface="Arial"/>
                <a:cs typeface="Arial"/>
              </a:rPr>
              <a:t> </a:t>
            </a:r>
            <a:r>
              <a:rPr i="1" dirty="0">
                <a:latin typeface="Arial"/>
                <a:cs typeface="Arial"/>
              </a:rPr>
              <a:t>war</a:t>
            </a:r>
            <a:r>
              <a:rPr i="1" spc="-35" dirty="0">
                <a:latin typeface="Arial"/>
                <a:cs typeface="Arial"/>
              </a:rPr>
              <a:t> </a:t>
            </a:r>
            <a:r>
              <a:rPr i="1" dirty="0">
                <a:latin typeface="Arial"/>
                <a:cs typeface="Arial"/>
              </a:rPr>
              <a:t>es</a:t>
            </a:r>
            <a:r>
              <a:rPr i="1" spc="-35" dirty="0">
                <a:latin typeface="Arial"/>
                <a:cs typeface="Arial"/>
              </a:rPr>
              <a:t> </a:t>
            </a:r>
            <a:r>
              <a:rPr i="1" dirty="0">
                <a:latin typeface="Arial"/>
                <a:cs typeface="Arial"/>
              </a:rPr>
              <a:t>bei</a:t>
            </a:r>
            <a:r>
              <a:rPr i="1" spc="-50" dirty="0">
                <a:latin typeface="Arial"/>
                <a:cs typeface="Arial"/>
              </a:rPr>
              <a:t> </a:t>
            </a:r>
            <a:r>
              <a:rPr i="1" dirty="0">
                <a:latin typeface="Arial"/>
                <a:cs typeface="Arial"/>
              </a:rPr>
              <a:t>der</a:t>
            </a:r>
            <a:r>
              <a:rPr i="1" spc="-45" dirty="0">
                <a:latin typeface="Arial"/>
                <a:cs typeface="Arial"/>
              </a:rPr>
              <a:t> </a:t>
            </a:r>
            <a:r>
              <a:rPr i="1" spc="-10" dirty="0">
                <a:latin typeface="Arial"/>
                <a:cs typeface="Arial"/>
              </a:rPr>
              <a:t>Erstverordnung</a:t>
            </a:r>
            <a:r>
              <a:rPr i="1" spc="-40" dirty="0">
                <a:latin typeface="Arial"/>
                <a:cs typeface="Arial"/>
              </a:rPr>
              <a:t> </a:t>
            </a:r>
            <a:r>
              <a:rPr i="1" dirty="0">
                <a:latin typeface="Arial"/>
                <a:cs typeface="Arial"/>
              </a:rPr>
              <a:t>von</a:t>
            </a:r>
            <a:r>
              <a:rPr i="1" spc="-15" dirty="0">
                <a:latin typeface="Arial"/>
                <a:cs typeface="Arial"/>
              </a:rPr>
              <a:t> </a:t>
            </a:r>
            <a:r>
              <a:rPr i="1" spc="-10" dirty="0">
                <a:latin typeface="Arial"/>
                <a:cs typeface="Arial"/>
              </a:rPr>
              <a:t>Medizinalcannabis</a:t>
            </a:r>
            <a:r>
              <a:rPr i="1" spc="-45" dirty="0">
                <a:latin typeface="Arial"/>
                <a:cs typeface="Arial"/>
              </a:rPr>
              <a:t> </a:t>
            </a:r>
            <a:r>
              <a:rPr i="1" spc="-10" dirty="0">
                <a:latin typeface="Arial"/>
                <a:cs typeface="Arial"/>
              </a:rPr>
              <a:t>zwingend </a:t>
            </a:r>
            <a:r>
              <a:rPr i="1" dirty="0">
                <a:latin typeface="Arial"/>
                <a:cs typeface="Arial"/>
              </a:rPr>
              <a:t>erforderlich,</a:t>
            </a:r>
            <a:r>
              <a:rPr i="1" spc="-95" dirty="0">
                <a:latin typeface="Arial"/>
                <a:cs typeface="Arial"/>
              </a:rPr>
              <a:t> </a:t>
            </a:r>
            <a:r>
              <a:rPr i="1" dirty="0">
                <a:latin typeface="Arial"/>
                <a:cs typeface="Arial"/>
              </a:rPr>
              <a:t>vorab</a:t>
            </a:r>
            <a:r>
              <a:rPr i="1" spc="-95" dirty="0">
                <a:latin typeface="Arial"/>
                <a:cs typeface="Arial"/>
              </a:rPr>
              <a:t> </a:t>
            </a:r>
            <a:r>
              <a:rPr i="1" dirty="0">
                <a:latin typeface="Arial"/>
                <a:cs typeface="Arial"/>
              </a:rPr>
              <a:t>eine</a:t>
            </a:r>
            <a:r>
              <a:rPr i="1" spc="-95" dirty="0">
                <a:latin typeface="Arial"/>
                <a:cs typeface="Arial"/>
              </a:rPr>
              <a:t> </a:t>
            </a:r>
            <a:r>
              <a:rPr i="1" spc="-10" dirty="0">
                <a:latin typeface="Arial"/>
                <a:cs typeface="Arial"/>
              </a:rPr>
              <a:t>Genehmigung</a:t>
            </a:r>
            <a:r>
              <a:rPr i="1" spc="-65" dirty="0">
                <a:latin typeface="Arial"/>
                <a:cs typeface="Arial"/>
              </a:rPr>
              <a:t> </a:t>
            </a:r>
            <a:r>
              <a:rPr i="1" dirty="0">
                <a:latin typeface="Arial"/>
                <a:cs typeface="Arial"/>
              </a:rPr>
              <a:t>der</a:t>
            </a:r>
            <a:r>
              <a:rPr i="1" spc="-80" dirty="0">
                <a:latin typeface="Arial"/>
                <a:cs typeface="Arial"/>
              </a:rPr>
              <a:t> </a:t>
            </a:r>
            <a:r>
              <a:rPr i="1" dirty="0">
                <a:latin typeface="Arial"/>
                <a:cs typeface="Arial"/>
              </a:rPr>
              <a:t>jeweiligen</a:t>
            </a:r>
            <a:r>
              <a:rPr i="1" spc="-105" dirty="0">
                <a:latin typeface="Arial"/>
                <a:cs typeface="Arial"/>
              </a:rPr>
              <a:t> </a:t>
            </a:r>
            <a:r>
              <a:rPr i="1" dirty="0">
                <a:latin typeface="Arial"/>
                <a:cs typeface="Arial"/>
              </a:rPr>
              <a:t>Krankenkasse</a:t>
            </a:r>
            <a:r>
              <a:rPr i="1" spc="-105" dirty="0">
                <a:latin typeface="Arial"/>
                <a:cs typeface="Arial"/>
              </a:rPr>
              <a:t> </a:t>
            </a:r>
            <a:r>
              <a:rPr i="1" spc="-10" dirty="0">
                <a:latin typeface="Arial"/>
                <a:cs typeface="Arial"/>
              </a:rPr>
              <a:t>einzuholen. </a:t>
            </a:r>
            <a:r>
              <a:rPr i="1" dirty="0">
                <a:latin typeface="Arial"/>
                <a:cs typeface="Arial"/>
              </a:rPr>
              <a:t>Nur</a:t>
            </a:r>
            <a:r>
              <a:rPr i="1" spc="-45" dirty="0">
                <a:latin typeface="Arial"/>
                <a:cs typeface="Arial"/>
              </a:rPr>
              <a:t> </a:t>
            </a:r>
            <a:r>
              <a:rPr i="1" dirty="0">
                <a:latin typeface="Arial"/>
                <a:cs typeface="Arial"/>
              </a:rPr>
              <a:t>bei</a:t>
            </a:r>
            <a:r>
              <a:rPr i="1" spc="-55" dirty="0">
                <a:latin typeface="Arial"/>
                <a:cs typeface="Arial"/>
              </a:rPr>
              <a:t> </a:t>
            </a:r>
            <a:r>
              <a:rPr i="1" dirty="0">
                <a:latin typeface="Arial"/>
                <a:cs typeface="Arial"/>
              </a:rPr>
              <a:t>einem</a:t>
            </a:r>
            <a:r>
              <a:rPr i="1" spc="-40" dirty="0">
                <a:latin typeface="Arial"/>
                <a:cs typeface="Arial"/>
              </a:rPr>
              <a:t> </a:t>
            </a:r>
            <a:r>
              <a:rPr i="1" dirty="0">
                <a:latin typeface="Arial"/>
                <a:cs typeface="Arial"/>
              </a:rPr>
              <a:t>Wechsel</a:t>
            </a:r>
            <a:r>
              <a:rPr i="1" spc="-70" dirty="0">
                <a:latin typeface="Arial"/>
                <a:cs typeface="Arial"/>
              </a:rPr>
              <a:t> </a:t>
            </a:r>
            <a:r>
              <a:rPr i="1" dirty="0">
                <a:latin typeface="Arial"/>
                <a:cs typeface="Arial"/>
              </a:rPr>
              <a:t>des</a:t>
            </a:r>
            <a:r>
              <a:rPr i="1" spc="-55" dirty="0">
                <a:latin typeface="Arial"/>
                <a:cs typeface="Arial"/>
              </a:rPr>
              <a:t> </a:t>
            </a:r>
            <a:r>
              <a:rPr i="1" spc="-10" dirty="0">
                <a:latin typeface="Arial"/>
                <a:cs typeface="Arial"/>
              </a:rPr>
              <a:t>Cannabisprodukts</a:t>
            </a:r>
            <a:r>
              <a:rPr i="1" spc="-60" dirty="0">
                <a:latin typeface="Arial"/>
                <a:cs typeface="Arial"/>
              </a:rPr>
              <a:t> </a:t>
            </a:r>
            <a:r>
              <a:rPr i="1" dirty="0">
                <a:latin typeface="Arial"/>
                <a:cs typeface="Arial"/>
              </a:rPr>
              <a:t>(nur</a:t>
            </a:r>
            <a:r>
              <a:rPr i="1" spc="-45" dirty="0">
                <a:latin typeface="Arial"/>
                <a:cs typeface="Arial"/>
              </a:rPr>
              <a:t> </a:t>
            </a:r>
            <a:r>
              <a:rPr i="1" dirty="0">
                <a:latin typeface="Arial"/>
                <a:cs typeface="Arial"/>
              </a:rPr>
              <a:t>von</a:t>
            </a:r>
            <a:r>
              <a:rPr i="1" spc="-60" dirty="0">
                <a:latin typeface="Arial"/>
                <a:cs typeface="Arial"/>
              </a:rPr>
              <a:t> </a:t>
            </a:r>
            <a:r>
              <a:rPr i="1" dirty="0">
                <a:latin typeface="Arial"/>
                <a:cs typeface="Arial"/>
              </a:rPr>
              <a:t>Extrakt</a:t>
            </a:r>
            <a:r>
              <a:rPr i="1" spc="-55" dirty="0">
                <a:latin typeface="Arial"/>
                <a:cs typeface="Arial"/>
              </a:rPr>
              <a:t> </a:t>
            </a:r>
            <a:r>
              <a:rPr i="1" dirty="0">
                <a:latin typeface="Arial"/>
                <a:cs typeface="Arial"/>
              </a:rPr>
              <a:t>auf</a:t>
            </a:r>
            <a:r>
              <a:rPr i="1" spc="-55" dirty="0">
                <a:latin typeface="Arial"/>
                <a:cs typeface="Arial"/>
              </a:rPr>
              <a:t> </a:t>
            </a:r>
            <a:r>
              <a:rPr i="1" dirty="0">
                <a:latin typeface="Arial"/>
                <a:cs typeface="Arial"/>
              </a:rPr>
              <a:t>Blüte</a:t>
            </a:r>
            <a:r>
              <a:rPr i="1" spc="-60" dirty="0">
                <a:latin typeface="Arial"/>
                <a:cs typeface="Arial"/>
              </a:rPr>
              <a:t> </a:t>
            </a:r>
            <a:r>
              <a:rPr i="1" spc="-25" dirty="0">
                <a:latin typeface="Arial"/>
                <a:cs typeface="Arial"/>
              </a:rPr>
              <a:t>und </a:t>
            </a:r>
            <a:r>
              <a:rPr i="1" dirty="0">
                <a:latin typeface="Arial"/>
                <a:cs typeface="Arial"/>
              </a:rPr>
              <a:t>umgekehrt)</a:t>
            </a:r>
            <a:r>
              <a:rPr i="1" spc="-65" dirty="0">
                <a:latin typeface="Arial"/>
                <a:cs typeface="Arial"/>
              </a:rPr>
              <a:t> </a:t>
            </a:r>
            <a:r>
              <a:rPr i="1" dirty="0">
                <a:latin typeface="Arial"/>
                <a:cs typeface="Arial"/>
              </a:rPr>
              <a:t>musste</a:t>
            </a:r>
            <a:r>
              <a:rPr i="1" spc="-75" dirty="0">
                <a:latin typeface="Arial"/>
                <a:cs typeface="Arial"/>
              </a:rPr>
              <a:t> </a:t>
            </a:r>
            <a:r>
              <a:rPr i="1" dirty="0">
                <a:latin typeface="Arial"/>
                <a:cs typeface="Arial"/>
              </a:rPr>
              <a:t>diese</a:t>
            </a:r>
            <a:r>
              <a:rPr i="1" spc="-90" dirty="0">
                <a:latin typeface="Arial"/>
                <a:cs typeface="Arial"/>
              </a:rPr>
              <a:t> </a:t>
            </a:r>
            <a:r>
              <a:rPr i="1" spc="-10" dirty="0">
                <a:latin typeface="Arial"/>
                <a:cs typeface="Arial"/>
              </a:rPr>
              <a:t>Genehmigung</a:t>
            </a:r>
            <a:r>
              <a:rPr i="1" spc="-60" dirty="0">
                <a:latin typeface="Arial"/>
                <a:cs typeface="Arial"/>
              </a:rPr>
              <a:t> </a:t>
            </a:r>
            <a:r>
              <a:rPr i="1" dirty="0">
                <a:latin typeface="Arial"/>
                <a:cs typeface="Arial"/>
              </a:rPr>
              <a:t>erneut</a:t>
            </a:r>
            <a:r>
              <a:rPr i="1" spc="-85" dirty="0">
                <a:latin typeface="Arial"/>
                <a:cs typeface="Arial"/>
              </a:rPr>
              <a:t> </a:t>
            </a:r>
            <a:r>
              <a:rPr i="1" dirty="0">
                <a:latin typeface="Arial"/>
                <a:cs typeface="Arial"/>
              </a:rPr>
              <a:t>eingeholt</a:t>
            </a:r>
            <a:r>
              <a:rPr i="1" spc="-95" dirty="0">
                <a:latin typeface="Arial"/>
                <a:cs typeface="Arial"/>
              </a:rPr>
              <a:t> </a:t>
            </a:r>
            <a:r>
              <a:rPr i="1" dirty="0">
                <a:latin typeface="Arial"/>
                <a:cs typeface="Arial"/>
              </a:rPr>
              <a:t>werden.</a:t>
            </a:r>
            <a:r>
              <a:rPr i="1" spc="-85" dirty="0">
                <a:latin typeface="Arial"/>
                <a:cs typeface="Arial"/>
              </a:rPr>
              <a:t> </a:t>
            </a:r>
            <a:r>
              <a:rPr i="1" spc="-25" dirty="0">
                <a:latin typeface="Arial"/>
                <a:cs typeface="Arial"/>
              </a:rPr>
              <a:t>Die </a:t>
            </a:r>
            <a:r>
              <a:rPr i="1" dirty="0">
                <a:latin typeface="Arial"/>
                <a:cs typeface="Arial"/>
              </a:rPr>
              <a:t>Genehmigung</a:t>
            </a:r>
            <a:r>
              <a:rPr i="1" spc="-70" dirty="0">
                <a:latin typeface="Arial"/>
                <a:cs typeface="Arial"/>
              </a:rPr>
              <a:t> </a:t>
            </a:r>
            <a:r>
              <a:rPr i="1" dirty="0">
                <a:latin typeface="Arial"/>
                <a:cs typeface="Arial"/>
              </a:rPr>
              <a:t>bedeutete</a:t>
            </a:r>
            <a:r>
              <a:rPr i="1" spc="-90" dirty="0">
                <a:latin typeface="Arial"/>
                <a:cs typeface="Arial"/>
              </a:rPr>
              <a:t> </a:t>
            </a:r>
            <a:r>
              <a:rPr i="1" dirty="0">
                <a:latin typeface="Arial"/>
                <a:cs typeface="Arial"/>
              </a:rPr>
              <a:t>einen</a:t>
            </a:r>
            <a:r>
              <a:rPr i="1" spc="-95" dirty="0">
                <a:latin typeface="Arial"/>
                <a:cs typeface="Arial"/>
              </a:rPr>
              <a:t> </a:t>
            </a:r>
            <a:r>
              <a:rPr i="1" dirty="0">
                <a:latin typeface="Arial"/>
                <a:cs typeface="Arial"/>
              </a:rPr>
              <a:t>gewissen</a:t>
            </a:r>
            <a:r>
              <a:rPr i="1" spc="-114" dirty="0">
                <a:latin typeface="Arial"/>
                <a:cs typeface="Arial"/>
              </a:rPr>
              <a:t> </a:t>
            </a:r>
            <a:r>
              <a:rPr i="1" dirty="0">
                <a:latin typeface="Arial"/>
                <a:cs typeface="Arial"/>
              </a:rPr>
              <a:t>Schutz</a:t>
            </a:r>
            <a:r>
              <a:rPr i="1" spc="-90" dirty="0">
                <a:latin typeface="Arial"/>
                <a:cs typeface="Arial"/>
              </a:rPr>
              <a:t> </a:t>
            </a:r>
            <a:r>
              <a:rPr i="1" dirty="0">
                <a:latin typeface="Arial"/>
                <a:cs typeface="Arial"/>
              </a:rPr>
              <a:t>vor</a:t>
            </a:r>
            <a:r>
              <a:rPr i="1" spc="-95" dirty="0">
                <a:latin typeface="Arial"/>
                <a:cs typeface="Arial"/>
              </a:rPr>
              <a:t> </a:t>
            </a:r>
            <a:r>
              <a:rPr i="1" dirty="0">
                <a:latin typeface="Arial"/>
                <a:cs typeface="Arial"/>
              </a:rPr>
              <a:t>einem</a:t>
            </a:r>
            <a:r>
              <a:rPr i="1" spc="-90" dirty="0">
                <a:latin typeface="Arial"/>
                <a:cs typeface="Arial"/>
              </a:rPr>
              <a:t> </a:t>
            </a:r>
            <a:r>
              <a:rPr i="1" spc="-10" dirty="0">
                <a:latin typeface="Arial"/>
                <a:cs typeface="Arial"/>
              </a:rPr>
              <a:t>Regress!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306781"/>
            <a:ext cx="7120890" cy="1297940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12700" marR="5080">
              <a:lnSpc>
                <a:spcPts val="4730"/>
              </a:lnSpc>
              <a:spcBef>
                <a:spcPts val="720"/>
              </a:spcBef>
            </a:pPr>
            <a:r>
              <a:rPr b="1" spc="-585" dirty="0">
                <a:solidFill>
                  <a:srgbClr val="FF9933"/>
                </a:solidFill>
                <a:latin typeface="Arial"/>
                <a:cs typeface="Arial"/>
              </a:rPr>
              <a:t>BSG-</a:t>
            </a:r>
            <a:r>
              <a:rPr b="1" spc="-170" dirty="0">
                <a:solidFill>
                  <a:srgbClr val="FF9933"/>
                </a:solidFill>
                <a:latin typeface="Arial"/>
                <a:cs typeface="Arial"/>
              </a:rPr>
              <a:t>Urteil</a:t>
            </a:r>
            <a:r>
              <a:rPr b="1" spc="-220" dirty="0">
                <a:solidFill>
                  <a:srgbClr val="FF9933"/>
                </a:solidFill>
                <a:latin typeface="Arial"/>
                <a:cs typeface="Arial"/>
              </a:rPr>
              <a:t> </a:t>
            </a:r>
            <a:r>
              <a:rPr b="1" spc="-735" dirty="0">
                <a:solidFill>
                  <a:srgbClr val="FF9933"/>
                </a:solidFill>
                <a:latin typeface="Arial"/>
                <a:cs typeface="Arial"/>
              </a:rPr>
              <a:t>B</a:t>
            </a:r>
            <a:r>
              <a:rPr b="1" spc="-245" dirty="0">
                <a:solidFill>
                  <a:srgbClr val="FF9933"/>
                </a:solidFill>
                <a:latin typeface="Arial"/>
                <a:cs typeface="Arial"/>
              </a:rPr>
              <a:t> </a:t>
            </a:r>
            <a:r>
              <a:rPr b="1" spc="-229" dirty="0">
                <a:solidFill>
                  <a:srgbClr val="FF9933"/>
                </a:solidFill>
                <a:latin typeface="Arial"/>
                <a:cs typeface="Arial"/>
              </a:rPr>
              <a:t>1</a:t>
            </a:r>
            <a:r>
              <a:rPr b="1" spc="-215" dirty="0">
                <a:solidFill>
                  <a:srgbClr val="FF9933"/>
                </a:solidFill>
                <a:latin typeface="Arial"/>
                <a:cs typeface="Arial"/>
              </a:rPr>
              <a:t> </a:t>
            </a:r>
            <a:r>
              <a:rPr b="1" spc="-735" dirty="0">
                <a:solidFill>
                  <a:srgbClr val="FF9933"/>
                </a:solidFill>
                <a:latin typeface="Arial"/>
                <a:cs typeface="Arial"/>
              </a:rPr>
              <a:t>KR</a:t>
            </a:r>
            <a:r>
              <a:rPr b="1" spc="-185" dirty="0">
                <a:solidFill>
                  <a:srgbClr val="FF9933"/>
                </a:solidFill>
                <a:latin typeface="Arial"/>
                <a:cs typeface="Arial"/>
              </a:rPr>
              <a:t> </a:t>
            </a:r>
            <a:r>
              <a:rPr b="1" spc="-45" dirty="0">
                <a:solidFill>
                  <a:srgbClr val="FF9933"/>
                </a:solidFill>
                <a:latin typeface="Arial"/>
                <a:cs typeface="Arial"/>
              </a:rPr>
              <a:t>28/21</a:t>
            </a:r>
            <a:r>
              <a:rPr b="1" spc="-260" dirty="0">
                <a:solidFill>
                  <a:srgbClr val="FF9933"/>
                </a:solidFill>
                <a:latin typeface="Arial"/>
                <a:cs typeface="Arial"/>
              </a:rPr>
              <a:t> </a:t>
            </a:r>
            <a:r>
              <a:rPr b="1" spc="-700" dirty="0">
                <a:solidFill>
                  <a:srgbClr val="FF9933"/>
                </a:solidFill>
                <a:latin typeface="Arial"/>
                <a:cs typeface="Arial"/>
              </a:rPr>
              <a:t>R</a:t>
            </a:r>
            <a:r>
              <a:rPr b="1" spc="-200" dirty="0">
                <a:solidFill>
                  <a:srgbClr val="FF9933"/>
                </a:solidFill>
                <a:latin typeface="Arial"/>
                <a:cs typeface="Arial"/>
              </a:rPr>
              <a:t> </a:t>
            </a:r>
            <a:r>
              <a:rPr b="1" spc="-385" dirty="0">
                <a:solidFill>
                  <a:srgbClr val="FF9933"/>
                </a:solidFill>
                <a:latin typeface="Arial"/>
                <a:cs typeface="Arial"/>
              </a:rPr>
              <a:t>vom </a:t>
            </a:r>
            <a:r>
              <a:rPr b="1" spc="-215" dirty="0">
                <a:solidFill>
                  <a:srgbClr val="FF9933"/>
                </a:solidFill>
                <a:latin typeface="Arial"/>
                <a:cs typeface="Arial"/>
              </a:rPr>
              <a:t>10.11.2022:</a:t>
            </a:r>
            <a:r>
              <a:rPr b="1" spc="-200" dirty="0">
                <a:solidFill>
                  <a:srgbClr val="FF9933"/>
                </a:solidFill>
                <a:latin typeface="Arial"/>
                <a:cs typeface="Arial"/>
              </a:rPr>
              <a:t> </a:t>
            </a:r>
            <a:r>
              <a:rPr b="1" spc="-375" dirty="0">
                <a:solidFill>
                  <a:srgbClr val="FF9933"/>
                </a:solidFill>
                <a:latin typeface="Arial"/>
                <a:cs typeface="Arial"/>
              </a:rPr>
              <a:t>Grundsätzliches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801114"/>
            <a:ext cx="9990455" cy="353314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240029" marR="3087370" indent="-227965">
              <a:lnSpc>
                <a:spcPts val="2590"/>
              </a:lnSpc>
              <a:spcBef>
                <a:spcPts val="425"/>
              </a:spcBef>
              <a:buChar char="•"/>
              <a:tabLst>
                <a:tab pos="241300" algn="l"/>
              </a:tabLst>
            </a:pP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Bei</a:t>
            </a:r>
            <a:r>
              <a:rPr sz="24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Cannabisarzneimitteln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gelten</a:t>
            </a:r>
            <a:r>
              <a:rPr sz="24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die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5" dirty="0">
                <a:solidFill>
                  <a:srgbClr val="FFFFFF"/>
                </a:solidFill>
                <a:latin typeface="Arial"/>
                <a:cs typeface="Arial"/>
              </a:rPr>
              <a:t>Vorgaben</a:t>
            </a:r>
            <a:r>
              <a:rPr sz="24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des 	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Betäubungsmittelgesetzes</a:t>
            </a:r>
            <a:endParaRPr sz="2400">
              <a:latin typeface="Arial"/>
              <a:cs typeface="Arial"/>
            </a:endParaRPr>
          </a:p>
          <a:p>
            <a:pPr marL="240029" indent="-227329">
              <a:lnSpc>
                <a:spcPts val="2740"/>
              </a:lnSpc>
              <a:spcBef>
                <a:spcPts val="675"/>
              </a:spcBef>
              <a:buChar char="•"/>
              <a:tabLst>
                <a:tab pos="240029" algn="l"/>
              </a:tabLst>
            </a:pPr>
            <a:r>
              <a:rPr sz="2400" spc="-90" dirty="0">
                <a:solidFill>
                  <a:srgbClr val="FFFFFF"/>
                </a:solidFill>
                <a:latin typeface="Arial"/>
                <a:cs typeface="Arial"/>
              </a:rPr>
              <a:t>Eine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Verschreibung</a:t>
            </a:r>
            <a:r>
              <a:rPr sz="24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ist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nach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20" dirty="0">
                <a:solidFill>
                  <a:srgbClr val="FFFFFF"/>
                </a:solidFill>
                <a:latin typeface="Arial"/>
                <a:cs typeface="Arial"/>
              </a:rPr>
              <a:t>§</a:t>
            </a:r>
            <a:r>
              <a:rPr sz="24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13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Absatz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90" dirty="0">
                <a:solidFill>
                  <a:srgbClr val="FFFFFF"/>
                </a:solidFill>
                <a:latin typeface="Arial"/>
                <a:cs typeface="Arial"/>
              </a:rPr>
              <a:t>BtMG</a:t>
            </a:r>
            <a:r>
              <a:rPr sz="24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nur</a:t>
            </a:r>
            <a:r>
              <a:rPr sz="24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dann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erlaubt,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wenn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sie</a:t>
            </a:r>
            <a:endParaRPr sz="2400">
              <a:latin typeface="Arial"/>
              <a:cs typeface="Arial"/>
            </a:endParaRPr>
          </a:p>
          <a:p>
            <a:pPr marL="241300">
              <a:lnSpc>
                <a:spcPts val="2740"/>
              </a:lnSpc>
            </a:pP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begründet</a:t>
            </a:r>
            <a:r>
              <a:rPr sz="24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ist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20"/>
              </a:spcBef>
              <a:buChar char="•"/>
              <a:tabLst>
                <a:tab pos="240665" algn="l"/>
              </a:tabLst>
            </a:pPr>
            <a:r>
              <a:rPr sz="2400" spc="-160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24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handelt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sich</a:t>
            </a:r>
            <a:r>
              <a:rPr sz="24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um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eine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Außenseiter-</a:t>
            </a:r>
            <a:r>
              <a:rPr sz="24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bzw.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Neulandmethode</a:t>
            </a:r>
            <a:endParaRPr sz="2400">
              <a:latin typeface="Arial"/>
              <a:cs typeface="Arial"/>
            </a:endParaRPr>
          </a:p>
          <a:p>
            <a:pPr marL="240029" marR="377190" indent="-227965">
              <a:lnSpc>
                <a:spcPts val="2590"/>
              </a:lnSpc>
              <a:spcBef>
                <a:spcPts val="1035"/>
              </a:spcBef>
              <a:buChar char="•"/>
              <a:tabLst>
                <a:tab pos="241300" algn="l"/>
              </a:tabLst>
            </a:pP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Die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ärztliche</a:t>
            </a:r>
            <a:r>
              <a:rPr sz="24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Beurteilung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muss</a:t>
            </a:r>
            <a:r>
              <a:rPr sz="24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sich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daher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auch</a:t>
            </a:r>
            <a:r>
              <a:rPr sz="24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haftungs-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rechtlichen 	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Maßstäben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orientieren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(vergleichbar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off-label-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use)</a:t>
            </a:r>
            <a:endParaRPr sz="2400">
              <a:latin typeface="Arial"/>
              <a:cs typeface="Arial"/>
            </a:endParaRPr>
          </a:p>
          <a:p>
            <a:pPr marL="240029" marR="1527810" indent="-227965">
              <a:lnSpc>
                <a:spcPts val="2590"/>
              </a:lnSpc>
              <a:spcBef>
                <a:spcPts val="1000"/>
              </a:spcBef>
              <a:buChar char="•"/>
              <a:tabLst>
                <a:tab pos="241300" algn="l"/>
              </a:tabLst>
            </a:pP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Als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fachlicher</a:t>
            </a:r>
            <a:r>
              <a:rPr sz="24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Bezug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Genehmigung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dient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ausschließlich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die 	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evidenzbasierte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Medizin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97769" y="230225"/>
            <a:ext cx="1948687" cy="122671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4782" rIns="0" bIns="0" rtlCol="0">
            <a:spAutoFit/>
          </a:bodyPr>
          <a:lstStyle/>
          <a:p>
            <a:pPr marL="167640">
              <a:lnSpc>
                <a:spcPct val="100000"/>
              </a:lnSpc>
              <a:spcBef>
                <a:spcPts val="105"/>
              </a:spcBef>
            </a:pPr>
            <a:r>
              <a:rPr dirty="0"/>
              <a:t>Bibel</a:t>
            </a:r>
            <a:r>
              <a:rPr spc="-20" dirty="0"/>
              <a:t> </a:t>
            </a:r>
            <a:r>
              <a:rPr dirty="0"/>
              <a:t>der</a:t>
            </a:r>
            <a:r>
              <a:rPr spc="-15" dirty="0"/>
              <a:t> </a:t>
            </a:r>
            <a:r>
              <a:rPr dirty="0"/>
              <a:t>Begutachtung</a:t>
            </a:r>
            <a:r>
              <a:rPr spc="-10" dirty="0"/>
              <a:t> </a:t>
            </a:r>
            <a:r>
              <a:rPr dirty="0"/>
              <a:t>(April</a:t>
            </a:r>
            <a:r>
              <a:rPr spc="-25" dirty="0"/>
              <a:t> </a:t>
            </a:r>
            <a:r>
              <a:rPr spc="-10" dirty="0"/>
              <a:t>2024)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29227" y="1825498"/>
            <a:ext cx="3698621" cy="435102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5005"/>
              </a:lnSpc>
              <a:spcBef>
                <a:spcPts val="105"/>
              </a:spcBef>
            </a:pPr>
            <a:r>
              <a:rPr b="1" spc="-585" dirty="0">
                <a:solidFill>
                  <a:srgbClr val="FF9933"/>
                </a:solidFill>
                <a:latin typeface="Arial"/>
                <a:cs typeface="Arial"/>
              </a:rPr>
              <a:t>BSG-</a:t>
            </a:r>
            <a:r>
              <a:rPr b="1" spc="-165" dirty="0">
                <a:solidFill>
                  <a:srgbClr val="FF9933"/>
                </a:solidFill>
                <a:latin typeface="Arial"/>
                <a:cs typeface="Arial"/>
              </a:rPr>
              <a:t>Urteil</a:t>
            </a:r>
            <a:r>
              <a:rPr b="1" spc="-270" dirty="0">
                <a:solidFill>
                  <a:srgbClr val="FF9933"/>
                </a:solidFill>
                <a:latin typeface="Arial"/>
                <a:cs typeface="Arial"/>
              </a:rPr>
              <a:t> </a:t>
            </a:r>
            <a:r>
              <a:rPr b="1" spc="-735" dirty="0">
                <a:solidFill>
                  <a:srgbClr val="FF9933"/>
                </a:solidFill>
                <a:latin typeface="Arial"/>
                <a:cs typeface="Arial"/>
              </a:rPr>
              <a:t>B</a:t>
            </a:r>
            <a:r>
              <a:rPr b="1" spc="-215" dirty="0">
                <a:solidFill>
                  <a:srgbClr val="FF9933"/>
                </a:solidFill>
                <a:latin typeface="Arial"/>
                <a:cs typeface="Arial"/>
              </a:rPr>
              <a:t> </a:t>
            </a:r>
            <a:r>
              <a:rPr b="1" spc="-229" dirty="0">
                <a:solidFill>
                  <a:srgbClr val="FF9933"/>
                </a:solidFill>
                <a:latin typeface="Arial"/>
                <a:cs typeface="Arial"/>
              </a:rPr>
              <a:t>1 </a:t>
            </a:r>
            <a:r>
              <a:rPr b="1" spc="-735" dirty="0">
                <a:solidFill>
                  <a:srgbClr val="FF9933"/>
                </a:solidFill>
                <a:latin typeface="Arial"/>
                <a:cs typeface="Arial"/>
              </a:rPr>
              <a:t>KR</a:t>
            </a:r>
            <a:r>
              <a:rPr b="1" spc="-220" dirty="0">
                <a:solidFill>
                  <a:srgbClr val="FF9933"/>
                </a:solidFill>
                <a:latin typeface="Arial"/>
                <a:cs typeface="Arial"/>
              </a:rPr>
              <a:t> </a:t>
            </a:r>
            <a:r>
              <a:rPr b="1" spc="-45" dirty="0">
                <a:solidFill>
                  <a:srgbClr val="FF9933"/>
                </a:solidFill>
                <a:latin typeface="Arial"/>
                <a:cs typeface="Arial"/>
              </a:rPr>
              <a:t>28/21</a:t>
            </a:r>
            <a:r>
              <a:rPr b="1" spc="-265" dirty="0">
                <a:solidFill>
                  <a:srgbClr val="FF9933"/>
                </a:solidFill>
                <a:latin typeface="Arial"/>
                <a:cs typeface="Arial"/>
              </a:rPr>
              <a:t> </a:t>
            </a:r>
            <a:r>
              <a:rPr b="1" spc="-515" dirty="0">
                <a:solidFill>
                  <a:srgbClr val="FF9933"/>
                </a:solidFill>
                <a:latin typeface="Arial"/>
                <a:cs typeface="Arial"/>
              </a:rPr>
              <a:t>R:</a:t>
            </a:r>
          </a:p>
          <a:p>
            <a:pPr marL="12700">
              <a:lnSpc>
                <a:spcPts val="5005"/>
              </a:lnSpc>
            </a:pPr>
            <a:r>
              <a:rPr b="1" spc="-340" dirty="0">
                <a:solidFill>
                  <a:srgbClr val="FF9933"/>
                </a:solidFill>
                <a:latin typeface="Arial"/>
                <a:cs typeface="Arial"/>
              </a:rPr>
              <a:t>schwerwiegende</a:t>
            </a:r>
            <a:r>
              <a:rPr b="1" spc="-210" dirty="0">
                <a:solidFill>
                  <a:srgbClr val="FF9933"/>
                </a:solidFill>
                <a:latin typeface="Arial"/>
                <a:cs typeface="Arial"/>
              </a:rPr>
              <a:t> </a:t>
            </a:r>
            <a:r>
              <a:rPr b="1" spc="-400" dirty="0">
                <a:solidFill>
                  <a:srgbClr val="FF9933"/>
                </a:solidFill>
                <a:latin typeface="Arial"/>
                <a:cs typeface="Arial"/>
              </a:rPr>
              <a:t>Erkrankung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801114"/>
            <a:ext cx="10036175" cy="386207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240029" marR="5080" indent="-227965">
              <a:lnSpc>
                <a:spcPts val="2590"/>
              </a:lnSpc>
              <a:spcBef>
                <a:spcPts val="425"/>
              </a:spcBef>
              <a:buChar char="•"/>
              <a:tabLst>
                <a:tab pos="241300" algn="l"/>
              </a:tabLst>
            </a:pPr>
            <a:r>
              <a:rPr sz="2400" spc="-90" dirty="0">
                <a:solidFill>
                  <a:srgbClr val="FFFFFF"/>
                </a:solidFill>
                <a:latin typeface="Arial"/>
                <a:cs typeface="Arial"/>
              </a:rPr>
              <a:t>Eine</a:t>
            </a:r>
            <a:r>
              <a:rPr sz="24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Erkrankung</a:t>
            </a:r>
            <a:r>
              <a:rPr sz="24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ist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schwerwiegend,</a:t>
            </a:r>
            <a:r>
              <a:rPr sz="24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wenn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sie</a:t>
            </a:r>
            <a:r>
              <a:rPr sz="24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lebensbedrohlich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ist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oder</a:t>
            </a:r>
            <a:r>
              <a:rPr sz="24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die 	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Lebensqualität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auf</a:t>
            </a:r>
            <a:r>
              <a:rPr sz="24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Dauer</a:t>
            </a:r>
            <a:r>
              <a:rPr sz="24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nachhaltig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beeinträchtigt</a:t>
            </a:r>
            <a:r>
              <a:rPr sz="2400" spc="3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(6-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Monats-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Grenze)</a:t>
            </a:r>
            <a:endParaRPr sz="2400">
              <a:latin typeface="Arial"/>
              <a:cs typeface="Arial"/>
            </a:endParaRPr>
          </a:p>
          <a:p>
            <a:pPr marL="240029" indent="-227329">
              <a:lnSpc>
                <a:spcPts val="2740"/>
              </a:lnSpc>
              <a:spcBef>
                <a:spcPts val="675"/>
              </a:spcBef>
              <a:buChar char="•"/>
              <a:tabLst>
                <a:tab pos="240029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Nicht</a:t>
            </a:r>
            <a:r>
              <a:rPr sz="24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die</a:t>
            </a:r>
            <a:r>
              <a:rPr sz="24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Diagnose</a:t>
            </a:r>
            <a:r>
              <a:rPr sz="24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zählt,</a:t>
            </a:r>
            <a:r>
              <a:rPr sz="24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sondern</a:t>
            </a:r>
            <a:r>
              <a:rPr sz="24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die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konkreten</a:t>
            </a:r>
            <a:r>
              <a:rPr sz="24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Auswirkungen: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GdS/GdB-</a:t>
            </a:r>
            <a:endParaRPr sz="2400">
              <a:latin typeface="Arial"/>
              <a:cs typeface="Arial"/>
            </a:endParaRPr>
          </a:p>
          <a:p>
            <a:pPr marL="241300">
              <a:lnSpc>
                <a:spcPts val="2740"/>
              </a:lnSpc>
            </a:pPr>
            <a:r>
              <a:rPr sz="2400" spc="-90" dirty="0">
                <a:solidFill>
                  <a:srgbClr val="FFFFFF"/>
                </a:solidFill>
                <a:latin typeface="Arial"/>
                <a:cs typeface="Arial"/>
              </a:rPr>
              <a:t>Tabelle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als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Anhaltspunkt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ts val="2735"/>
              </a:lnSpc>
              <a:spcBef>
                <a:spcPts val="720"/>
              </a:spcBef>
              <a:buChar char="•"/>
              <a:tabLst>
                <a:tab pos="240665" algn="l"/>
              </a:tabLst>
            </a:pP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Auswirkungen</a:t>
            </a:r>
            <a:r>
              <a:rPr sz="240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im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konkreten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Fall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müssen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65" dirty="0">
                <a:solidFill>
                  <a:srgbClr val="D76DCC"/>
                </a:solidFill>
                <a:latin typeface="Arial"/>
                <a:cs typeface="Arial"/>
              </a:rPr>
              <a:t>schwerer</a:t>
            </a:r>
            <a:r>
              <a:rPr sz="2400" b="1" spc="-125" dirty="0">
                <a:solidFill>
                  <a:srgbClr val="D76DCC"/>
                </a:solidFill>
                <a:latin typeface="Arial"/>
                <a:cs typeface="Arial"/>
              </a:rPr>
              <a:t> </a:t>
            </a:r>
            <a:r>
              <a:rPr sz="2400" b="1" spc="-35" dirty="0">
                <a:solidFill>
                  <a:srgbClr val="D76DCC"/>
                </a:solidFill>
                <a:latin typeface="Arial"/>
                <a:cs typeface="Arial"/>
              </a:rPr>
              <a:t>als</a:t>
            </a:r>
            <a:r>
              <a:rPr sz="2400" b="1" spc="-120" dirty="0">
                <a:solidFill>
                  <a:srgbClr val="D76DCC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rgbClr val="D76DCC"/>
                </a:solidFill>
                <a:latin typeface="Arial"/>
                <a:cs typeface="Arial"/>
              </a:rPr>
              <a:t>im</a:t>
            </a:r>
            <a:r>
              <a:rPr sz="2400" b="1" spc="-130" dirty="0">
                <a:solidFill>
                  <a:srgbClr val="D76DCC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D76DCC"/>
                </a:solidFill>
                <a:latin typeface="Arial"/>
                <a:cs typeface="Arial"/>
              </a:rPr>
              <a:t>Durchschnitt</a:t>
            </a:r>
            <a:endParaRPr sz="2400">
              <a:latin typeface="Arial"/>
              <a:cs typeface="Arial"/>
            </a:endParaRPr>
          </a:p>
          <a:p>
            <a:pPr marL="241300">
              <a:lnSpc>
                <a:spcPts val="2735"/>
              </a:lnSpc>
            </a:pP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gleicher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Diagnosen</a:t>
            </a:r>
            <a:r>
              <a:rPr sz="24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sein</a:t>
            </a:r>
            <a:endParaRPr sz="2400">
              <a:latin typeface="Arial"/>
              <a:cs typeface="Arial"/>
            </a:endParaRPr>
          </a:p>
          <a:p>
            <a:pPr marL="240029" indent="-227329">
              <a:lnSpc>
                <a:spcPts val="2735"/>
              </a:lnSpc>
              <a:spcBef>
                <a:spcPts val="705"/>
              </a:spcBef>
              <a:buChar char="•"/>
              <a:tabLst>
                <a:tab pos="240029" algn="l"/>
              </a:tabLst>
            </a:pPr>
            <a:r>
              <a:rPr sz="2400" spc="-90" dirty="0">
                <a:solidFill>
                  <a:srgbClr val="FFFFFF"/>
                </a:solidFill>
                <a:latin typeface="Arial"/>
                <a:cs typeface="Arial"/>
              </a:rPr>
              <a:t>Ein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Grad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Schädigung/Behinderung</a:t>
            </a:r>
            <a:r>
              <a:rPr sz="24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über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50</a:t>
            </a:r>
            <a:r>
              <a:rPr sz="24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entspricht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i.d.R.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einer</a:t>
            </a:r>
            <a:endParaRPr sz="2400">
              <a:latin typeface="Arial"/>
              <a:cs typeface="Arial"/>
            </a:endParaRPr>
          </a:p>
          <a:p>
            <a:pPr marL="241300">
              <a:lnSpc>
                <a:spcPts val="2735"/>
              </a:lnSpc>
            </a:pP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schwerwiegenden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Erkrankung 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(aber:</a:t>
            </a:r>
            <a:r>
              <a:rPr sz="24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nicht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zwingend!)</a:t>
            </a:r>
            <a:endParaRPr sz="2400">
              <a:latin typeface="Arial"/>
              <a:cs typeface="Arial"/>
            </a:endParaRPr>
          </a:p>
          <a:p>
            <a:pPr marL="240029" marR="180975" indent="-227965">
              <a:lnSpc>
                <a:spcPts val="2590"/>
              </a:lnSpc>
              <a:spcBef>
                <a:spcPts val="1035"/>
              </a:spcBef>
              <a:buChar char="•"/>
              <a:tabLst>
                <a:tab pos="241300" algn="l"/>
              </a:tabLst>
            </a:pP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Auch</a:t>
            </a:r>
            <a:r>
              <a:rPr sz="24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bei</a:t>
            </a:r>
            <a:r>
              <a:rPr sz="24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einem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0" dirty="0">
                <a:solidFill>
                  <a:srgbClr val="FFFFFF"/>
                </a:solidFill>
                <a:latin typeface="Arial"/>
                <a:cs typeface="Arial"/>
              </a:rPr>
              <a:t>GdS/GdB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unter</a:t>
            </a:r>
            <a:r>
              <a:rPr sz="24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50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kann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eine</a:t>
            </a:r>
            <a:r>
              <a:rPr sz="24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schwerwiegende</a:t>
            </a:r>
            <a:r>
              <a:rPr sz="24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Erkrankung 	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vorliegen: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konkrete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Begründung/Beschreibung</a:t>
            </a:r>
            <a:r>
              <a:rPr sz="24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nötig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97769" y="230225"/>
            <a:ext cx="1948687" cy="122671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5005"/>
              </a:lnSpc>
              <a:spcBef>
                <a:spcPts val="105"/>
              </a:spcBef>
            </a:pPr>
            <a:r>
              <a:rPr b="1" spc="-585" dirty="0">
                <a:solidFill>
                  <a:srgbClr val="FF9933"/>
                </a:solidFill>
                <a:latin typeface="Arial"/>
                <a:cs typeface="Arial"/>
              </a:rPr>
              <a:t>BSG-</a:t>
            </a:r>
            <a:r>
              <a:rPr b="1" spc="-170" dirty="0">
                <a:solidFill>
                  <a:srgbClr val="FF9933"/>
                </a:solidFill>
                <a:latin typeface="Arial"/>
                <a:cs typeface="Arial"/>
              </a:rPr>
              <a:t>Urteil</a:t>
            </a:r>
            <a:r>
              <a:rPr b="1" spc="-215" dirty="0">
                <a:solidFill>
                  <a:srgbClr val="FF9933"/>
                </a:solidFill>
                <a:latin typeface="Arial"/>
                <a:cs typeface="Arial"/>
              </a:rPr>
              <a:t> </a:t>
            </a:r>
            <a:r>
              <a:rPr b="1" spc="-735" dirty="0">
                <a:solidFill>
                  <a:srgbClr val="FF9933"/>
                </a:solidFill>
                <a:latin typeface="Arial"/>
                <a:cs typeface="Arial"/>
              </a:rPr>
              <a:t>B</a:t>
            </a:r>
            <a:r>
              <a:rPr b="1" spc="-245" dirty="0">
                <a:solidFill>
                  <a:srgbClr val="FF9933"/>
                </a:solidFill>
                <a:latin typeface="Arial"/>
                <a:cs typeface="Arial"/>
              </a:rPr>
              <a:t> </a:t>
            </a:r>
            <a:r>
              <a:rPr b="1" spc="-229" dirty="0">
                <a:solidFill>
                  <a:srgbClr val="FF9933"/>
                </a:solidFill>
                <a:latin typeface="Arial"/>
                <a:cs typeface="Arial"/>
              </a:rPr>
              <a:t>1</a:t>
            </a:r>
            <a:r>
              <a:rPr b="1" spc="-215" dirty="0">
                <a:solidFill>
                  <a:srgbClr val="FF9933"/>
                </a:solidFill>
                <a:latin typeface="Arial"/>
                <a:cs typeface="Arial"/>
              </a:rPr>
              <a:t> </a:t>
            </a:r>
            <a:r>
              <a:rPr b="1" spc="-735" dirty="0">
                <a:solidFill>
                  <a:srgbClr val="FF9933"/>
                </a:solidFill>
                <a:latin typeface="Arial"/>
                <a:cs typeface="Arial"/>
              </a:rPr>
              <a:t>KR</a:t>
            </a:r>
            <a:r>
              <a:rPr b="1" spc="-180" dirty="0">
                <a:solidFill>
                  <a:srgbClr val="FF9933"/>
                </a:solidFill>
                <a:latin typeface="Arial"/>
                <a:cs typeface="Arial"/>
              </a:rPr>
              <a:t> </a:t>
            </a:r>
            <a:r>
              <a:rPr b="1" spc="-45" dirty="0">
                <a:solidFill>
                  <a:srgbClr val="FF9933"/>
                </a:solidFill>
                <a:latin typeface="Arial"/>
                <a:cs typeface="Arial"/>
              </a:rPr>
              <a:t>28/21</a:t>
            </a:r>
            <a:r>
              <a:rPr b="1" spc="-254" dirty="0">
                <a:solidFill>
                  <a:srgbClr val="FF9933"/>
                </a:solidFill>
                <a:latin typeface="Arial"/>
                <a:cs typeface="Arial"/>
              </a:rPr>
              <a:t> </a:t>
            </a:r>
            <a:r>
              <a:rPr b="1" spc="-515" dirty="0">
                <a:solidFill>
                  <a:srgbClr val="FF9933"/>
                </a:solidFill>
                <a:latin typeface="Arial"/>
                <a:cs typeface="Arial"/>
              </a:rPr>
              <a:t>R:</a:t>
            </a:r>
          </a:p>
          <a:p>
            <a:pPr marL="12700">
              <a:lnSpc>
                <a:spcPts val="5005"/>
              </a:lnSpc>
            </a:pPr>
            <a:r>
              <a:rPr b="1" spc="-265" dirty="0">
                <a:solidFill>
                  <a:srgbClr val="FF9933"/>
                </a:solidFill>
                <a:latin typeface="Arial"/>
                <a:cs typeface="Arial"/>
              </a:rPr>
              <a:t>Therapiealternativen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spc="-150" dirty="0"/>
              <a:t>Es</a:t>
            </a:r>
            <a:r>
              <a:rPr spc="-100" dirty="0"/>
              <a:t> </a:t>
            </a:r>
            <a:r>
              <a:rPr spc="-35" dirty="0"/>
              <a:t>müssen</a:t>
            </a:r>
            <a:r>
              <a:rPr spc="-85" dirty="0"/>
              <a:t> </a:t>
            </a:r>
            <a:r>
              <a:rPr dirty="0"/>
              <a:t>nicht</a:t>
            </a:r>
            <a:r>
              <a:rPr spc="-100" dirty="0"/>
              <a:t> </a:t>
            </a:r>
            <a:r>
              <a:rPr dirty="0"/>
              <a:t>alle</a:t>
            </a:r>
            <a:r>
              <a:rPr spc="-95" dirty="0"/>
              <a:t> </a:t>
            </a:r>
            <a:r>
              <a:rPr spc="-45" dirty="0"/>
              <a:t>Therapiealternativen</a:t>
            </a:r>
            <a:r>
              <a:rPr spc="-40" dirty="0"/>
              <a:t> </a:t>
            </a:r>
            <a:r>
              <a:rPr spc="-35" dirty="0"/>
              <a:t>ausgeschöpft</a:t>
            </a:r>
            <a:r>
              <a:rPr spc="-85" dirty="0"/>
              <a:t> </a:t>
            </a:r>
            <a:r>
              <a:rPr spc="-10" dirty="0"/>
              <a:t>sein!</a:t>
            </a:r>
          </a:p>
          <a:p>
            <a:pPr marL="12700">
              <a:lnSpc>
                <a:spcPts val="2510"/>
              </a:lnSpc>
              <a:spcBef>
                <a:spcPts val="735"/>
              </a:spcBef>
            </a:pPr>
            <a:r>
              <a:rPr spc="-70" dirty="0"/>
              <a:t>Das</a:t>
            </a:r>
            <a:r>
              <a:rPr spc="-114" dirty="0"/>
              <a:t> </a:t>
            </a:r>
            <a:r>
              <a:rPr spc="-50" dirty="0"/>
              <a:t>Vorhandensein</a:t>
            </a:r>
            <a:r>
              <a:rPr spc="-80" dirty="0"/>
              <a:t> </a:t>
            </a:r>
            <a:r>
              <a:rPr spc="-40" dirty="0"/>
              <a:t>einer</a:t>
            </a:r>
            <a:r>
              <a:rPr spc="-125" dirty="0"/>
              <a:t> </a:t>
            </a:r>
            <a:r>
              <a:rPr spc="-45" dirty="0"/>
              <a:t>Therapiealternative</a:t>
            </a:r>
            <a:r>
              <a:rPr spc="-85" dirty="0"/>
              <a:t> </a:t>
            </a:r>
            <a:r>
              <a:rPr dirty="0"/>
              <a:t>orientiert</a:t>
            </a:r>
            <a:r>
              <a:rPr spc="-95" dirty="0"/>
              <a:t> </a:t>
            </a:r>
            <a:r>
              <a:rPr dirty="0"/>
              <a:t>sich</a:t>
            </a:r>
            <a:r>
              <a:rPr spc="-125" dirty="0"/>
              <a:t> </a:t>
            </a:r>
            <a:r>
              <a:rPr spc="-45" dirty="0"/>
              <a:t>an</a:t>
            </a:r>
            <a:r>
              <a:rPr spc="-130" dirty="0"/>
              <a:t> </a:t>
            </a:r>
            <a:r>
              <a:rPr spc="-40" dirty="0"/>
              <a:t>der</a:t>
            </a:r>
            <a:r>
              <a:rPr spc="-120" dirty="0"/>
              <a:t> </a:t>
            </a:r>
            <a:r>
              <a:rPr spc="-10" dirty="0"/>
              <a:t>evidenzbasierten</a:t>
            </a:r>
          </a:p>
          <a:p>
            <a:pPr marL="12700">
              <a:lnSpc>
                <a:spcPts val="2510"/>
              </a:lnSpc>
            </a:pPr>
            <a:r>
              <a:rPr spc="-10" dirty="0"/>
              <a:t>Medizin.</a:t>
            </a:r>
          </a:p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b="1" spc="-40" dirty="0">
                <a:solidFill>
                  <a:srgbClr val="F1CFED"/>
                </a:solidFill>
                <a:latin typeface="Arial"/>
                <a:cs typeface="Arial"/>
              </a:rPr>
              <a:t>Der</a:t>
            </a:r>
            <a:r>
              <a:rPr b="1" spc="-140" dirty="0">
                <a:solidFill>
                  <a:srgbClr val="F1CFED"/>
                </a:solidFill>
                <a:latin typeface="Arial"/>
                <a:cs typeface="Arial"/>
              </a:rPr>
              <a:t> </a:t>
            </a:r>
            <a:r>
              <a:rPr b="1" spc="-75" dirty="0">
                <a:solidFill>
                  <a:srgbClr val="F1CFED"/>
                </a:solidFill>
                <a:latin typeface="Arial"/>
                <a:cs typeface="Arial"/>
              </a:rPr>
              <a:t>Vertragsarzt</a:t>
            </a:r>
            <a:r>
              <a:rPr b="1" spc="-114" dirty="0">
                <a:solidFill>
                  <a:srgbClr val="F1CFED"/>
                </a:solidFill>
                <a:latin typeface="Arial"/>
                <a:cs typeface="Arial"/>
              </a:rPr>
              <a:t> </a:t>
            </a:r>
            <a:r>
              <a:rPr b="1" spc="-10" dirty="0">
                <a:solidFill>
                  <a:srgbClr val="F1CFED"/>
                </a:solidFill>
                <a:latin typeface="Arial"/>
                <a:cs typeface="Arial"/>
              </a:rPr>
              <a:t>muss:</a:t>
            </a:r>
          </a:p>
          <a:p>
            <a:pPr marL="241300" indent="-228600">
              <a:lnSpc>
                <a:spcPct val="100000"/>
              </a:lnSpc>
              <a:spcBef>
                <a:spcPts val="740"/>
              </a:spcBef>
              <a:buChar char="•"/>
              <a:tabLst>
                <a:tab pos="241300" algn="l"/>
              </a:tabLst>
            </a:pPr>
            <a:r>
              <a:rPr spc="-75" dirty="0"/>
              <a:t>Erkrankung</a:t>
            </a:r>
            <a:r>
              <a:rPr spc="-85" dirty="0"/>
              <a:t> </a:t>
            </a:r>
            <a:r>
              <a:rPr spc="-20" dirty="0"/>
              <a:t>und</a:t>
            </a:r>
            <a:r>
              <a:rPr spc="-90" dirty="0"/>
              <a:t> </a:t>
            </a:r>
            <a:r>
              <a:rPr spc="-50" dirty="0"/>
              <a:t>Behandlungsziel</a:t>
            </a:r>
            <a:r>
              <a:rPr spc="-70" dirty="0"/>
              <a:t> </a:t>
            </a:r>
            <a:r>
              <a:rPr spc="-10" dirty="0"/>
              <a:t>benennen.</a:t>
            </a:r>
          </a:p>
          <a:p>
            <a:pPr marL="241300" indent="-228600">
              <a:lnSpc>
                <a:spcPts val="2510"/>
              </a:lnSpc>
              <a:spcBef>
                <a:spcPts val="735"/>
              </a:spcBef>
              <a:buChar char="•"/>
              <a:tabLst>
                <a:tab pos="241300" algn="l"/>
              </a:tabLst>
            </a:pPr>
            <a:r>
              <a:rPr spc="-50" dirty="0"/>
              <a:t>Die</a:t>
            </a:r>
            <a:r>
              <a:rPr spc="-125" dirty="0"/>
              <a:t> </a:t>
            </a:r>
            <a:r>
              <a:rPr dirty="0"/>
              <a:t>für</a:t>
            </a:r>
            <a:r>
              <a:rPr spc="-110" dirty="0"/>
              <a:t> </a:t>
            </a:r>
            <a:r>
              <a:rPr spc="-20" dirty="0"/>
              <a:t>die</a:t>
            </a:r>
            <a:r>
              <a:rPr spc="-100" dirty="0"/>
              <a:t> </a:t>
            </a:r>
            <a:r>
              <a:rPr spc="-45" dirty="0"/>
              <a:t>Anwendbarkeit</a:t>
            </a:r>
            <a:r>
              <a:rPr spc="-60" dirty="0"/>
              <a:t> </a:t>
            </a:r>
            <a:r>
              <a:rPr spc="-55" dirty="0"/>
              <a:t>verfügbarer</a:t>
            </a:r>
            <a:r>
              <a:rPr spc="-70" dirty="0"/>
              <a:t> </a:t>
            </a:r>
            <a:r>
              <a:rPr spc="-40" dirty="0"/>
              <a:t>Standardtherapien</a:t>
            </a:r>
            <a:r>
              <a:rPr spc="-60" dirty="0"/>
              <a:t> </a:t>
            </a:r>
            <a:r>
              <a:rPr spc="-40" dirty="0"/>
              <a:t>relevanten</a:t>
            </a:r>
            <a:r>
              <a:rPr spc="-60" dirty="0"/>
              <a:t> </a:t>
            </a:r>
            <a:r>
              <a:rPr spc="-10" dirty="0"/>
              <a:t>Tatsachen</a:t>
            </a:r>
          </a:p>
          <a:p>
            <a:pPr marL="241300">
              <a:lnSpc>
                <a:spcPts val="2510"/>
              </a:lnSpc>
            </a:pPr>
            <a:r>
              <a:rPr spc="-25" dirty="0"/>
              <a:t>vollständig</a:t>
            </a:r>
            <a:r>
              <a:rPr spc="-90" dirty="0"/>
              <a:t> </a:t>
            </a:r>
            <a:r>
              <a:rPr spc="-55" dirty="0"/>
              <a:t>darlegen</a:t>
            </a:r>
            <a:r>
              <a:rPr spc="-85" dirty="0"/>
              <a:t> </a:t>
            </a:r>
            <a:r>
              <a:rPr spc="-20" dirty="0"/>
              <a:t>und</a:t>
            </a:r>
            <a:r>
              <a:rPr spc="-105" dirty="0"/>
              <a:t> </a:t>
            </a:r>
            <a:r>
              <a:rPr spc="-120" dirty="0"/>
              <a:t>gegen </a:t>
            </a:r>
            <a:r>
              <a:rPr spc="-20" dirty="0"/>
              <a:t>mögliche</a:t>
            </a:r>
            <a:r>
              <a:rPr spc="-114" dirty="0"/>
              <a:t> </a:t>
            </a:r>
            <a:r>
              <a:rPr dirty="0"/>
              <a:t>schädliche</a:t>
            </a:r>
            <a:r>
              <a:rPr spc="-100" dirty="0"/>
              <a:t> </a:t>
            </a:r>
            <a:r>
              <a:rPr spc="-35" dirty="0"/>
              <a:t>Cannabiseffekte</a:t>
            </a:r>
            <a:r>
              <a:rPr spc="-55" dirty="0"/>
              <a:t> </a:t>
            </a:r>
            <a:r>
              <a:rPr spc="-10" dirty="0"/>
              <a:t>abwägen.</a:t>
            </a:r>
          </a:p>
          <a:p>
            <a:pPr marL="12700" marR="357505">
              <a:lnSpc>
                <a:spcPts val="2380"/>
              </a:lnSpc>
              <a:spcBef>
                <a:spcPts val="1030"/>
              </a:spcBef>
            </a:pPr>
            <a:r>
              <a:rPr spc="-20" dirty="0"/>
              <a:t>Hierfür</a:t>
            </a:r>
            <a:r>
              <a:rPr spc="-120" dirty="0"/>
              <a:t> </a:t>
            </a:r>
            <a:r>
              <a:rPr dirty="0"/>
              <a:t>steht</a:t>
            </a:r>
            <a:r>
              <a:rPr spc="-130" dirty="0"/>
              <a:t> </a:t>
            </a:r>
            <a:r>
              <a:rPr spc="-25" dirty="0"/>
              <a:t>dem</a:t>
            </a:r>
            <a:r>
              <a:rPr spc="-125" dirty="0"/>
              <a:t> </a:t>
            </a:r>
            <a:r>
              <a:rPr spc="-70" dirty="0"/>
              <a:t>Vertragsarzt</a:t>
            </a:r>
            <a:r>
              <a:rPr spc="-75" dirty="0"/>
              <a:t> </a:t>
            </a:r>
            <a:r>
              <a:rPr spc="-40" dirty="0"/>
              <a:t>eine</a:t>
            </a:r>
            <a:r>
              <a:rPr spc="-120" dirty="0"/>
              <a:t> </a:t>
            </a:r>
            <a:r>
              <a:rPr spc="-55" dirty="0"/>
              <a:t>Einschätzungsprärogative</a:t>
            </a:r>
            <a:r>
              <a:rPr spc="-75" dirty="0"/>
              <a:t> </a:t>
            </a:r>
            <a:r>
              <a:rPr spc="-55" dirty="0"/>
              <a:t>zu,</a:t>
            </a:r>
            <a:r>
              <a:rPr spc="-140" dirty="0"/>
              <a:t> </a:t>
            </a:r>
            <a:r>
              <a:rPr dirty="0"/>
              <a:t>d.</a:t>
            </a:r>
            <a:r>
              <a:rPr spc="-135" dirty="0"/>
              <a:t> </a:t>
            </a:r>
            <a:r>
              <a:rPr dirty="0"/>
              <a:t>h.</a:t>
            </a:r>
            <a:r>
              <a:rPr spc="-140" dirty="0"/>
              <a:t> </a:t>
            </a:r>
            <a:r>
              <a:rPr spc="-10" dirty="0"/>
              <a:t>die</a:t>
            </a:r>
            <a:r>
              <a:rPr spc="-135" dirty="0"/>
              <a:t> </a:t>
            </a:r>
            <a:r>
              <a:rPr spc="-10" dirty="0"/>
              <a:t>Kassen </a:t>
            </a:r>
            <a:r>
              <a:rPr spc="-55" dirty="0"/>
              <a:t>können</a:t>
            </a:r>
            <a:r>
              <a:rPr spc="-95" dirty="0"/>
              <a:t> </a:t>
            </a:r>
            <a:r>
              <a:rPr spc="-40" dirty="0"/>
              <a:t>das</a:t>
            </a:r>
            <a:r>
              <a:rPr spc="-85" dirty="0"/>
              <a:t> </a:t>
            </a:r>
            <a:r>
              <a:rPr spc="-80" dirty="0"/>
              <a:t>Ergebnis</a:t>
            </a:r>
            <a:r>
              <a:rPr spc="-95" dirty="0"/>
              <a:t> </a:t>
            </a:r>
            <a:r>
              <a:rPr spc="-40" dirty="0"/>
              <a:t>des</a:t>
            </a:r>
            <a:r>
              <a:rPr spc="-95" dirty="0"/>
              <a:t> </a:t>
            </a:r>
            <a:r>
              <a:rPr spc="-75" dirty="0"/>
              <a:t>Abwägungsprozesses</a:t>
            </a:r>
            <a:r>
              <a:rPr spc="-45" dirty="0"/>
              <a:t> </a:t>
            </a:r>
            <a:r>
              <a:rPr dirty="0"/>
              <a:t>nicht</a:t>
            </a:r>
            <a:r>
              <a:rPr spc="-95" dirty="0"/>
              <a:t> </a:t>
            </a:r>
            <a:r>
              <a:rPr spc="-10" dirty="0"/>
              <a:t>überprüfen.</a:t>
            </a:r>
          </a:p>
          <a:p>
            <a:pPr marL="12700">
              <a:lnSpc>
                <a:spcPts val="2510"/>
              </a:lnSpc>
              <a:spcBef>
                <a:spcPts val="705"/>
              </a:spcBef>
            </a:pPr>
            <a:r>
              <a:rPr spc="-55" dirty="0"/>
              <a:t>Aber:</a:t>
            </a:r>
            <a:r>
              <a:rPr spc="-110" dirty="0"/>
              <a:t> </a:t>
            </a:r>
            <a:r>
              <a:rPr spc="-50" dirty="0"/>
              <a:t>Die</a:t>
            </a:r>
            <a:r>
              <a:rPr spc="-110" dirty="0"/>
              <a:t> </a:t>
            </a:r>
            <a:r>
              <a:rPr spc="-60" dirty="0"/>
              <a:t>Einschätzung</a:t>
            </a:r>
            <a:r>
              <a:rPr spc="-105" dirty="0"/>
              <a:t> </a:t>
            </a:r>
            <a:r>
              <a:rPr spc="-20" dirty="0"/>
              <a:t>muss</a:t>
            </a:r>
            <a:r>
              <a:rPr spc="-110" dirty="0"/>
              <a:t> </a:t>
            </a:r>
            <a:r>
              <a:rPr spc="-20" dirty="0"/>
              <a:t>auf</a:t>
            </a:r>
            <a:r>
              <a:rPr spc="-114" dirty="0"/>
              <a:t> </a:t>
            </a:r>
            <a:r>
              <a:rPr spc="-30" dirty="0"/>
              <a:t>objektiven</a:t>
            </a:r>
            <a:r>
              <a:rPr spc="-100" dirty="0"/>
              <a:t> </a:t>
            </a:r>
            <a:r>
              <a:rPr spc="-55" dirty="0"/>
              <a:t>Grundlagen</a:t>
            </a:r>
            <a:r>
              <a:rPr spc="-110" dirty="0"/>
              <a:t> </a:t>
            </a:r>
            <a:r>
              <a:rPr spc="-30" dirty="0"/>
              <a:t>beruhen,</a:t>
            </a:r>
            <a:r>
              <a:rPr spc="-95" dirty="0"/>
              <a:t> </a:t>
            </a:r>
            <a:r>
              <a:rPr spc="-20" dirty="0"/>
              <a:t>die</a:t>
            </a:r>
            <a:r>
              <a:rPr spc="-110" dirty="0"/>
              <a:t> </a:t>
            </a:r>
            <a:r>
              <a:rPr spc="-10" dirty="0"/>
              <a:t>überprüft</a:t>
            </a:r>
          </a:p>
          <a:p>
            <a:pPr marL="12700">
              <a:lnSpc>
                <a:spcPts val="2510"/>
              </a:lnSpc>
            </a:pPr>
            <a:r>
              <a:rPr spc="-45" dirty="0"/>
              <a:t>werden</a:t>
            </a:r>
            <a:r>
              <a:rPr spc="-114" dirty="0"/>
              <a:t> </a:t>
            </a:r>
            <a:r>
              <a:rPr spc="-10" dirty="0"/>
              <a:t>können.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5005"/>
              </a:lnSpc>
              <a:spcBef>
                <a:spcPts val="105"/>
              </a:spcBef>
            </a:pPr>
            <a:r>
              <a:rPr b="1" spc="-585" dirty="0">
                <a:solidFill>
                  <a:srgbClr val="FF9933"/>
                </a:solidFill>
                <a:latin typeface="Arial"/>
                <a:cs typeface="Arial"/>
              </a:rPr>
              <a:t>BSG-</a:t>
            </a:r>
            <a:r>
              <a:rPr b="1" spc="-165" dirty="0">
                <a:solidFill>
                  <a:srgbClr val="FF9933"/>
                </a:solidFill>
                <a:latin typeface="Arial"/>
                <a:cs typeface="Arial"/>
              </a:rPr>
              <a:t>Urteil</a:t>
            </a:r>
            <a:r>
              <a:rPr b="1" spc="-270" dirty="0">
                <a:solidFill>
                  <a:srgbClr val="FF9933"/>
                </a:solidFill>
                <a:latin typeface="Arial"/>
                <a:cs typeface="Arial"/>
              </a:rPr>
              <a:t> </a:t>
            </a:r>
            <a:r>
              <a:rPr b="1" spc="-735" dirty="0">
                <a:solidFill>
                  <a:srgbClr val="FF9933"/>
                </a:solidFill>
                <a:latin typeface="Arial"/>
                <a:cs typeface="Arial"/>
              </a:rPr>
              <a:t>B</a:t>
            </a:r>
            <a:r>
              <a:rPr b="1" spc="-215" dirty="0">
                <a:solidFill>
                  <a:srgbClr val="FF9933"/>
                </a:solidFill>
                <a:latin typeface="Arial"/>
                <a:cs typeface="Arial"/>
              </a:rPr>
              <a:t> </a:t>
            </a:r>
            <a:r>
              <a:rPr b="1" spc="-229" dirty="0">
                <a:solidFill>
                  <a:srgbClr val="FF9933"/>
                </a:solidFill>
                <a:latin typeface="Arial"/>
                <a:cs typeface="Arial"/>
              </a:rPr>
              <a:t>1 </a:t>
            </a:r>
            <a:r>
              <a:rPr b="1" spc="-735" dirty="0">
                <a:solidFill>
                  <a:srgbClr val="FF9933"/>
                </a:solidFill>
                <a:latin typeface="Arial"/>
                <a:cs typeface="Arial"/>
              </a:rPr>
              <a:t>KR</a:t>
            </a:r>
            <a:r>
              <a:rPr b="1" spc="-220" dirty="0">
                <a:solidFill>
                  <a:srgbClr val="FF9933"/>
                </a:solidFill>
                <a:latin typeface="Arial"/>
                <a:cs typeface="Arial"/>
              </a:rPr>
              <a:t> </a:t>
            </a:r>
            <a:r>
              <a:rPr b="1" spc="-45" dirty="0">
                <a:solidFill>
                  <a:srgbClr val="FF9933"/>
                </a:solidFill>
                <a:latin typeface="Arial"/>
                <a:cs typeface="Arial"/>
              </a:rPr>
              <a:t>28/21</a:t>
            </a:r>
            <a:r>
              <a:rPr b="1" spc="-265" dirty="0">
                <a:solidFill>
                  <a:srgbClr val="FF9933"/>
                </a:solidFill>
                <a:latin typeface="Arial"/>
                <a:cs typeface="Arial"/>
              </a:rPr>
              <a:t> </a:t>
            </a:r>
            <a:r>
              <a:rPr b="1" spc="-515" dirty="0">
                <a:solidFill>
                  <a:srgbClr val="FF9933"/>
                </a:solidFill>
                <a:latin typeface="Arial"/>
                <a:cs typeface="Arial"/>
              </a:rPr>
              <a:t>R:</a:t>
            </a:r>
          </a:p>
          <a:p>
            <a:pPr marL="12700">
              <a:lnSpc>
                <a:spcPts val="5005"/>
              </a:lnSpc>
            </a:pPr>
            <a:r>
              <a:rPr b="1" spc="-245" dirty="0">
                <a:solidFill>
                  <a:srgbClr val="FF9933"/>
                </a:solidFill>
                <a:latin typeface="Arial"/>
                <a:cs typeface="Arial"/>
              </a:rPr>
              <a:t>objektive</a:t>
            </a:r>
            <a:r>
              <a:rPr b="1" spc="-175" dirty="0">
                <a:solidFill>
                  <a:srgbClr val="FF9933"/>
                </a:solidFill>
                <a:latin typeface="Arial"/>
                <a:cs typeface="Arial"/>
              </a:rPr>
              <a:t> </a:t>
            </a:r>
            <a:r>
              <a:rPr b="1" spc="-290" dirty="0">
                <a:solidFill>
                  <a:srgbClr val="FF9933"/>
                </a:solidFill>
                <a:latin typeface="Arial"/>
                <a:cs typeface="Arial"/>
              </a:rPr>
              <a:t>Kriterien/Tatsachen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11198"/>
            <a:ext cx="10178415" cy="3548379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805"/>
              </a:spcBef>
              <a:buChar char="•"/>
              <a:tabLst>
                <a:tab pos="240665" algn="l"/>
              </a:tabLst>
            </a:pPr>
            <a:r>
              <a:rPr sz="2400" spc="-114" dirty="0">
                <a:solidFill>
                  <a:srgbClr val="FFFFFF"/>
                </a:solidFill>
                <a:latin typeface="Arial"/>
                <a:cs typeface="Arial"/>
              </a:rPr>
              <a:t>Eigene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Untersuchungsbefunde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10"/>
              </a:spcBef>
              <a:buChar char="•"/>
              <a:tabLst>
                <a:tab pos="240665" algn="l"/>
              </a:tabLst>
            </a:pP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Befunde</a:t>
            </a:r>
            <a:r>
              <a:rPr sz="24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anderer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behandelnder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Ärzte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25"/>
              </a:spcBef>
              <a:buChar char="•"/>
              <a:tabLst>
                <a:tab pos="240665" algn="l"/>
              </a:tabLst>
            </a:pP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Bereits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eingesetzte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Standardtherapien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24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deren</a:t>
            </a:r>
            <a:r>
              <a:rPr sz="24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Ergebnisse</a:t>
            </a:r>
            <a:endParaRPr sz="2400">
              <a:latin typeface="Arial"/>
              <a:cs typeface="Arial"/>
            </a:endParaRPr>
          </a:p>
          <a:p>
            <a:pPr marL="240029" marR="5080" indent="-227965">
              <a:lnSpc>
                <a:spcPts val="2590"/>
              </a:lnSpc>
              <a:spcBef>
                <a:spcPts val="1035"/>
              </a:spcBef>
              <a:buChar char="•"/>
              <a:tabLst>
                <a:tab pos="241300" algn="l"/>
              </a:tabLst>
            </a:pP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Unter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Therapie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bereits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eingetretene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Nebenwirkungen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deren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Folgen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(z.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B. 	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Verkehrstüchtigkeit)</a:t>
            </a:r>
            <a:endParaRPr sz="2400">
              <a:latin typeface="Arial"/>
              <a:cs typeface="Arial"/>
            </a:endParaRPr>
          </a:p>
          <a:p>
            <a:pPr marL="240029" indent="-227329">
              <a:lnSpc>
                <a:spcPct val="100000"/>
              </a:lnSpc>
              <a:spcBef>
                <a:spcPts val="670"/>
              </a:spcBef>
              <a:buChar char="•"/>
              <a:tabLst>
                <a:tab pos="240029" algn="l"/>
              </a:tabLst>
            </a:pP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Noch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verfügbare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Standardtherapien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20"/>
              </a:spcBef>
              <a:buChar char="•"/>
              <a:tabLst>
                <a:tab pos="240665" algn="l"/>
              </a:tabLst>
            </a:pP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Begleiterkrankungen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als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Therapiebeschränkung 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(z.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5" dirty="0">
                <a:solidFill>
                  <a:srgbClr val="FFFFFF"/>
                </a:solidFill>
                <a:latin typeface="Arial"/>
                <a:cs typeface="Arial"/>
              </a:rPr>
              <a:t>B.</a:t>
            </a:r>
            <a:r>
              <a:rPr sz="24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Niereninsuffizienz)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10"/>
              </a:spcBef>
              <a:buChar char="•"/>
              <a:tabLst>
                <a:tab pos="240665" algn="l"/>
              </a:tabLst>
            </a:pP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Medikamenteninteraktionen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60" dirty="0">
                <a:solidFill>
                  <a:srgbClr val="FFFFFF"/>
                </a:solidFill>
                <a:latin typeface="Arial"/>
                <a:cs typeface="Arial"/>
              </a:rPr>
              <a:t>mit</a:t>
            </a:r>
            <a:r>
              <a:rPr sz="24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vorbestehender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Therapie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2101" y="1212850"/>
            <a:ext cx="7343267" cy="374942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5005"/>
              </a:lnSpc>
              <a:spcBef>
                <a:spcPts val="105"/>
              </a:spcBef>
            </a:pPr>
            <a:r>
              <a:rPr b="1" spc="-585" dirty="0">
                <a:solidFill>
                  <a:srgbClr val="FF9933"/>
                </a:solidFill>
                <a:latin typeface="Arial"/>
                <a:cs typeface="Arial"/>
              </a:rPr>
              <a:t>BSG-</a:t>
            </a:r>
            <a:r>
              <a:rPr b="1" spc="-165" dirty="0">
                <a:solidFill>
                  <a:srgbClr val="FF9933"/>
                </a:solidFill>
                <a:latin typeface="Arial"/>
                <a:cs typeface="Arial"/>
              </a:rPr>
              <a:t>Urteil</a:t>
            </a:r>
            <a:r>
              <a:rPr b="1" spc="-270" dirty="0">
                <a:solidFill>
                  <a:srgbClr val="FF9933"/>
                </a:solidFill>
                <a:latin typeface="Arial"/>
                <a:cs typeface="Arial"/>
              </a:rPr>
              <a:t> </a:t>
            </a:r>
            <a:r>
              <a:rPr b="1" spc="-735" dirty="0">
                <a:solidFill>
                  <a:srgbClr val="FF9933"/>
                </a:solidFill>
                <a:latin typeface="Arial"/>
                <a:cs typeface="Arial"/>
              </a:rPr>
              <a:t>B</a:t>
            </a:r>
            <a:r>
              <a:rPr b="1" spc="-215" dirty="0">
                <a:solidFill>
                  <a:srgbClr val="FF9933"/>
                </a:solidFill>
                <a:latin typeface="Arial"/>
                <a:cs typeface="Arial"/>
              </a:rPr>
              <a:t> </a:t>
            </a:r>
            <a:r>
              <a:rPr b="1" spc="-229" dirty="0">
                <a:solidFill>
                  <a:srgbClr val="FF9933"/>
                </a:solidFill>
                <a:latin typeface="Arial"/>
                <a:cs typeface="Arial"/>
              </a:rPr>
              <a:t>1 </a:t>
            </a:r>
            <a:r>
              <a:rPr b="1" spc="-735" dirty="0">
                <a:solidFill>
                  <a:srgbClr val="FF9933"/>
                </a:solidFill>
                <a:latin typeface="Arial"/>
                <a:cs typeface="Arial"/>
              </a:rPr>
              <a:t>KR</a:t>
            </a:r>
            <a:r>
              <a:rPr b="1" spc="-220" dirty="0">
                <a:solidFill>
                  <a:srgbClr val="FF9933"/>
                </a:solidFill>
                <a:latin typeface="Arial"/>
                <a:cs typeface="Arial"/>
              </a:rPr>
              <a:t> </a:t>
            </a:r>
            <a:r>
              <a:rPr b="1" spc="-45" dirty="0">
                <a:solidFill>
                  <a:srgbClr val="FF9933"/>
                </a:solidFill>
                <a:latin typeface="Arial"/>
                <a:cs typeface="Arial"/>
              </a:rPr>
              <a:t>28/21</a:t>
            </a:r>
            <a:r>
              <a:rPr b="1" spc="-265" dirty="0">
                <a:solidFill>
                  <a:srgbClr val="FF9933"/>
                </a:solidFill>
                <a:latin typeface="Arial"/>
                <a:cs typeface="Arial"/>
              </a:rPr>
              <a:t> </a:t>
            </a:r>
            <a:r>
              <a:rPr b="1" spc="-515" dirty="0">
                <a:solidFill>
                  <a:srgbClr val="FF9933"/>
                </a:solidFill>
                <a:latin typeface="Arial"/>
                <a:cs typeface="Arial"/>
              </a:rPr>
              <a:t>R:</a:t>
            </a:r>
          </a:p>
          <a:p>
            <a:pPr marL="12700">
              <a:lnSpc>
                <a:spcPts val="5005"/>
              </a:lnSpc>
            </a:pPr>
            <a:r>
              <a:rPr b="1" spc="-335" dirty="0">
                <a:solidFill>
                  <a:srgbClr val="FF9933"/>
                </a:solidFill>
                <a:latin typeface="Arial"/>
                <a:cs typeface="Arial"/>
              </a:rPr>
              <a:t>Begründete</a:t>
            </a:r>
            <a:r>
              <a:rPr b="1" spc="-225" dirty="0">
                <a:solidFill>
                  <a:srgbClr val="FF9933"/>
                </a:solidFill>
                <a:latin typeface="Arial"/>
                <a:cs typeface="Arial"/>
              </a:rPr>
              <a:t> </a:t>
            </a:r>
            <a:r>
              <a:rPr b="1" spc="-434" dirty="0">
                <a:solidFill>
                  <a:srgbClr val="FF9933"/>
                </a:solidFill>
                <a:latin typeface="Arial"/>
                <a:cs typeface="Arial"/>
              </a:rPr>
              <a:t>Abwägung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810257"/>
            <a:ext cx="10256520" cy="411162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241300" marR="545465" indent="-229235">
              <a:lnSpc>
                <a:spcPts val="2160"/>
              </a:lnSpc>
              <a:spcBef>
                <a:spcPts val="375"/>
              </a:spcBef>
              <a:buChar char="•"/>
              <a:tabLst>
                <a:tab pos="241300" algn="l"/>
              </a:tabLst>
            </a:pP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Drohen</a:t>
            </a:r>
            <a:r>
              <a:rPr sz="20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die</a:t>
            </a:r>
            <a:r>
              <a:rPr sz="20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Nebenwirkungen</a:t>
            </a:r>
            <a:r>
              <a:rPr sz="20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einer</a:t>
            </a:r>
            <a:r>
              <a:rPr sz="20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60" dirty="0">
                <a:solidFill>
                  <a:srgbClr val="FFFFFF"/>
                </a:solidFill>
                <a:latin typeface="Arial"/>
                <a:cs typeface="Arial"/>
              </a:rPr>
              <a:t>Therapie</a:t>
            </a:r>
            <a:r>
              <a:rPr sz="20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das</a:t>
            </a:r>
            <a:r>
              <a:rPr sz="20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75" dirty="0">
                <a:solidFill>
                  <a:srgbClr val="FFFFFF"/>
                </a:solidFill>
                <a:latin typeface="Arial"/>
                <a:cs typeface="Arial"/>
              </a:rPr>
              <a:t>Ausmaß</a:t>
            </a:r>
            <a:r>
              <a:rPr sz="20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einer</a:t>
            </a:r>
            <a:r>
              <a:rPr sz="20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behandlungsbedürftigen </a:t>
            </a:r>
            <a:r>
              <a:rPr sz="2000" spc="-70" dirty="0">
                <a:solidFill>
                  <a:srgbClr val="FFFFFF"/>
                </a:solidFill>
                <a:latin typeface="Arial"/>
                <a:cs typeface="Arial"/>
              </a:rPr>
              <a:t>Erkrankung</a:t>
            </a:r>
            <a:r>
              <a:rPr sz="20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70" dirty="0">
                <a:solidFill>
                  <a:srgbClr val="FFFFFF"/>
                </a:solidFill>
                <a:latin typeface="Arial"/>
                <a:cs typeface="Arial"/>
              </a:rPr>
              <a:t>zu</a:t>
            </a:r>
            <a:r>
              <a:rPr sz="20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erreichen</a:t>
            </a:r>
            <a:r>
              <a:rPr sz="20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75" dirty="0">
                <a:solidFill>
                  <a:srgbClr val="FFFFFF"/>
                </a:solidFill>
                <a:latin typeface="Arial"/>
                <a:cs typeface="Arial"/>
              </a:rPr>
              <a:t>(z.B.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opioidinduzierte</a:t>
            </a:r>
            <a:r>
              <a:rPr sz="20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Darmparalyse)?</a:t>
            </a:r>
            <a:endParaRPr sz="2000">
              <a:latin typeface="Arial"/>
              <a:cs typeface="Arial"/>
            </a:endParaRPr>
          </a:p>
          <a:p>
            <a:pPr marL="241300" indent="-228600">
              <a:lnSpc>
                <a:spcPts val="2280"/>
              </a:lnSpc>
              <a:spcBef>
                <a:spcPts val="725"/>
              </a:spcBef>
              <a:buChar char="•"/>
              <a:tabLst>
                <a:tab pos="241300" algn="l"/>
              </a:tabLst>
            </a:pP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Warum</a:t>
            </a:r>
            <a:r>
              <a:rPr sz="20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sind</a:t>
            </a:r>
            <a:r>
              <a:rPr sz="20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70" dirty="0">
                <a:solidFill>
                  <a:srgbClr val="FFFFFF"/>
                </a:solidFill>
                <a:latin typeface="Arial"/>
                <a:cs typeface="Arial"/>
              </a:rPr>
              <a:t>zu</a:t>
            </a:r>
            <a:r>
              <a:rPr sz="20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erwartende</a:t>
            </a:r>
            <a:r>
              <a:rPr sz="20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Nebenwirkungen</a:t>
            </a:r>
            <a:r>
              <a:rPr sz="20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bei</a:t>
            </a:r>
            <a:r>
              <a:rPr sz="20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dem</a:t>
            </a:r>
            <a:r>
              <a:rPr sz="20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Krankheitszustand</a:t>
            </a:r>
            <a:r>
              <a:rPr sz="20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des</a:t>
            </a:r>
            <a:r>
              <a:rPr sz="20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Patienten</a:t>
            </a:r>
            <a:r>
              <a:rPr sz="20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nicht</a:t>
            </a:r>
            <a:endParaRPr sz="2000">
              <a:latin typeface="Arial"/>
              <a:cs typeface="Arial"/>
            </a:endParaRPr>
          </a:p>
          <a:p>
            <a:pPr marL="241300">
              <a:lnSpc>
                <a:spcPts val="2280"/>
              </a:lnSpc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tolerierbar?</a:t>
            </a:r>
            <a:endParaRPr sz="2000">
              <a:latin typeface="Arial"/>
              <a:cs typeface="Arial"/>
            </a:endParaRPr>
          </a:p>
          <a:p>
            <a:pPr marL="241300" marR="186690" indent="-229235">
              <a:lnSpc>
                <a:spcPts val="2160"/>
              </a:lnSpc>
              <a:spcBef>
                <a:spcPts val="1040"/>
              </a:spcBef>
              <a:buChar char="•"/>
              <a:tabLst>
                <a:tab pos="241300" algn="l"/>
              </a:tabLst>
            </a:pPr>
            <a:r>
              <a:rPr sz="2000" spc="-55" dirty="0">
                <a:solidFill>
                  <a:srgbClr val="FFFFFF"/>
                </a:solidFill>
                <a:latin typeface="Arial"/>
                <a:cs typeface="Arial"/>
              </a:rPr>
              <a:t>Warum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können</a:t>
            </a:r>
            <a:r>
              <a:rPr sz="20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unwirksam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gebliebene</a:t>
            </a:r>
            <a:r>
              <a:rPr sz="20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Arzneimittel</a:t>
            </a:r>
            <a:r>
              <a:rPr sz="20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nicht</a:t>
            </a:r>
            <a:r>
              <a:rPr sz="20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durch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andere</a:t>
            </a:r>
            <a:r>
              <a:rPr sz="20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mit</a:t>
            </a:r>
            <a:r>
              <a:rPr sz="20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vergleichbarem 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Wirkungsmechanismus</a:t>
            </a:r>
            <a:r>
              <a:rPr sz="20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ersetzt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werden?</a:t>
            </a:r>
            <a:endParaRPr sz="20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725"/>
              </a:spcBef>
              <a:buChar char="•"/>
              <a:tabLst>
                <a:tab pos="241300" algn="l"/>
              </a:tabLst>
            </a:pP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Verträglichkeit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5" dirty="0">
                <a:solidFill>
                  <a:srgbClr val="FFFFFF"/>
                </a:solidFill>
                <a:latin typeface="Arial"/>
                <a:cs typeface="Arial"/>
              </a:rPr>
              <a:t>von</a:t>
            </a:r>
            <a:r>
              <a:rPr sz="20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Cannabis?</a:t>
            </a:r>
            <a:r>
              <a:rPr sz="20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70" dirty="0">
                <a:solidFill>
                  <a:srgbClr val="FFFFFF"/>
                </a:solidFill>
                <a:latin typeface="Arial"/>
                <a:cs typeface="Arial"/>
              </a:rPr>
              <a:t>Psychose</a:t>
            </a:r>
            <a:r>
              <a:rPr sz="20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5" dirty="0">
                <a:solidFill>
                  <a:srgbClr val="FFFFFF"/>
                </a:solidFill>
                <a:latin typeface="Arial"/>
                <a:cs typeface="Arial"/>
              </a:rPr>
              <a:t>(Anamnese!)?</a:t>
            </a:r>
            <a:r>
              <a:rPr sz="20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Sucht?</a:t>
            </a:r>
            <a:endParaRPr sz="2000">
              <a:latin typeface="Arial"/>
              <a:cs typeface="Arial"/>
            </a:endParaRPr>
          </a:p>
          <a:p>
            <a:pPr marL="241300" marR="888365" indent="-229235">
              <a:lnSpc>
                <a:spcPts val="2160"/>
              </a:lnSpc>
              <a:spcBef>
                <a:spcPts val="1030"/>
              </a:spcBef>
              <a:buChar char="•"/>
              <a:tabLst>
                <a:tab pos="241300" algn="l"/>
              </a:tabLst>
            </a:pP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Welche</a:t>
            </a:r>
            <a:r>
              <a:rPr sz="20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Cannabis-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Präparation</a:t>
            </a:r>
            <a:r>
              <a:rPr sz="20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beinhaltet</a:t>
            </a:r>
            <a:r>
              <a:rPr sz="20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das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geringste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60" dirty="0">
                <a:solidFill>
                  <a:srgbClr val="FFFFFF"/>
                </a:solidFill>
                <a:latin typeface="Arial"/>
                <a:cs typeface="Arial"/>
              </a:rPr>
              <a:t>Risiko</a:t>
            </a:r>
            <a:r>
              <a:rPr sz="20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bezüglich</a:t>
            </a:r>
            <a:r>
              <a:rPr sz="20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schädlicher 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Wirkungen?</a:t>
            </a:r>
            <a:r>
              <a:rPr sz="20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(vorbestehende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Suchtmittelabhängigkeit!)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90"/>
              </a:spcBef>
              <a:buFont typeface="Arial"/>
              <a:buChar char="•"/>
            </a:pPr>
            <a:endParaRPr sz="2000">
              <a:latin typeface="Arial"/>
              <a:cs typeface="Arial"/>
            </a:endParaRPr>
          </a:p>
          <a:p>
            <a:pPr marL="241300" indent="-228600">
              <a:lnSpc>
                <a:spcPts val="2280"/>
              </a:lnSpc>
              <a:buChar char="•"/>
              <a:tabLst>
                <a:tab pos="241300" algn="l"/>
              </a:tabLst>
            </a:pPr>
            <a:r>
              <a:rPr sz="2000" spc="-25" dirty="0">
                <a:solidFill>
                  <a:srgbClr val="D76DCC"/>
                </a:solidFill>
                <a:latin typeface="Arial"/>
                <a:cs typeface="Arial"/>
              </a:rPr>
              <a:t>Achtung:</a:t>
            </a:r>
            <a:r>
              <a:rPr sz="2000" spc="-85" dirty="0">
                <a:solidFill>
                  <a:srgbClr val="D76DCC"/>
                </a:solidFill>
                <a:latin typeface="Arial"/>
                <a:cs typeface="Arial"/>
              </a:rPr>
              <a:t> </a:t>
            </a:r>
            <a:r>
              <a:rPr sz="2000" spc="-40" dirty="0">
                <a:solidFill>
                  <a:srgbClr val="D76DCC"/>
                </a:solidFill>
                <a:latin typeface="Arial"/>
                <a:cs typeface="Arial"/>
              </a:rPr>
              <a:t>Falls</a:t>
            </a:r>
            <a:r>
              <a:rPr sz="2000" spc="-60" dirty="0">
                <a:solidFill>
                  <a:srgbClr val="D76DCC"/>
                </a:solidFill>
                <a:latin typeface="Arial"/>
                <a:cs typeface="Arial"/>
              </a:rPr>
              <a:t> </a:t>
            </a:r>
            <a:r>
              <a:rPr sz="2000" spc="-35" dirty="0">
                <a:solidFill>
                  <a:srgbClr val="D76DCC"/>
                </a:solidFill>
                <a:latin typeface="Arial"/>
                <a:cs typeface="Arial"/>
              </a:rPr>
              <a:t>diese</a:t>
            </a:r>
            <a:r>
              <a:rPr sz="2000" spc="-85" dirty="0">
                <a:solidFill>
                  <a:srgbClr val="D76DCC"/>
                </a:solidFill>
                <a:latin typeface="Arial"/>
                <a:cs typeface="Arial"/>
              </a:rPr>
              <a:t> </a:t>
            </a:r>
            <a:r>
              <a:rPr sz="2000" spc="-50" dirty="0">
                <a:solidFill>
                  <a:srgbClr val="D76DCC"/>
                </a:solidFill>
                <a:latin typeface="Arial"/>
                <a:cs typeface="Arial"/>
              </a:rPr>
              <a:t>Anforderungen</a:t>
            </a:r>
            <a:r>
              <a:rPr sz="2000" spc="-100" dirty="0">
                <a:solidFill>
                  <a:srgbClr val="D76DCC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D76DCC"/>
                </a:solidFill>
                <a:latin typeface="Arial"/>
                <a:cs typeface="Arial"/>
              </a:rPr>
              <a:t>nicht</a:t>
            </a:r>
            <a:r>
              <a:rPr sz="2000" spc="-70" dirty="0">
                <a:solidFill>
                  <a:srgbClr val="D76DCC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D76DCC"/>
                </a:solidFill>
                <a:latin typeface="Arial"/>
                <a:cs typeface="Arial"/>
              </a:rPr>
              <a:t>erfüllt</a:t>
            </a:r>
            <a:r>
              <a:rPr sz="2000" spc="-65" dirty="0">
                <a:solidFill>
                  <a:srgbClr val="D76DCC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D76DCC"/>
                </a:solidFill>
                <a:latin typeface="Arial"/>
                <a:cs typeface="Arial"/>
              </a:rPr>
              <a:t>sind,</a:t>
            </a:r>
            <a:r>
              <a:rPr sz="2000" spc="-65" dirty="0">
                <a:solidFill>
                  <a:srgbClr val="D76DCC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D76DCC"/>
                </a:solidFill>
                <a:latin typeface="Arial"/>
                <a:cs typeface="Arial"/>
              </a:rPr>
              <a:t>„erschöpft</a:t>
            </a:r>
            <a:r>
              <a:rPr sz="2000" spc="-100" dirty="0">
                <a:solidFill>
                  <a:srgbClr val="D76DCC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D76DCC"/>
                </a:solidFill>
                <a:latin typeface="Arial"/>
                <a:cs typeface="Arial"/>
              </a:rPr>
              <a:t>sich</a:t>
            </a:r>
            <a:r>
              <a:rPr sz="2000" spc="-75" dirty="0">
                <a:solidFill>
                  <a:srgbClr val="D76DCC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D76DCC"/>
                </a:solidFill>
                <a:latin typeface="Arial"/>
                <a:cs typeface="Arial"/>
              </a:rPr>
              <a:t>die</a:t>
            </a:r>
            <a:r>
              <a:rPr sz="2000" spc="-80" dirty="0">
                <a:solidFill>
                  <a:srgbClr val="D76DCC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D76DCC"/>
                </a:solidFill>
                <a:latin typeface="Arial"/>
                <a:cs typeface="Arial"/>
              </a:rPr>
              <a:t>verwaltungsseitige</a:t>
            </a:r>
            <a:endParaRPr sz="2000">
              <a:latin typeface="Arial"/>
              <a:cs typeface="Arial"/>
            </a:endParaRPr>
          </a:p>
          <a:p>
            <a:pPr marL="241300">
              <a:lnSpc>
                <a:spcPts val="2280"/>
              </a:lnSpc>
            </a:pPr>
            <a:r>
              <a:rPr sz="2000" spc="-30" dirty="0">
                <a:solidFill>
                  <a:srgbClr val="D76DCC"/>
                </a:solidFill>
                <a:latin typeface="Arial"/>
                <a:cs typeface="Arial"/>
              </a:rPr>
              <a:t>Überprüfung</a:t>
            </a:r>
            <a:r>
              <a:rPr sz="2000" spc="-110" dirty="0">
                <a:solidFill>
                  <a:srgbClr val="D76DCC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D76DCC"/>
                </a:solidFill>
                <a:latin typeface="Arial"/>
                <a:cs typeface="Arial"/>
              </a:rPr>
              <a:t>auf</a:t>
            </a:r>
            <a:r>
              <a:rPr sz="2000" spc="-114" dirty="0">
                <a:solidFill>
                  <a:srgbClr val="D76DCC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D76DCC"/>
                </a:solidFill>
                <a:latin typeface="Arial"/>
                <a:cs typeface="Arial"/>
              </a:rPr>
              <a:t>die</a:t>
            </a:r>
            <a:r>
              <a:rPr sz="2000" spc="-95" dirty="0">
                <a:solidFill>
                  <a:srgbClr val="D76DCC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D76DCC"/>
                </a:solidFill>
                <a:latin typeface="Arial"/>
                <a:cs typeface="Arial"/>
              </a:rPr>
              <a:t>Feststellung,</a:t>
            </a:r>
            <a:r>
              <a:rPr sz="2000" spc="-80" dirty="0">
                <a:solidFill>
                  <a:srgbClr val="D76DCC"/>
                </a:solidFill>
                <a:latin typeface="Arial"/>
                <a:cs typeface="Arial"/>
              </a:rPr>
              <a:t> </a:t>
            </a:r>
            <a:r>
              <a:rPr sz="2000" spc="-40" dirty="0">
                <a:solidFill>
                  <a:srgbClr val="D76DCC"/>
                </a:solidFill>
                <a:latin typeface="Arial"/>
                <a:cs typeface="Arial"/>
              </a:rPr>
              <a:t>dass</a:t>
            </a:r>
            <a:r>
              <a:rPr sz="2000" spc="-95" dirty="0">
                <a:solidFill>
                  <a:srgbClr val="D76DCC"/>
                </a:solidFill>
                <a:latin typeface="Arial"/>
                <a:cs typeface="Arial"/>
              </a:rPr>
              <a:t> </a:t>
            </a:r>
            <a:r>
              <a:rPr sz="2000" spc="-50" dirty="0">
                <a:solidFill>
                  <a:srgbClr val="D76DCC"/>
                </a:solidFill>
                <a:latin typeface="Arial"/>
                <a:cs typeface="Arial"/>
              </a:rPr>
              <a:t>es</a:t>
            </a:r>
            <a:r>
              <a:rPr sz="2000" spc="-95" dirty="0">
                <a:solidFill>
                  <a:srgbClr val="D76DCC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D76DCC"/>
                </a:solidFill>
                <a:latin typeface="Arial"/>
                <a:cs typeface="Arial"/>
              </a:rPr>
              <a:t>weitere</a:t>
            </a:r>
            <a:r>
              <a:rPr sz="2000" spc="-110" dirty="0">
                <a:solidFill>
                  <a:srgbClr val="D76DCC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D76DCC"/>
                </a:solidFill>
                <a:latin typeface="Arial"/>
                <a:cs typeface="Arial"/>
              </a:rPr>
              <a:t>Standardtherapien</a:t>
            </a:r>
            <a:r>
              <a:rPr sz="2000" spc="-105" dirty="0">
                <a:solidFill>
                  <a:srgbClr val="D76DCC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D76DCC"/>
                </a:solidFill>
                <a:latin typeface="Arial"/>
                <a:cs typeface="Arial"/>
              </a:rPr>
              <a:t>gibt“!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 marR="5080">
              <a:lnSpc>
                <a:spcPts val="4750"/>
              </a:lnSpc>
              <a:spcBef>
                <a:spcPts val="705"/>
              </a:spcBef>
            </a:pPr>
            <a:r>
              <a:rPr b="1" spc="-400" dirty="0">
                <a:solidFill>
                  <a:srgbClr val="FF9933"/>
                </a:solidFill>
                <a:latin typeface="Arial"/>
                <a:cs typeface="Arial"/>
              </a:rPr>
              <a:t>Konsequenzen</a:t>
            </a:r>
            <a:r>
              <a:rPr b="1" spc="-225" dirty="0">
                <a:solidFill>
                  <a:srgbClr val="FF9933"/>
                </a:solidFill>
                <a:latin typeface="Arial"/>
                <a:cs typeface="Arial"/>
              </a:rPr>
              <a:t> </a:t>
            </a:r>
            <a:r>
              <a:rPr b="1" spc="-204" dirty="0">
                <a:solidFill>
                  <a:srgbClr val="FF9933"/>
                </a:solidFill>
                <a:latin typeface="Arial"/>
                <a:cs typeface="Arial"/>
              </a:rPr>
              <a:t>für</a:t>
            </a:r>
            <a:r>
              <a:rPr b="1" spc="-195" dirty="0">
                <a:solidFill>
                  <a:srgbClr val="FF9933"/>
                </a:solidFill>
                <a:latin typeface="Arial"/>
                <a:cs typeface="Arial"/>
              </a:rPr>
              <a:t> </a:t>
            </a:r>
            <a:r>
              <a:rPr b="1" spc="-245" dirty="0">
                <a:solidFill>
                  <a:srgbClr val="FF9933"/>
                </a:solidFill>
                <a:latin typeface="Arial"/>
                <a:cs typeface="Arial"/>
              </a:rPr>
              <a:t>die</a:t>
            </a:r>
            <a:r>
              <a:rPr b="1" spc="-225" dirty="0">
                <a:solidFill>
                  <a:srgbClr val="FF9933"/>
                </a:solidFill>
                <a:latin typeface="Arial"/>
                <a:cs typeface="Arial"/>
              </a:rPr>
              <a:t> </a:t>
            </a:r>
            <a:r>
              <a:rPr b="1" spc="-340" dirty="0">
                <a:solidFill>
                  <a:srgbClr val="FF9933"/>
                </a:solidFill>
                <a:latin typeface="Arial"/>
                <a:cs typeface="Arial"/>
              </a:rPr>
              <a:t>Schmerztherapie: </a:t>
            </a:r>
            <a:r>
              <a:rPr b="1" spc="-395" dirty="0">
                <a:solidFill>
                  <a:srgbClr val="FF9933"/>
                </a:solidFill>
                <a:latin typeface="Arial"/>
                <a:cs typeface="Arial"/>
              </a:rPr>
              <a:t>Begründungen</a:t>
            </a:r>
            <a:r>
              <a:rPr b="1" spc="-240" dirty="0">
                <a:solidFill>
                  <a:srgbClr val="FF9933"/>
                </a:solidFill>
                <a:latin typeface="Arial"/>
                <a:cs typeface="Arial"/>
              </a:rPr>
              <a:t> </a:t>
            </a:r>
            <a:r>
              <a:rPr b="1" spc="-140" dirty="0">
                <a:solidFill>
                  <a:srgbClr val="FF9933"/>
                </a:solidFill>
                <a:latin typeface="Arial"/>
                <a:cs typeface="Arial"/>
              </a:rPr>
              <a:t>formulieren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73682"/>
            <a:ext cx="9144000" cy="4080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Warum</a:t>
            </a:r>
            <a:r>
              <a:rPr sz="24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sind</a:t>
            </a:r>
            <a:r>
              <a:rPr sz="24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Analgetika</a:t>
            </a:r>
            <a:r>
              <a:rPr sz="24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nicht</a:t>
            </a:r>
            <a:r>
              <a:rPr sz="24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anwendbar?</a:t>
            </a:r>
            <a:endParaRPr sz="2400">
              <a:latin typeface="Arial"/>
              <a:cs typeface="Arial"/>
            </a:endParaRPr>
          </a:p>
          <a:p>
            <a:pPr marL="698500" indent="-228600">
              <a:lnSpc>
                <a:spcPct val="100000"/>
              </a:lnSpc>
              <a:spcBef>
                <a:spcPts val="40"/>
              </a:spcBef>
              <a:buChar char="•"/>
              <a:tabLst>
                <a:tab pos="698500" algn="l"/>
              </a:tabLst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Nichtopioide</a:t>
            </a:r>
            <a:endParaRPr sz="2000">
              <a:latin typeface="Arial"/>
              <a:cs typeface="Arial"/>
            </a:endParaRPr>
          </a:p>
          <a:p>
            <a:pPr marL="698500" indent="-228600">
              <a:lnSpc>
                <a:spcPct val="100000"/>
              </a:lnSpc>
              <a:spcBef>
                <a:spcPts val="10"/>
              </a:spcBef>
              <a:buChar char="•"/>
              <a:tabLst>
                <a:tab pos="698500" algn="l"/>
              </a:tabLst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Opioide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Warum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können</a:t>
            </a:r>
            <a:r>
              <a:rPr sz="24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5" dirty="0">
                <a:solidFill>
                  <a:srgbClr val="FFFFFF"/>
                </a:solidFill>
                <a:latin typeface="Arial"/>
                <a:cs typeface="Arial"/>
              </a:rPr>
              <a:t>Ko-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Analgetika</a:t>
            </a:r>
            <a:r>
              <a:rPr sz="24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nicht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eingesetzt</a:t>
            </a:r>
            <a:r>
              <a:rPr sz="24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werden?</a:t>
            </a:r>
            <a:endParaRPr sz="2400">
              <a:latin typeface="Arial"/>
              <a:cs typeface="Arial"/>
            </a:endParaRPr>
          </a:p>
          <a:p>
            <a:pPr marL="698500" indent="-228600">
              <a:lnSpc>
                <a:spcPct val="100000"/>
              </a:lnSpc>
              <a:spcBef>
                <a:spcPts val="25"/>
              </a:spcBef>
              <a:buChar char="•"/>
              <a:tabLst>
                <a:tab pos="698500" algn="l"/>
              </a:tabLst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Antidepressiva</a:t>
            </a:r>
            <a:endParaRPr sz="2000">
              <a:latin typeface="Arial"/>
              <a:cs typeface="Arial"/>
            </a:endParaRPr>
          </a:p>
          <a:p>
            <a:pPr marL="698500" indent="-228600">
              <a:lnSpc>
                <a:spcPct val="100000"/>
              </a:lnSpc>
              <a:spcBef>
                <a:spcPts val="25"/>
              </a:spcBef>
              <a:buChar char="•"/>
              <a:tabLst>
                <a:tab pos="698500" algn="l"/>
              </a:tabLst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Antiepileptika</a:t>
            </a:r>
            <a:endParaRPr sz="2000">
              <a:latin typeface="Arial"/>
              <a:cs typeface="Arial"/>
            </a:endParaRPr>
          </a:p>
          <a:p>
            <a:pPr marL="698500" indent="-228600">
              <a:lnSpc>
                <a:spcPct val="100000"/>
              </a:lnSpc>
              <a:spcBef>
                <a:spcPts val="25"/>
              </a:spcBef>
              <a:buChar char="•"/>
              <a:tabLst>
                <a:tab pos="698500" algn="l"/>
              </a:tabLst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Antipsychotika</a:t>
            </a:r>
            <a:endParaRPr sz="2000">
              <a:latin typeface="Arial"/>
              <a:cs typeface="Arial"/>
            </a:endParaRPr>
          </a:p>
          <a:p>
            <a:pPr marL="698500" indent="-228600">
              <a:lnSpc>
                <a:spcPct val="100000"/>
              </a:lnSpc>
              <a:spcBef>
                <a:spcPts val="15"/>
              </a:spcBef>
              <a:buChar char="•"/>
              <a:tabLst>
                <a:tab pos="698500" algn="l"/>
              </a:tabLst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Muskelrelaxantien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ts val="2300"/>
              </a:lnSpc>
              <a:spcBef>
                <a:spcPts val="975"/>
              </a:spcBef>
            </a:pPr>
            <a:r>
              <a:rPr sz="2400" spc="-120" dirty="0">
                <a:solidFill>
                  <a:srgbClr val="FFFFFF"/>
                </a:solidFill>
                <a:latin typeface="Arial"/>
                <a:cs typeface="Arial"/>
              </a:rPr>
              <a:t>Was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ist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55" dirty="0">
                <a:solidFill>
                  <a:srgbClr val="FFFFFF"/>
                </a:solidFill>
                <a:latin typeface="Arial"/>
                <a:cs typeface="Arial"/>
              </a:rPr>
              <a:t>mit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Physio-</a:t>
            </a:r>
            <a:r>
              <a:rPr sz="24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oder</a:t>
            </a:r>
            <a:r>
              <a:rPr sz="24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Ergotherapie?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Rehabilitation</a:t>
            </a:r>
            <a:r>
              <a:rPr sz="24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(inkl.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z.B.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VMO)? 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Interventionelle/operative</a:t>
            </a:r>
            <a:r>
              <a:rPr sz="24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Verfahren</a:t>
            </a:r>
            <a:endParaRPr sz="2400">
              <a:latin typeface="Arial"/>
              <a:cs typeface="Arial"/>
            </a:endParaRPr>
          </a:p>
          <a:p>
            <a:pPr marL="12700" marR="480695">
              <a:lnSpc>
                <a:spcPts val="2300"/>
              </a:lnSpc>
              <a:spcBef>
                <a:spcPts val="1005"/>
              </a:spcBef>
            </a:pP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Warum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ist</a:t>
            </a:r>
            <a:r>
              <a:rPr sz="24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multimodale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stationäre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Schmerztherapie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keine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Option? 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Psychosomatik,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Psychiatrie</a:t>
            </a:r>
            <a:r>
              <a:rPr sz="24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bei</a:t>
            </a:r>
            <a:r>
              <a:rPr sz="24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0" dirty="0">
                <a:solidFill>
                  <a:srgbClr val="FFFFFF"/>
                </a:solidFill>
                <a:latin typeface="Arial"/>
                <a:cs typeface="Arial"/>
              </a:rPr>
              <a:t>F-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Diagnose?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267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spc="-409" dirty="0">
                <a:solidFill>
                  <a:srgbClr val="FF9933"/>
                </a:solidFill>
                <a:latin typeface="Arial"/>
                <a:cs typeface="Arial"/>
              </a:rPr>
              <a:t>Konsequenzen</a:t>
            </a:r>
            <a:r>
              <a:rPr b="1" spc="-250" dirty="0">
                <a:solidFill>
                  <a:srgbClr val="FF9933"/>
                </a:solidFill>
                <a:latin typeface="Arial"/>
                <a:cs typeface="Arial"/>
              </a:rPr>
              <a:t> </a:t>
            </a:r>
            <a:r>
              <a:rPr b="1" spc="-204" dirty="0">
                <a:solidFill>
                  <a:srgbClr val="FF9933"/>
                </a:solidFill>
                <a:latin typeface="Arial"/>
                <a:cs typeface="Arial"/>
              </a:rPr>
              <a:t>für</a:t>
            </a:r>
            <a:r>
              <a:rPr b="1" spc="-195" dirty="0">
                <a:solidFill>
                  <a:srgbClr val="FF9933"/>
                </a:solidFill>
                <a:latin typeface="Arial"/>
                <a:cs typeface="Arial"/>
              </a:rPr>
              <a:t> </a:t>
            </a:r>
            <a:r>
              <a:rPr b="1" spc="-260" dirty="0">
                <a:solidFill>
                  <a:srgbClr val="FF9933"/>
                </a:solidFill>
                <a:latin typeface="Arial"/>
                <a:cs typeface="Arial"/>
              </a:rPr>
              <a:t>die</a:t>
            </a:r>
            <a:r>
              <a:rPr b="1" spc="-225" dirty="0">
                <a:solidFill>
                  <a:srgbClr val="FF9933"/>
                </a:solidFill>
                <a:latin typeface="Arial"/>
                <a:cs typeface="Arial"/>
              </a:rPr>
              <a:t> </a:t>
            </a:r>
            <a:r>
              <a:rPr b="1" spc="-335" dirty="0">
                <a:solidFill>
                  <a:srgbClr val="FF9933"/>
                </a:solidFill>
                <a:latin typeface="Arial"/>
                <a:cs typeface="Arial"/>
              </a:rPr>
              <a:t>Schmerztherapie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70633"/>
            <a:ext cx="10085705" cy="42195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Char char="•"/>
              <a:tabLst>
                <a:tab pos="241300" algn="l"/>
              </a:tabLst>
            </a:pPr>
            <a:r>
              <a:rPr sz="1900" spc="-40" dirty="0">
                <a:solidFill>
                  <a:srgbClr val="FFFFFF"/>
                </a:solidFill>
                <a:latin typeface="Arial"/>
                <a:cs typeface="Arial"/>
              </a:rPr>
              <a:t>Objektive</a:t>
            </a:r>
            <a:r>
              <a:rPr sz="19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40" dirty="0">
                <a:solidFill>
                  <a:srgbClr val="FFFFFF"/>
                </a:solidFill>
                <a:latin typeface="Arial"/>
                <a:cs typeface="Arial"/>
              </a:rPr>
              <a:t>Befunde</a:t>
            </a:r>
            <a:r>
              <a:rPr sz="19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möglichst</a:t>
            </a:r>
            <a:r>
              <a:rPr sz="19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30" dirty="0">
                <a:solidFill>
                  <a:srgbClr val="FFFFFF"/>
                </a:solidFill>
                <a:latin typeface="Arial"/>
                <a:cs typeface="Arial"/>
              </a:rPr>
              <a:t>umfassend</a:t>
            </a:r>
            <a:r>
              <a:rPr sz="19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darstellen</a:t>
            </a:r>
            <a:endParaRPr sz="1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20"/>
              </a:spcBef>
              <a:buClr>
                <a:srgbClr val="FFFFFF"/>
              </a:buClr>
              <a:buFont typeface="Arial"/>
              <a:buChar char="•"/>
            </a:pPr>
            <a:endParaRPr sz="1900">
              <a:latin typeface="Arial"/>
              <a:cs typeface="Arial"/>
            </a:endParaRPr>
          </a:p>
          <a:p>
            <a:pPr marL="241300" indent="-228600">
              <a:lnSpc>
                <a:spcPts val="1939"/>
              </a:lnSpc>
              <a:buChar char="•"/>
              <a:tabLst>
                <a:tab pos="241300" algn="l"/>
              </a:tabLst>
            </a:pP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Ausführliche</a:t>
            </a:r>
            <a:r>
              <a:rPr sz="19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40" dirty="0">
                <a:solidFill>
                  <a:srgbClr val="FFFFFF"/>
                </a:solidFill>
                <a:latin typeface="Arial"/>
                <a:cs typeface="Arial"/>
              </a:rPr>
              <a:t>Medikamentenanamnese</a:t>
            </a:r>
            <a:r>
              <a:rPr sz="19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mit</a:t>
            </a:r>
            <a:r>
              <a:rPr sz="19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55" dirty="0">
                <a:solidFill>
                  <a:srgbClr val="FFFFFF"/>
                </a:solidFill>
                <a:latin typeface="Arial"/>
                <a:cs typeface="Arial"/>
              </a:rPr>
              <a:t>Wirkungen</a:t>
            </a:r>
            <a:r>
              <a:rPr sz="19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114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9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Nebenwirkungen</a:t>
            </a:r>
            <a:endParaRPr sz="1900">
              <a:latin typeface="Arial"/>
              <a:cs typeface="Arial"/>
            </a:endParaRPr>
          </a:p>
          <a:p>
            <a:pPr marL="241300">
              <a:lnSpc>
                <a:spcPts val="1939"/>
              </a:lnSpc>
            </a:pP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wichtig:</a:t>
            </a:r>
            <a:r>
              <a:rPr sz="19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sind</a:t>
            </a:r>
            <a:r>
              <a:rPr sz="19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20" dirty="0">
                <a:solidFill>
                  <a:srgbClr val="FFFFFF"/>
                </a:solidFill>
                <a:latin typeface="Arial"/>
                <a:cs typeface="Arial"/>
              </a:rPr>
              <a:t>die</a:t>
            </a:r>
            <a:r>
              <a:rPr sz="19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80" dirty="0">
                <a:solidFill>
                  <a:srgbClr val="FFFFFF"/>
                </a:solidFill>
                <a:latin typeface="Arial"/>
                <a:cs typeface="Arial"/>
              </a:rPr>
              <a:t>Angaben</a:t>
            </a:r>
            <a:r>
              <a:rPr sz="19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glaubhaft?</a:t>
            </a:r>
            <a:endParaRPr sz="1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30"/>
              </a:spcBef>
            </a:pPr>
            <a:endParaRPr sz="1900">
              <a:latin typeface="Arial"/>
              <a:cs typeface="Arial"/>
            </a:endParaRPr>
          </a:p>
          <a:p>
            <a:pPr marL="241300" indent="-228600">
              <a:lnSpc>
                <a:spcPts val="1939"/>
              </a:lnSpc>
              <a:spcBef>
                <a:spcPts val="5"/>
              </a:spcBef>
              <a:buChar char="•"/>
              <a:tabLst>
                <a:tab pos="241300" algn="l"/>
              </a:tabLst>
            </a:pPr>
            <a:r>
              <a:rPr sz="1900" spc="-50" dirty="0">
                <a:solidFill>
                  <a:srgbClr val="FFFFFF"/>
                </a:solidFill>
                <a:latin typeface="Arial"/>
                <a:cs typeface="Arial"/>
              </a:rPr>
              <a:t>Medikamentenverordnungen</a:t>
            </a:r>
            <a:r>
              <a:rPr sz="19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45" dirty="0">
                <a:solidFill>
                  <a:srgbClr val="FFFFFF"/>
                </a:solidFill>
                <a:latin typeface="Arial"/>
                <a:cs typeface="Arial"/>
              </a:rPr>
              <a:t>können</a:t>
            </a:r>
            <a:r>
              <a:rPr sz="19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20" dirty="0">
                <a:solidFill>
                  <a:srgbClr val="FFFFFF"/>
                </a:solidFill>
                <a:latin typeface="Arial"/>
                <a:cs typeface="Arial"/>
              </a:rPr>
              <a:t>auch</a:t>
            </a:r>
            <a:r>
              <a:rPr sz="19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50" dirty="0">
                <a:solidFill>
                  <a:srgbClr val="FFFFFF"/>
                </a:solidFill>
                <a:latin typeface="Arial"/>
                <a:cs typeface="Arial"/>
              </a:rPr>
              <a:t>vom</a:t>
            </a:r>
            <a:r>
              <a:rPr sz="19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55" dirty="0">
                <a:solidFill>
                  <a:srgbClr val="FFFFFF"/>
                </a:solidFill>
                <a:latin typeface="Arial"/>
                <a:cs typeface="Arial"/>
              </a:rPr>
              <a:t>Kostenträger</a:t>
            </a:r>
            <a:r>
              <a:rPr sz="19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40" dirty="0">
                <a:solidFill>
                  <a:srgbClr val="FFFFFF"/>
                </a:solidFill>
                <a:latin typeface="Arial"/>
                <a:cs typeface="Arial"/>
              </a:rPr>
              <a:t>angefordert</a:t>
            </a:r>
            <a:r>
              <a:rPr sz="19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40" dirty="0">
                <a:solidFill>
                  <a:srgbClr val="FFFFFF"/>
                </a:solidFill>
                <a:latin typeface="Arial"/>
                <a:cs typeface="Arial"/>
              </a:rPr>
              <a:t>werden,</a:t>
            </a:r>
            <a:r>
              <a:rPr sz="19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40" dirty="0">
                <a:solidFill>
                  <a:srgbClr val="FFFFFF"/>
                </a:solidFill>
                <a:latin typeface="Arial"/>
                <a:cs typeface="Arial"/>
              </a:rPr>
              <a:t>diese</a:t>
            </a:r>
            <a:r>
              <a:rPr sz="19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werden</a:t>
            </a:r>
            <a:endParaRPr sz="1900">
              <a:latin typeface="Arial"/>
              <a:cs typeface="Arial"/>
            </a:endParaRPr>
          </a:p>
          <a:p>
            <a:pPr marL="241300">
              <a:lnSpc>
                <a:spcPts val="1939"/>
              </a:lnSpc>
            </a:pPr>
            <a:r>
              <a:rPr sz="1900" spc="-45" dirty="0">
                <a:solidFill>
                  <a:srgbClr val="FFFFFF"/>
                </a:solidFill>
                <a:latin typeface="Arial"/>
                <a:cs typeface="Arial"/>
              </a:rPr>
              <a:t>i.d.R.</a:t>
            </a:r>
            <a:r>
              <a:rPr sz="19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20" dirty="0">
                <a:solidFill>
                  <a:srgbClr val="FFFFFF"/>
                </a:solidFill>
                <a:latin typeface="Arial"/>
                <a:cs typeface="Arial"/>
              </a:rPr>
              <a:t>auch</a:t>
            </a:r>
            <a:r>
              <a:rPr sz="19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25" dirty="0">
                <a:solidFill>
                  <a:srgbClr val="FFFFFF"/>
                </a:solidFill>
                <a:latin typeface="Arial"/>
                <a:cs typeface="Arial"/>
              </a:rPr>
              <a:t>dem</a:t>
            </a:r>
            <a:r>
              <a:rPr sz="19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0" dirty="0">
                <a:solidFill>
                  <a:srgbClr val="FFFFFF"/>
                </a:solidFill>
                <a:latin typeface="Arial"/>
                <a:cs typeface="Arial"/>
              </a:rPr>
              <a:t>MD</a:t>
            </a:r>
            <a:r>
              <a:rPr sz="19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55" dirty="0">
                <a:solidFill>
                  <a:srgbClr val="FFFFFF"/>
                </a:solidFill>
                <a:latin typeface="Arial"/>
                <a:cs typeface="Arial"/>
              </a:rPr>
              <a:t>zur</a:t>
            </a:r>
            <a:r>
              <a:rPr sz="19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75" dirty="0">
                <a:solidFill>
                  <a:srgbClr val="FFFFFF"/>
                </a:solidFill>
                <a:latin typeface="Arial"/>
                <a:cs typeface="Arial"/>
              </a:rPr>
              <a:t>Verfügung</a:t>
            </a:r>
            <a:r>
              <a:rPr sz="19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gestellt</a:t>
            </a:r>
            <a:endParaRPr sz="1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30"/>
              </a:spcBef>
            </a:pPr>
            <a:endParaRPr sz="19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1900" spc="-105" dirty="0">
                <a:solidFill>
                  <a:srgbClr val="FFFFFF"/>
                </a:solidFill>
                <a:latin typeface="Arial"/>
                <a:cs typeface="Arial"/>
              </a:rPr>
              <a:t>Bezug</a:t>
            </a:r>
            <a:r>
              <a:rPr sz="19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20" dirty="0">
                <a:solidFill>
                  <a:srgbClr val="FFFFFF"/>
                </a:solidFill>
                <a:latin typeface="Arial"/>
                <a:cs typeface="Arial"/>
              </a:rPr>
              <a:t>auf</a:t>
            </a:r>
            <a:r>
              <a:rPr sz="19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aktuelle</a:t>
            </a:r>
            <a:r>
              <a:rPr sz="19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Leitlinien,</a:t>
            </a:r>
            <a:r>
              <a:rPr sz="19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45" dirty="0">
                <a:solidFill>
                  <a:srgbClr val="FFFFFF"/>
                </a:solidFill>
                <a:latin typeface="Arial"/>
                <a:cs typeface="Arial"/>
              </a:rPr>
              <a:t>wenn</a:t>
            </a:r>
            <a:r>
              <a:rPr sz="19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möglich</a:t>
            </a:r>
            <a:endParaRPr sz="1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405"/>
              </a:spcBef>
              <a:buClr>
                <a:srgbClr val="FFFFFF"/>
              </a:buClr>
              <a:buFont typeface="Arial"/>
              <a:buChar char="•"/>
            </a:pPr>
            <a:endParaRPr sz="1900">
              <a:latin typeface="Arial"/>
              <a:cs typeface="Arial"/>
            </a:endParaRPr>
          </a:p>
          <a:p>
            <a:pPr marL="241300" marR="5080" indent="-229235">
              <a:lnSpc>
                <a:spcPct val="70000"/>
              </a:lnSpc>
              <a:buChar char="•"/>
              <a:tabLst>
                <a:tab pos="241300" algn="l"/>
              </a:tabLst>
            </a:pPr>
            <a:r>
              <a:rPr sz="1900" spc="-25" dirty="0">
                <a:solidFill>
                  <a:srgbClr val="FFFFFF"/>
                </a:solidFill>
                <a:latin typeface="Arial"/>
                <a:cs typeface="Arial"/>
              </a:rPr>
              <a:t>Wichtiger</a:t>
            </a:r>
            <a:r>
              <a:rPr sz="19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20" dirty="0">
                <a:solidFill>
                  <a:srgbClr val="FFFFFF"/>
                </a:solidFill>
                <a:latin typeface="Arial"/>
                <a:cs typeface="Arial"/>
              </a:rPr>
              <a:t>noch</a:t>
            </a:r>
            <a:r>
              <a:rPr sz="19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als</a:t>
            </a:r>
            <a:r>
              <a:rPr sz="19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30" dirty="0">
                <a:solidFill>
                  <a:srgbClr val="FFFFFF"/>
                </a:solidFill>
                <a:latin typeface="Arial"/>
                <a:cs typeface="Arial"/>
              </a:rPr>
              <a:t>Leitlinienempfehlungen</a:t>
            </a:r>
            <a:r>
              <a:rPr sz="19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ist,</a:t>
            </a:r>
            <a:r>
              <a:rPr sz="19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45" dirty="0">
                <a:solidFill>
                  <a:srgbClr val="FFFFFF"/>
                </a:solidFill>
                <a:latin typeface="Arial"/>
                <a:cs typeface="Arial"/>
              </a:rPr>
              <a:t>was</a:t>
            </a:r>
            <a:r>
              <a:rPr sz="19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9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45" dirty="0">
                <a:solidFill>
                  <a:srgbClr val="FFFFFF"/>
                </a:solidFill>
                <a:latin typeface="Arial"/>
                <a:cs typeface="Arial"/>
              </a:rPr>
              <a:t>den</a:t>
            </a:r>
            <a:r>
              <a:rPr sz="19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20" dirty="0">
                <a:solidFill>
                  <a:srgbClr val="FFFFFF"/>
                </a:solidFill>
                <a:latin typeface="Arial"/>
                <a:cs typeface="Arial"/>
              </a:rPr>
              <a:t>Leitlinien</a:t>
            </a:r>
            <a:r>
              <a:rPr sz="19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nicht</a:t>
            </a:r>
            <a:r>
              <a:rPr sz="19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20" dirty="0">
                <a:solidFill>
                  <a:srgbClr val="FFFFFF"/>
                </a:solidFill>
                <a:latin typeface="Arial"/>
                <a:cs typeface="Arial"/>
              </a:rPr>
              <a:t>empfohlen</a:t>
            </a:r>
            <a:r>
              <a:rPr sz="19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wird!</a:t>
            </a:r>
            <a:r>
              <a:rPr sz="19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70" dirty="0">
                <a:solidFill>
                  <a:srgbClr val="FFFFFF"/>
                </a:solidFill>
                <a:latin typeface="Arial"/>
                <a:cs typeface="Arial"/>
              </a:rPr>
              <a:t>(z.</a:t>
            </a:r>
            <a:r>
              <a:rPr sz="19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25" dirty="0">
                <a:solidFill>
                  <a:srgbClr val="FFFFFF"/>
                </a:solidFill>
                <a:latin typeface="Arial"/>
                <a:cs typeface="Arial"/>
              </a:rPr>
              <a:t>B.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potente</a:t>
            </a:r>
            <a:r>
              <a:rPr sz="19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25" dirty="0">
                <a:solidFill>
                  <a:srgbClr val="FFFFFF"/>
                </a:solidFill>
                <a:latin typeface="Arial"/>
                <a:cs typeface="Arial"/>
              </a:rPr>
              <a:t>Opioide</a:t>
            </a:r>
            <a:r>
              <a:rPr sz="19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25" dirty="0">
                <a:solidFill>
                  <a:srgbClr val="FFFFFF"/>
                </a:solidFill>
                <a:latin typeface="Arial"/>
                <a:cs typeface="Arial"/>
              </a:rPr>
              <a:t>bei</a:t>
            </a:r>
            <a:r>
              <a:rPr sz="19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20" dirty="0">
                <a:solidFill>
                  <a:srgbClr val="FFFFFF"/>
                </a:solidFill>
                <a:latin typeface="Arial"/>
                <a:cs typeface="Arial"/>
              </a:rPr>
              <a:t>FMS)</a:t>
            </a:r>
            <a:endParaRPr sz="1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30"/>
              </a:spcBef>
            </a:pPr>
            <a:endParaRPr sz="1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900" b="1" spc="-75" dirty="0">
                <a:solidFill>
                  <a:srgbClr val="D76DCC"/>
                </a:solidFill>
                <a:latin typeface="Arial"/>
                <a:cs typeface="Arial"/>
              </a:rPr>
              <a:t>Absolut</a:t>
            </a:r>
            <a:r>
              <a:rPr sz="1900" b="1" spc="-114" dirty="0">
                <a:solidFill>
                  <a:srgbClr val="D76DCC"/>
                </a:solidFill>
                <a:latin typeface="Arial"/>
                <a:cs typeface="Arial"/>
              </a:rPr>
              <a:t> </a:t>
            </a:r>
            <a:r>
              <a:rPr sz="1900" b="1" spc="-55" dirty="0">
                <a:solidFill>
                  <a:srgbClr val="D76DCC"/>
                </a:solidFill>
                <a:latin typeface="Arial"/>
                <a:cs typeface="Arial"/>
              </a:rPr>
              <a:t>keine</a:t>
            </a:r>
            <a:r>
              <a:rPr sz="1900" b="1" spc="-95" dirty="0">
                <a:solidFill>
                  <a:srgbClr val="D76DCC"/>
                </a:solidFill>
                <a:latin typeface="Arial"/>
                <a:cs typeface="Arial"/>
              </a:rPr>
              <a:t> </a:t>
            </a:r>
            <a:r>
              <a:rPr sz="1900" b="1" spc="-60" dirty="0">
                <a:solidFill>
                  <a:srgbClr val="D76DCC"/>
                </a:solidFill>
                <a:latin typeface="Arial"/>
                <a:cs typeface="Arial"/>
              </a:rPr>
              <a:t>Option:</a:t>
            </a:r>
            <a:r>
              <a:rPr sz="1900" b="1" spc="-85" dirty="0">
                <a:solidFill>
                  <a:srgbClr val="D76DCC"/>
                </a:solidFill>
                <a:latin typeface="Arial"/>
                <a:cs typeface="Arial"/>
              </a:rPr>
              <a:t> </a:t>
            </a:r>
            <a:r>
              <a:rPr sz="1900" b="1" spc="-45" dirty="0">
                <a:solidFill>
                  <a:srgbClr val="D76DCC"/>
                </a:solidFill>
                <a:latin typeface="Arial"/>
                <a:cs typeface="Arial"/>
              </a:rPr>
              <a:t>Patient</a:t>
            </a:r>
            <a:r>
              <a:rPr sz="1900" b="1" spc="-80" dirty="0">
                <a:solidFill>
                  <a:srgbClr val="D76DCC"/>
                </a:solidFill>
                <a:latin typeface="Arial"/>
                <a:cs typeface="Arial"/>
              </a:rPr>
              <a:t> </a:t>
            </a:r>
            <a:r>
              <a:rPr sz="1900" b="1" spc="-25" dirty="0">
                <a:solidFill>
                  <a:srgbClr val="D76DCC"/>
                </a:solidFill>
                <a:latin typeface="Arial"/>
                <a:cs typeface="Arial"/>
              </a:rPr>
              <a:t>lehnt</a:t>
            </a:r>
            <a:r>
              <a:rPr sz="1900" b="1" spc="-85" dirty="0">
                <a:solidFill>
                  <a:srgbClr val="D76DCC"/>
                </a:solidFill>
                <a:latin typeface="Arial"/>
                <a:cs typeface="Arial"/>
              </a:rPr>
              <a:t> </a:t>
            </a:r>
            <a:r>
              <a:rPr sz="1900" b="1" spc="-40" dirty="0">
                <a:solidFill>
                  <a:srgbClr val="D76DCC"/>
                </a:solidFill>
                <a:latin typeface="Arial"/>
                <a:cs typeface="Arial"/>
              </a:rPr>
              <a:t>eine</a:t>
            </a:r>
            <a:r>
              <a:rPr sz="1900" b="1" spc="-90" dirty="0">
                <a:solidFill>
                  <a:srgbClr val="D76DCC"/>
                </a:solidFill>
                <a:latin typeface="Arial"/>
                <a:cs typeface="Arial"/>
              </a:rPr>
              <a:t> </a:t>
            </a:r>
            <a:r>
              <a:rPr sz="1900" b="1" spc="-25" dirty="0">
                <a:solidFill>
                  <a:srgbClr val="D76DCC"/>
                </a:solidFill>
                <a:latin typeface="Arial"/>
                <a:cs typeface="Arial"/>
              </a:rPr>
              <a:t>bestimmte</a:t>
            </a:r>
            <a:r>
              <a:rPr sz="1900" b="1" spc="-65" dirty="0">
                <a:solidFill>
                  <a:srgbClr val="D76DCC"/>
                </a:solidFill>
                <a:latin typeface="Arial"/>
                <a:cs typeface="Arial"/>
              </a:rPr>
              <a:t> </a:t>
            </a:r>
            <a:r>
              <a:rPr sz="1900" b="1" spc="-75" dirty="0">
                <a:solidFill>
                  <a:srgbClr val="D76DCC"/>
                </a:solidFill>
                <a:latin typeface="Arial"/>
                <a:cs typeface="Arial"/>
              </a:rPr>
              <a:t>Therapie</a:t>
            </a:r>
            <a:r>
              <a:rPr sz="1900" b="1" spc="-70" dirty="0">
                <a:solidFill>
                  <a:srgbClr val="D76DCC"/>
                </a:solidFill>
                <a:latin typeface="Arial"/>
                <a:cs typeface="Arial"/>
              </a:rPr>
              <a:t> </a:t>
            </a:r>
            <a:r>
              <a:rPr sz="1900" b="1" spc="-25" dirty="0">
                <a:solidFill>
                  <a:srgbClr val="D76DCC"/>
                </a:solidFill>
                <a:latin typeface="Arial"/>
                <a:cs typeface="Arial"/>
              </a:rPr>
              <a:t>ab</a:t>
            </a:r>
            <a:endParaRPr sz="1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4782" rIns="0" bIns="0" rtlCol="0">
            <a:spAutoFit/>
          </a:bodyPr>
          <a:lstStyle/>
          <a:p>
            <a:pPr marL="167640">
              <a:lnSpc>
                <a:spcPct val="100000"/>
              </a:lnSpc>
              <a:spcBef>
                <a:spcPts val="105"/>
              </a:spcBef>
            </a:pPr>
            <a:r>
              <a:rPr dirty="0"/>
              <a:t>Ein</a:t>
            </a:r>
            <a:r>
              <a:rPr spc="-10" dirty="0"/>
              <a:t> </a:t>
            </a:r>
            <a:r>
              <a:rPr dirty="0"/>
              <a:t>aktueller</a:t>
            </a:r>
            <a:r>
              <a:rPr spc="-25" dirty="0"/>
              <a:t> </a:t>
            </a:r>
            <a:r>
              <a:rPr dirty="0"/>
              <a:t>Fall</a:t>
            </a:r>
            <a:r>
              <a:rPr spc="-20" dirty="0"/>
              <a:t> </a:t>
            </a:r>
            <a:r>
              <a:rPr dirty="0"/>
              <a:t>aus</a:t>
            </a:r>
            <a:r>
              <a:rPr spc="-10" dirty="0"/>
              <a:t> </a:t>
            </a:r>
            <a:r>
              <a:rPr dirty="0"/>
              <a:t>der</a:t>
            </a:r>
            <a:r>
              <a:rPr spc="-5" dirty="0"/>
              <a:t> </a:t>
            </a:r>
            <a:r>
              <a:rPr spc="-10" dirty="0"/>
              <a:t>Praxis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9837" y="1714728"/>
            <a:ext cx="6114542" cy="446214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047110" y="3182785"/>
            <a:ext cx="1100455" cy="246379"/>
          </a:xfrm>
          <a:prstGeom prst="rect">
            <a:avLst/>
          </a:prstGeom>
          <a:solidFill>
            <a:srgbClr val="ADAFAC"/>
          </a:solidFill>
        </p:spPr>
        <p:txBody>
          <a:bodyPr vert="horz" wrap="square" lIns="0" tIns="3619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85"/>
              </a:spcBef>
            </a:pPr>
            <a:r>
              <a:rPr sz="1000" spc="-20" dirty="0">
                <a:latin typeface="Arial"/>
                <a:cs typeface="Arial"/>
              </a:rPr>
              <a:t>Cannabis-</a:t>
            </a:r>
            <a:r>
              <a:rPr sz="1000" spc="-10" dirty="0">
                <a:latin typeface="Arial"/>
                <a:cs typeface="Arial"/>
              </a:rPr>
              <a:t>Spray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4782" rIns="0" bIns="0" rtlCol="0">
            <a:spAutoFit/>
          </a:bodyPr>
          <a:lstStyle/>
          <a:p>
            <a:pPr marL="157480">
              <a:lnSpc>
                <a:spcPct val="100000"/>
              </a:lnSpc>
              <a:spcBef>
                <a:spcPts val="105"/>
              </a:spcBef>
            </a:pPr>
            <a:r>
              <a:rPr dirty="0"/>
              <a:t>Therapiefreiheit</a:t>
            </a:r>
            <a:r>
              <a:rPr spc="-40" dirty="0"/>
              <a:t> </a:t>
            </a:r>
            <a:r>
              <a:rPr dirty="0"/>
              <a:t>des</a:t>
            </a:r>
            <a:r>
              <a:rPr spc="-270" dirty="0"/>
              <a:t> </a:t>
            </a:r>
            <a:r>
              <a:rPr spc="-10" dirty="0"/>
              <a:t>Arztes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24913"/>
            <a:ext cx="10292080" cy="3952240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805"/>
              </a:spcBef>
              <a:buChar char="•"/>
              <a:tabLst>
                <a:tab pos="240665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Die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Therapiefreiheit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umfasst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drei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Elemente</a:t>
            </a:r>
            <a:endParaRPr sz="2400">
              <a:latin typeface="Arial"/>
              <a:cs typeface="Arial"/>
            </a:endParaRPr>
          </a:p>
          <a:p>
            <a:pPr marL="240029" marR="779780" indent="-227965">
              <a:lnSpc>
                <a:spcPts val="2590"/>
              </a:lnSpc>
              <a:spcBef>
                <a:spcPts val="1040"/>
              </a:spcBef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Erstens</a:t>
            </a:r>
            <a:r>
              <a:rPr sz="24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entscheidet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24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Arzt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darüber,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ob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überhaupt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eine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Behandlung 	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stattfinden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soll.</a:t>
            </a:r>
            <a:endParaRPr sz="2400">
              <a:latin typeface="Arial"/>
              <a:cs typeface="Arial"/>
            </a:endParaRPr>
          </a:p>
          <a:p>
            <a:pPr marL="240029" marR="2150110" indent="-227965">
              <a:lnSpc>
                <a:spcPts val="2590"/>
              </a:lnSpc>
              <a:spcBef>
                <a:spcPts val="1000"/>
              </a:spcBef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Zweitens</a:t>
            </a:r>
            <a:r>
              <a:rPr sz="24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entscheidet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24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Arzt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über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die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diagnostischen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und 	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therapeutischen</a:t>
            </a:r>
            <a:r>
              <a:rPr sz="24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Methoden</a:t>
            </a:r>
            <a:r>
              <a:rPr sz="24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(Methodenwahl)</a:t>
            </a:r>
            <a:endParaRPr sz="2400">
              <a:latin typeface="Arial"/>
              <a:cs typeface="Arial"/>
            </a:endParaRPr>
          </a:p>
          <a:p>
            <a:pPr marL="240029" marR="1049655" indent="-227965">
              <a:lnSpc>
                <a:spcPts val="2590"/>
              </a:lnSpc>
              <a:spcBef>
                <a:spcPts val="1015"/>
              </a:spcBef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Drittens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darf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kein</a:t>
            </a:r>
            <a:r>
              <a:rPr sz="24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Arzt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zu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einer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Behandlungsmethode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oder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zu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einer 	bestimmten</a:t>
            </a:r>
            <a:r>
              <a:rPr sz="2400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Arzneimitteltherapie</a:t>
            </a:r>
            <a:r>
              <a:rPr sz="240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gezwungen</a:t>
            </a:r>
            <a:r>
              <a:rPr sz="24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werden</a:t>
            </a:r>
            <a:endParaRPr sz="2400">
              <a:latin typeface="Arial"/>
              <a:cs typeface="Arial"/>
            </a:endParaRPr>
          </a:p>
          <a:p>
            <a:pPr marL="240029" marR="5080" indent="-227965">
              <a:lnSpc>
                <a:spcPts val="2590"/>
              </a:lnSpc>
              <a:spcBef>
                <a:spcPts val="1000"/>
              </a:spcBef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Die</a:t>
            </a:r>
            <a:r>
              <a:rPr sz="24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Therapiefreiheit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steht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dem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Arzt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innerhalb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des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fachärztlichen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Standards 	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zu.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Im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Einverständnis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mit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dem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Patienten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darf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24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Arzt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auch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jenseits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des 	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fachärztlichen</a:t>
            </a:r>
            <a:r>
              <a:rPr sz="24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Standards</a:t>
            </a:r>
            <a:r>
              <a:rPr sz="24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einen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Heilversuch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unternehmen.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4782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Einschränkungen</a:t>
            </a:r>
            <a:r>
              <a:rPr spc="-65" dirty="0"/>
              <a:t> </a:t>
            </a:r>
            <a:r>
              <a:rPr dirty="0"/>
              <a:t>der</a:t>
            </a:r>
            <a:r>
              <a:rPr spc="-85" dirty="0"/>
              <a:t> </a:t>
            </a:r>
            <a:r>
              <a:rPr spc="-10" dirty="0"/>
              <a:t>Therapiefreiheit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11198"/>
            <a:ext cx="10481945" cy="3952240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805"/>
              </a:spcBef>
              <a:buFont typeface="Arial"/>
              <a:buChar char="•"/>
              <a:tabLst>
                <a:tab pos="240665" algn="l"/>
              </a:tabLst>
            </a:pPr>
            <a:r>
              <a:rPr sz="2400" b="1" spc="-95" dirty="0">
                <a:solidFill>
                  <a:srgbClr val="F1CFED"/>
                </a:solidFill>
                <a:latin typeface="Arial"/>
                <a:cs typeface="Arial"/>
              </a:rPr>
              <a:t>Aufklärung</a:t>
            </a:r>
            <a:r>
              <a:rPr sz="2400" b="1" spc="-114" dirty="0">
                <a:solidFill>
                  <a:srgbClr val="F1CFED"/>
                </a:solidFill>
                <a:latin typeface="Arial"/>
                <a:cs typeface="Arial"/>
              </a:rPr>
              <a:t> </a:t>
            </a:r>
            <a:r>
              <a:rPr sz="2400" b="1" spc="-80" dirty="0">
                <a:solidFill>
                  <a:srgbClr val="F1CFED"/>
                </a:solidFill>
                <a:latin typeface="Arial"/>
                <a:cs typeface="Arial"/>
              </a:rPr>
              <a:t>und</a:t>
            </a:r>
            <a:r>
              <a:rPr sz="2400" b="1" spc="-114" dirty="0">
                <a:solidFill>
                  <a:srgbClr val="F1CFED"/>
                </a:solidFill>
                <a:latin typeface="Arial"/>
                <a:cs typeface="Arial"/>
              </a:rPr>
              <a:t> </a:t>
            </a:r>
            <a:r>
              <a:rPr sz="2400" b="1" spc="-90" dirty="0">
                <a:solidFill>
                  <a:srgbClr val="F1CFED"/>
                </a:solidFill>
                <a:latin typeface="Arial"/>
                <a:cs typeface="Arial"/>
              </a:rPr>
              <a:t>Einwilligung</a:t>
            </a:r>
            <a:r>
              <a:rPr sz="2400" b="1" spc="-155" dirty="0">
                <a:solidFill>
                  <a:srgbClr val="F1CFED"/>
                </a:solidFill>
                <a:latin typeface="Arial"/>
                <a:cs typeface="Arial"/>
              </a:rPr>
              <a:t> </a:t>
            </a:r>
            <a:r>
              <a:rPr sz="2400" b="1" spc="-65" dirty="0">
                <a:solidFill>
                  <a:srgbClr val="F1CFED"/>
                </a:solidFill>
                <a:latin typeface="Arial"/>
                <a:cs typeface="Arial"/>
              </a:rPr>
              <a:t>des</a:t>
            </a:r>
            <a:r>
              <a:rPr sz="2400" b="1" spc="-135" dirty="0">
                <a:solidFill>
                  <a:srgbClr val="F1CFED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1CFED"/>
                </a:solidFill>
                <a:latin typeface="Arial"/>
                <a:cs typeface="Arial"/>
              </a:rPr>
              <a:t>Patienten</a:t>
            </a:r>
            <a:endParaRPr sz="2400">
              <a:latin typeface="Arial"/>
              <a:cs typeface="Arial"/>
            </a:endParaRPr>
          </a:p>
          <a:p>
            <a:pPr marL="240029" marR="201295" indent="-227965">
              <a:lnSpc>
                <a:spcPts val="2590"/>
              </a:lnSpc>
              <a:spcBef>
                <a:spcPts val="1040"/>
              </a:spcBef>
              <a:buChar char="•"/>
              <a:tabLst>
                <a:tab pos="241300" algn="l"/>
              </a:tabLst>
            </a:pP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Die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Therapiewahl</a:t>
            </a:r>
            <a:r>
              <a:rPr sz="24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des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Arztes</a:t>
            </a:r>
            <a:r>
              <a:rPr sz="2400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ist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abhängig</a:t>
            </a:r>
            <a:r>
              <a:rPr sz="24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von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Aufklärung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Einwilligung 	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des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Patienten,</a:t>
            </a:r>
            <a:r>
              <a:rPr sz="24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d.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h.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von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dessen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Selbst-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bestimmungsrecht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685"/>
              </a:spcBef>
              <a:buFont typeface="Arial"/>
              <a:buChar char="•"/>
              <a:tabLst>
                <a:tab pos="240665" algn="l"/>
              </a:tabLst>
            </a:pPr>
            <a:r>
              <a:rPr sz="2400" b="1" spc="-50" dirty="0">
                <a:solidFill>
                  <a:srgbClr val="F1CFED"/>
                </a:solidFill>
                <a:latin typeface="Arial"/>
                <a:cs typeface="Arial"/>
              </a:rPr>
              <a:t>Wirtschaftlichkeitsgebot</a:t>
            </a:r>
            <a:r>
              <a:rPr sz="2400" b="1" spc="-165" dirty="0">
                <a:solidFill>
                  <a:srgbClr val="F1CFED"/>
                </a:solidFill>
                <a:latin typeface="Arial"/>
                <a:cs typeface="Arial"/>
              </a:rPr>
              <a:t> </a:t>
            </a:r>
            <a:r>
              <a:rPr sz="2400" b="1" spc="-50" dirty="0">
                <a:solidFill>
                  <a:srgbClr val="F1CFED"/>
                </a:solidFill>
                <a:latin typeface="Arial"/>
                <a:cs typeface="Arial"/>
              </a:rPr>
              <a:t>der</a:t>
            </a:r>
            <a:r>
              <a:rPr sz="2400" b="1" spc="-114" dirty="0">
                <a:solidFill>
                  <a:srgbClr val="F1CFED"/>
                </a:solidFill>
                <a:latin typeface="Arial"/>
                <a:cs typeface="Arial"/>
              </a:rPr>
              <a:t> </a:t>
            </a:r>
            <a:r>
              <a:rPr sz="2400" b="1" spc="-60" dirty="0">
                <a:solidFill>
                  <a:srgbClr val="F1CFED"/>
                </a:solidFill>
                <a:latin typeface="Arial"/>
                <a:cs typeface="Arial"/>
              </a:rPr>
              <a:t>gesetzlichen</a:t>
            </a:r>
            <a:r>
              <a:rPr sz="2400" b="1" spc="-125" dirty="0">
                <a:solidFill>
                  <a:srgbClr val="F1CFED"/>
                </a:solidFill>
                <a:latin typeface="Arial"/>
                <a:cs typeface="Arial"/>
              </a:rPr>
              <a:t> </a:t>
            </a:r>
            <a:r>
              <a:rPr sz="2400" b="1" spc="-95" dirty="0">
                <a:solidFill>
                  <a:srgbClr val="F1CFED"/>
                </a:solidFill>
                <a:latin typeface="Arial"/>
                <a:cs typeface="Arial"/>
              </a:rPr>
              <a:t>Krankenkassen</a:t>
            </a:r>
            <a:r>
              <a:rPr sz="2400" b="1" spc="-120" dirty="0">
                <a:solidFill>
                  <a:srgbClr val="F1CFED"/>
                </a:solidFill>
                <a:latin typeface="Arial"/>
                <a:cs typeface="Arial"/>
              </a:rPr>
              <a:t> </a:t>
            </a:r>
            <a:r>
              <a:rPr sz="2400" b="1" spc="-60" dirty="0">
                <a:solidFill>
                  <a:srgbClr val="F1CFED"/>
                </a:solidFill>
                <a:latin typeface="Arial"/>
                <a:cs typeface="Arial"/>
              </a:rPr>
              <a:t>gem.</a:t>
            </a:r>
            <a:r>
              <a:rPr sz="2400" b="1" spc="-85" dirty="0">
                <a:solidFill>
                  <a:srgbClr val="F1CFED"/>
                </a:solidFill>
                <a:latin typeface="Arial"/>
                <a:cs typeface="Arial"/>
              </a:rPr>
              <a:t> </a:t>
            </a:r>
            <a:r>
              <a:rPr sz="2400" b="1" spc="-155" dirty="0">
                <a:solidFill>
                  <a:srgbClr val="F1CFED"/>
                </a:solidFill>
                <a:latin typeface="Arial"/>
                <a:cs typeface="Arial"/>
              </a:rPr>
              <a:t>§</a:t>
            </a:r>
            <a:r>
              <a:rPr sz="2400" b="1" spc="-130" dirty="0">
                <a:solidFill>
                  <a:srgbClr val="F1CFED"/>
                </a:solidFill>
                <a:latin typeface="Arial"/>
                <a:cs typeface="Arial"/>
              </a:rPr>
              <a:t> </a:t>
            </a:r>
            <a:r>
              <a:rPr sz="2400" b="1" spc="-75" dirty="0">
                <a:solidFill>
                  <a:srgbClr val="F1CFED"/>
                </a:solidFill>
                <a:latin typeface="Arial"/>
                <a:cs typeface="Arial"/>
              </a:rPr>
              <a:t>12</a:t>
            </a:r>
            <a:r>
              <a:rPr sz="2400" b="1" spc="-120" dirty="0">
                <a:solidFill>
                  <a:srgbClr val="F1CFED"/>
                </a:solidFill>
                <a:latin typeface="Arial"/>
                <a:cs typeface="Arial"/>
              </a:rPr>
              <a:t> </a:t>
            </a:r>
            <a:r>
              <a:rPr sz="2400" b="1" spc="-195" dirty="0">
                <a:solidFill>
                  <a:srgbClr val="F1CFED"/>
                </a:solidFill>
                <a:latin typeface="Arial"/>
                <a:cs typeface="Arial"/>
              </a:rPr>
              <a:t>SGB</a:t>
            </a:r>
            <a:r>
              <a:rPr sz="2400" b="1" spc="-125" dirty="0">
                <a:solidFill>
                  <a:srgbClr val="F1CFED"/>
                </a:solidFill>
                <a:latin typeface="Arial"/>
                <a:cs typeface="Arial"/>
              </a:rPr>
              <a:t> </a:t>
            </a:r>
            <a:r>
              <a:rPr sz="2400" b="1" spc="-50" dirty="0">
                <a:solidFill>
                  <a:srgbClr val="F1CFED"/>
                </a:solidFill>
                <a:latin typeface="Arial"/>
                <a:cs typeface="Arial"/>
              </a:rPr>
              <a:t>V</a:t>
            </a:r>
            <a:endParaRPr sz="2400">
              <a:latin typeface="Arial"/>
              <a:cs typeface="Arial"/>
            </a:endParaRPr>
          </a:p>
          <a:p>
            <a:pPr marL="240029" marR="8255" indent="-227965">
              <a:lnSpc>
                <a:spcPct val="90000"/>
              </a:lnSpc>
              <a:spcBef>
                <a:spcPts val="994"/>
              </a:spcBef>
              <a:buChar char="•"/>
              <a:tabLst>
                <a:tab pos="241300" algn="l"/>
              </a:tabLst>
            </a:pP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Die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Vertreter</a:t>
            </a:r>
            <a:r>
              <a:rPr sz="24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24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gesetzlichen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Krankenkassen</a:t>
            </a:r>
            <a:r>
              <a:rPr sz="24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drängen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als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Kosten-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träger</a:t>
            </a:r>
            <a:r>
              <a:rPr sz="24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auf 	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Wirtschaftlichkeit</a:t>
            </a:r>
            <a:r>
              <a:rPr sz="24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und</a:t>
            </a:r>
            <a:r>
              <a:rPr sz="24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damit</a:t>
            </a:r>
            <a:r>
              <a:rPr sz="24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auf</a:t>
            </a:r>
            <a:r>
              <a:rPr sz="24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Rationalisierungen.</a:t>
            </a:r>
            <a:r>
              <a:rPr sz="24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Folglich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steht</a:t>
            </a:r>
            <a:r>
              <a:rPr sz="24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die 	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Therapiefreiheit,</a:t>
            </a:r>
            <a:r>
              <a:rPr sz="24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die</a:t>
            </a:r>
            <a:r>
              <a:rPr sz="24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dem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Arzt</a:t>
            </a:r>
            <a:r>
              <a:rPr sz="24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bei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Behandlung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eines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individuellen</a:t>
            </a:r>
            <a:r>
              <a:rPr sz="2400" spc="600" dirty="0">
                <a:solidFill>
                  <a:srgbClr val="FFFFFF"/>
                </a:solidFill>
                <a:latin typeface="Arial"/>
                <a:cs typeface="Arial"/>
              </a:rPr>
              <a:t> 	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Patienten</a:t>
            </a:r>
            <a:r>
              <a:rPr sz="24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zukommt,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einem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finanziellen</a:t>
            </a:r>
            <a:r>
              <a:rPr sz="24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Spannungsverhältnis</a:t>
            </a:r>
            <a:r>
              <a:rPr sz="24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zur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Versorgung 	der</a:t>
            </a:r>
            <a:r>
              <a:rPr sz="24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Allgemeinheit.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10"/>
              </a:spcBef>
              <a:buFont typeface="Arial"/>
              <a:buChar char="•"/>
              <a:tabLst>
                <a:tab pos="240665" algn="l"/>
              </a:tabLst>
            </a:pPr>
            <a:r>
              <a:rPr sz="2400" b="1" spc="-65" dirty="0">
                <a:solidFill>
                  <a:srgbClr val="F1CFED"/>
                </a:solidFill>
                <a:latin typeface="Arial"/>
                <a:cs typeface="Arial"/>
              </a:rPr>
              <a:t>Gesteigerte</a:t>
            </a:r>
            <a:r>
              <a:rPr sz="2400" b="1" spc="-135" dirty="0">
                <a:solidFill>
                  <a:srgbClr val="F1CFED"/>
                </a:solidFill>
                <a:latin typeface="Arial"/>
                <a:cs typeface="Arial"/>
              </a:rPr>
              <a:t> </a:t>
            </a:r>
            <a:r>
              <a:rPr sz="2400" b="1" spc="-95" dirty="0">
                <a:solidFill>
                  <a:srgbClr val="F1CFED"/>
                </a:solidFill>
                <a:latin typeface="Arial"/>
                <a:cs typeface="Arial"/>
              </a:rPr>
              <a:t>Anforderungen</a:t>
            </a:r>
            <a:r>
              <a:rPr sz="2400" b="1" spc="-130" dirty="0">
                <a:solidFill>
                  <a:srgbClr val="F1CFED"/>
                </a:solidFill>
                <a:latin typeface="Arial"/>
                <a:cs typeface="Arial"/>
              </a:rPr>
              <a:t> </a:t>
            </a:r>
            <a:r>
              <a:rPr sz="2400" b="1" spc="-45" dirty="0">
                <a:solidFill>
                  <a:srgbClr val="F1CFED"/>
                </a:solidFill>
                <a:latin typeface="Arial"/>
                <a:cs typeface="Arial"/>
              </a:rPr>
              <a:t>bei</a:t>
            </a:r>
            <a:r>
              <a:rPr sz="2400" b="1" spc="-125" dirty="0">
                <a:solidFill>
                  <a:srgbClr val="F1CFED"/>
                </a:solidFill>
                <a:latin typeface="Arial"/>
                <a:cs typeface="Arial"/>
              </a:rPr>
              <a:t> </a:t>
            </a:r>
            <a:r>
              <a:rPr sz="2400" b="1" spc="-50" dirty="0">
                <a:solidFill>
                  <a:srgbClr val="F1CFED"/>
                </a:solidFill>
                <a:latin typeface="Arial"/>
                <a:cs typeface="Arial"/>
              </a:rPr>
              <a:t>der</a:t>
            </a:r>
            <a:r>
              <a:rPr sz="2400" b="1" spc="-125" dirty="0">
                <a:solidFill>
                  <a:srgbClr val="F1CFED"/>
                </a:solidFill>
                <a:latin typeface="Arial"/>
                <a:cs typeface="Arial"/>
              </a:rPr>
              <a:t> </a:t>
            </a:r>
            <a:r>
              <a:rPr sz="2400" b="1" spc="-60" dirty="0">
                <a:solidFill>
                  <a:srgbClr val="F1CFED"/>
                </a:solidFill>
                <a:latin typeface="Arial"/>
                <a:cs typeface="Arial"/>
              </a:rPr>
              <a:t>Wahl</a:t>
            </a:r>
            <a:r>
              <a:rPr sz="2400" b="1" spc="-130" dirty="0">
                <a:solidFill>
                  <a:srgbClr val="F1CFED"/>
                </a:solidFill>
                <a:latin typeface="Arial"/>
                <a:cs typeface="Arial"/>
              </a:rPr>
              <a:t> </a:t>
            </a:r>
            <a:r>
              <a:rPr sz="2400" b="1" spc="-35" dirty="0">
                <a:solidFill>
                  <a:srgbClr val="F1CFED"/>
                </a:solidFill>
                <a:latin typeface="Arial"/>
                <a:cs typeface="Arial"/>
              </a:rPr>
              <a:t>alternativer</a:t>
            </a:r>
            <a:r>
              <a:rPr sz="2400" b="1" spc="-130" dirty="0">
                <a:solidFill>
                  <a:srgbClr val="F1CFED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1CFED"/>
                </a:solidFill>
                <a:latin typeface="Arial"/>
                <a:cs typeface="Arial"/>
              </a:rPr>
              <a:t>Therapierichtungen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306705"/>
            <a:ext cx="8044815" cy="130048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5080">
              <a:lnSpc>
                <a:spcPts val="4750"/>
              </a:lnSpc>
              <a:spcBef>
                <a:spcPts val="700"/>
              </a:spcBef>
            </a:pPr>
            <a:r>
              <a:rPr dirty="0"/>
              <a:t>Freiheit</a:t>
            </a:r>
            <a:r>
              <a:rPr spc="-40" dirty="0"/>
              <a:t> </a:t>
            </a:r>
            <a:r>
              <a:rPr dirty="0"/>
              <a:t>versus</a:t>
            </a:r>
            <a:r>
              <a:rPr spc="-30" dirty="0"/>
              <a:t> </a:t>
            </a:r>
            <a:r>
              <a:rPr spc="-10" dirty="0"/>
              <a:t>Wirtschaftlichkeit </a:t>
            </a:r>
            <a:r>
              <a:rPr dirty="0"/>
              <a:t>Was</a:t>
            </a:r>
            <a:r>
              <a:rPr spc="-60" dirty="0"/>
              <a:t> </a:t>
            </a:r>
            <a:r>
              <a:rPr dirty="0"/>
              <a:t>empfiehlt</a:t>
            </a:r>
            <a:r>
              <a:rPr spc="-70" dirty="0"/>
              <a:t> </a:t>
            </a:r>
            <a:r>
              <a:rPr dirty="0"/>
              <a:t>der</a:t>
            </a:r>
            <a:r>
              <a:rPr spc="-55" dirty="0"/>
              <a:t> </a:t>
            </a:r>
            <a:r>
              <a:rPr spc="-10" dirty="0"/>
              <a:t>Fachanwalt?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801114"/>
            <a:ext cx="10166350" cy="2037714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385"/>
              </a:spcBef>
            </a:pP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Selbstverständlich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besteht</a:t>
            </a:r>
            <a:r>
              <a:rPr sz="24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auch</a:t>
            </a:r>
            <a:r>
              <a:rPr sz="24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weiterhin</a:t>
            </a:r>
            <a:r>
              <a:rPr sz="24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die</a:t>
            </a:r>
            <a:r>
              <a:rPr sz="24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Möglichkeit,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eine 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Cannabistherapie</a:t>
            </a:r>
            <a:r>
              <a:rPr sz="24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vorab</a:t>
            </a:r>
            <a:r>
              <a:rPr sz="24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von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den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Krankenkassen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prüfen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zu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lassen.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Im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Hinblick auf</a:t>
            </a:r>
            <a:r>
              <a:rPr sz="24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die</a:t>
            </a:r>
            <a:r>
              <a:rPr sz="24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Verordnungsvoraussetzungen</a:t>
            </a:r>
            <a:r>
              <a:rPr sz="24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ist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insbesondere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bei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unklaren</a:t>
            </a:r>
            <a:r>
              <a:rPr sz="24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Fällen 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diese</a:t>
            </a:r>
            <a:r>
              <a:rPr sz="240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Option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zu</a:t>
            </a:r>
            <a:r>
              <a:rPr sz="2400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nutzen.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Dies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gilt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auch</a:t>
            </a:r>
            <a:r>
              <a:rPr sz="24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für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das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Ausstellen</a:t>
            </a:r>
            <a:r>
              <a:rPr sz="2400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von 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Folgeverordnungen</a:t>
            </a:r>
            <a:r>
              <a:rPr sz="24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durch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weiter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behandelnde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Ärzte,</a:t>
            </a:r>
            <a:r>
              <a:rPr sz="24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wenn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die</a:t>
            </a:r>
            <a:r>
              <a:rPr sz="24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Erstverordnung 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ohne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Genehmigung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erfolgt</a:t>
            </a:r>
            <a:r>
              <a:rPr sz="24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ist.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207002"/>
            <a:ext cx="12191999" cy="178625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583"/>
            <a:ext cx="12192000" cy="6833234"/>
            <a:chOff x="0" y="12583"/>
            <a:chExt cx="12192000" cy="68332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583"/>
              <a:ext cx="12192000" cy="683285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6169" y="6544528"/>
              <a:ext cx="1711578" cy="22465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773808" y="1482089"/>
            <a:ext cx="8644255" cy="1720850"/>
          </a:xfrm>
          <a:prstGeom prst="rect">
            <a:avLst/>
          </a:prstGeom>
          <a:solidFill>
            <a:srgbClr val="FFFFFF">
              <a:alpha val="10195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6330"/>
              </a:lnSpc>
            </a:pPr>
            <a:r>
              <a:rPr sz="6000" spc="-280" dirty="0">
                <a:solidFill>
                  <a:srgbClr val="FFFFFF"/>
                </a:solidFill>
                <a:latin typeface="Arial"/>
                <a:cs typeface="Arial"/>
              </a:rPr>
              <a:t>Vielen</a:t>
            </a:r>
            <a:r>
              <a:rPr sz="6000" spc="-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0" spc="-415" dirty="0">
                <a:solidFill>
                  <a:srgbClr val="FFFFFF"/>
                </a:solidFill>
                <a:latin typeface="Arial"/>
                <a:cs typeface="Arial"/>
              </a:rPr>
              <a:t>Dank</a:t>
            </a:r>
            <a:endParaRPr sz="6000">
              <a:latin typeface="Arial"/>
              <a:cs typeface="Arial"/>
            </a:endParaRPr>
          </a:p>
          <a:p>
            <a:pPr algn="ctr">
              <a:lnSpc>
                <a:spcPts val="6840"/>
              </a:lnSpc>
            </a:pPr>
            <a:r>
              <a:rPr sz="6000" spc="-150" dirty="0">
                <a:solidFill>
                  <a:srgbClr val="FFFFFF"/>
                </a:solidFill>
                <a:latin typeface="Arial"/>
                <a:cs typeface="Arial"/>
              </a:rPr>
              <a:t>für</a:t>
            </a:r>
            <a:r>
              <a:rPr sz="6000" spc="-4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0" spc="-300" dirty="0">
                <a:solidFill>
                  <a:srgbClr val="FFFFFF"/>
                </a:solidFill>
                <a:latin typeface="Arial"/>
                <a:cs typeface="Arial"/>
              </a:rPr>
              <a:t>Ihre</a:t>
            </a:r>
            <a:r>
              <a:rPr sz="6000" spc="-4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0" spc="-290" dirty="0">
                <a:solidFill>
                  <a:srgbClr val="FFFFFF"/>
                </a:solidFill>
                <a:latin typeface="Arial"/>
                <a:cs typeface="Arial"/>
              </a:rPr>
              <a:t>Aufmerksamkeit</a:t>
            </a:r>
            <a:endParaRPr sz="6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89F71C-4CEB-9EC7-ACE8-B57EA4968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ESCAPE-STUDIE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B09809B-2EEE-77A9-2602-8AF2667FF5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Dr. Yvonne Wagner</a:t>
            </a:r>
          </a:p>
        </p:txBody>
      </p:sp>
    </p:spTree>
    <p:extLst>
      <p:ext uri="{BB962C8B-B14F-4D97-AF65-F5344CB8AC3E}">
        <p14:creationId xmlns:p14="http://schemas.microsoft.com/office/powerpoint/2010/main" val="6536672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897922-A41C-A2ED-E3CD-3F62EF38E6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2410" y="363197"/>
            <a:ext cx="10467179" cy="392031"/>
          </a:xfrm>
        </p:spPr>
        <p:txBody>
          <a:bodyPr/>
          <a:lstStyle/>
          <a:p>
            <a:r>
              <a:rPr lang="de-DE" dirty="0"/>
              <a:t>ESCAPE – STUDIE: </a:t>
            </a:r>
            <a:br>
              <a:rPr lang="de-DE" dirty="0"/>
            </a:br>
            <a:r>
              <a:rPr lang="de-DE" dirty="0"/>
              <a:t>Extract Study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Cannamedical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Pain </a:t>
            </a:r>
            <a:r>
              <a:rPr lang="de-DE" dirty="0" err="1"/>
              <a:t>Ease</a:t>
            </a:r>
            <a:endParaRPr lang="de-DE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7EDC531-20AD-DF3F-EE0F-1FA90396661C}"/>
              </a:ext>
            </a:extLst>
          </p:cNvPr>
          <p:cNvGrpSpPr/>
          <p:nvPr/>
        </p:nvGrpSpPr>
        <p:grpSpPr>
          <a:xfrm>
            <a:off x="863446" y="1414457"/>
            <a:ext cx="3031354" cy="4878259"/>
            <a:chOff x="9209105" y="709893"/>
            <a:chExt cx="3031354" cy="4878259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A14FED11-FE7E-EAE6-A27A-6589A3972627}"/>
                </a:ext>
              </a:extLst>
            </p:cNvPr>
            <p:cNvSpPr txBox="1"/>
            <p:nvPr/>
          </p:nvSpPr>
          <p:spPr>
            <a:xfrm>
              <a:off x="9209105" y="709893"/>
              <a:ext cx="3031354" cy="487825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erriweather Sans" pitchFamily="2" charset="77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Merriweather Sans" pitchFamily="2" charset="77"/>
                  <a:ea typeface="+mn-ea"/>
                  <a:cs typeface="+mn-cs"/>
                </a:rPr>
                <a:t>Wagner</a:t>
              </a:r>
              <a:r>
                <a:rPr lang="de-DE" sz="1100" kern="1200" dirty="0">
                  <a:solidFill>
                    <a:srgbClr val="222222"/>
                  </a:solidFill>
                  <a:latin typeface="Merriweather Sans" pitchFamily="2" charset="77"/>
                  <a:ea typeface="+mn-ea"/>
                  <a:cs typeface="+mn-cs"/>
                </a:rPr>
                <a:t> </a:t>
              </a: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Merriweather Sans" pitchFamily="2" charset="77"/>
                  <a:ea typeface="+mn-ea"/>
                  <a:cs typeface="+mn-cs"/>
                </a:rPr>
                <a:t>Y., Samel I., Probst K., Schollenberger L., Ruckes C., </a:t>
              </a:r>
              <a:r>
                <a:rPr kumimoji="0" lang="de-DE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Merriweather Sans" pitchFamily="2" charset="77"/>
                  <a:ea typeface="+mn-ea"/>
                  <a:cs typeface="+mn-cs"/>
                </a:rPr>
                <a:t>Nadstawek</a:t>
              </a: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Merriweather Sans" pitchFamily="2" charset="77"/>
                  <a:ea typeface="+mn-ea"/>
                  <a:cs typeface="+mn-cs"/>
                </a:rPr>
                <a:t> J. </a:t>
              </a:r>
              <a:br>
                <a:rPr lang="de-DE" sz="1100" i="1" kern="1200" dirty="0">
                  <a:solidFill>
                    <a:srgbClr val="222222"/>
                  </a:solidFill>
                  <a:latin typeface="Merriweather Sans" pitchFamily="2" charset="77"/>
                  <a:ea typeface="+mn-ea"/>
                  <a:cs typeface="+mn-cs"/>
                </a:rPr>
              </a:br>
              <a:b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Merriweather Sans" pitchFamily="2" charset="77"/>
                  <a:ea typeface="+mn-ea"/>
                  <a:cs typeface="+mn-cs"/>
                </a:rPr>
              </a:br>
              <a:r>
                <a:rPr kumimoji="0" lang="de-DE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Merriweather Sans" pitchFamily="2" charset="77"/>
                  <a:ea typeface="+mn-ea"/>
                  <a:cs typeface="+mn-cs"/>
                </a:rPr>
                <a:t>How</a:t>
              </a: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Merriweather Sans" pitchFamily="2" charset="77"/>
                  <a:ea typeface="+mn-ea"/>
                  <a:cs typeface="+mn-cs"/>
                </a:rPr>
                <a:t> </a:t>
              </a:r>
              <a:r>
                <a:rPr kumimoji="0" lang="de-DE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Merriweather Sans" pitchFamily="2" charset="77"/>
                  <a:ea typeface="+mn-ea"/>
                  <a:cs typeface="+mn-cs"/>
                </a:rPr>
                <a:t>to</a:t>
              </a: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Merriweather Sans" pitchFamily="2" charset="77"/>
                  <a:ea typeface="+mn-ea"/>
                  <a:cs typeface="+mn-cs"/>
                </a:rPr>
                <a:t> ESCAPE </a:t>
              </a:r>
              <a:r>
                <a:rPr kumimoji="0" lang="de-DE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Merriweather Sans" pitchFamily="2" charset="77"/>
                  <a:ea typeface="+mn-ea"/>
                  <a:cs typeface="+mn-cs"/>
                </a:rPr>
                <a:t>from</a:t>
              </a: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Merriweather Sans" pitchFamily="2" charset="77"/>
                  <a:ea typeface="+mn-ea"/>
                  <a:cs typeface="+mn-cs"/>
                </a:rPr>
                <a:t> Pain? </a:t>
              </a:r>
              <a:b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Merriweather Sans" pitchFamily="2" charset="77"/>
                  <a:ea typeface="+mn-ea"/>
                  <a:cs typeface="+mn-cs"/>
                </a:rPr>
              </a:b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Merriweather Sans" pitchFamily="2" charset="77"/>
                  <a:ea typeface="+mn-ea"/>
                  <a:cs typeface="+mn-cs"/>
                </a:rPr>
                <a:t>An </a:t>
              </a:r>
              <a:r>
                <a:rPr kumimoji="0" lang="de-DE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Merriweather Sans" pitchFamily="2" charset="77"/>
                  <a:ea typeface="+mn-ea"/>
                  <a:cs typeface="+mn-cs"/>
                </a:rPr>
                <a:t>Observational</a:t>
              </a: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Merriweather Sans" pitchFamily="2" charset="77"/>
                  <a:ea typeface="+mn-ea"/>
                  <a:cs typeface="+mn-cs"/>
                </a:rPr>
                <a:t> Study on </a:t>
              </a:r>
              <a:r>
                <a:rPr kumimoji="0" lang="de-DE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Merriweather Sans" pitchFamily="2" charset="77"/>
                  <a:ea typeface="+mn-ea"/>
                  <a:cs typeface="+mn-cs"/>
                </a:rPr>
                <a:t>Improving</a:t>
              </a: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Merriweather Sans" pitchFamily="2" charset="77"/>
                  <a:ea typeface="+mn-ea"/>
                  <a:cs typeface="+mn-cs"/>
                </a:rPr>
                <a:t> Pain and Quality </a:t>
              </a:r>
              <a:r>
                <a:rPr kumimoji="0" lang="de-DE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Merriweather Sans" pitchFamily="2" charset="77"/>
                  <a:ea typeface="+mn-ea"/>
                  <a:cs typeface="+mn-cs"/>
                </a:rPr>
                <a:t>of</a:t>
              </a: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Merriweather Sans" pitchFamily="2" charset="77"/>
                  <a:ea typeface="+mn-ea"/>
                  <a:cs typeface="+mn-cs"/>
                </a:rPr>
                <a:t> Life </a:t>
              </a:r>
              <a:r>
                <a:rPr kumimoji="0" lang="de-DE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Merriweather Sans" pitchFamily="2" charset="77"/>
                  <a:ea typeface="+mn-ea"/>
                  <a:cs typeface="+mn-cs"/>
                </a:rPr>
                <a:t>with</a:t>
              </a: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Merriweather Sans" pitchFamily="2" charset="77"/>
                  <a:ea typeface="+mn-ea"/>
                  <a:cs typeface="+mn-cs"/>
                </a:rPr>
                <a:t> </a:t>
              </a:r>
              <a:r>
                <a:rPr kumimoji="0" lang="de-DE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Merriweather Sans" pitchFamily="2" charset="77"/>
                  <a:ea typeface="+mn-ea"/>
                  <a:cs typeface="+mn-cs"/>
                </a:rPr>
                <a:t>the</a:t>
              </a: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Merriweather Sans" pitchFamily="2" charset="77"/>
                  <a:ea typeface="+mn-ea"/>
                  <a:cs typeface="+mn-cs"/>
                </a:rPr>
                <a:t> </a:t>
              </a:r>
              <a:r>
                <a:rPr kumimoji="0" lang="de-DE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Merriweather Sans" pitchFamily="2" charset="77"/>
                  <a:ea typeface="+mn-ea"/>
                  <a:cs typeface="+mn-cs"/>
                </a:rPr>
                <a:t>Cannamedical</a:t>
              </a:r>
              <a:r>
                <a:rPr kumimoji="0" lang="de-DE" sz="11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Merriweather Sans" pitchFamily="2" charset="77"/>
                  <a:ea typeface="+mn-ea"/>
                  <a:cs typeface="+mn-cs"/>
                </a:rPr>
                <a:t>®</a:t>
              </a: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Merriweather Sans" pitchFamily="2" charset="77"/>
                  <a:ea typeface="+mn-ea"/>
                  <a:cs typeface="+mn-cs"/>
                </a:rPr>
                <a:t> Hybrid Cannabis Extract. </a:t>
              </a:r>
              <a:b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Merriweather Sans" pitchFamily="2" charset="77"/>
                  <a:ea typeface="+mn-ea"/>
                  <a:cs typeface="+mn-cs"/>
                </a:rPr>
              </a:br>
              <a:b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Merriweather Sans" pitchFamily="2" charset="77"/>
                  <a:ea typeface="+mn-ea"/>
                  <a:cs typeface="+mn-cs"/>
                </a:rPr>
              </a:br>
              <a:r>
                <a:rPr kumimoji="0" lang="de-DE" sz="11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Merriweather Sans" pitchFamily="2" charset="77"/>
                  <a:ea typeface="+mn-ea"/>
                  <a:cs typeface="+mn-cs"/>
                </a:rPr>
                <a:t>Adv</a:t>
              </a:r>
              <a:r>
                <a:rPr kumimoji="0" lang="de-DE" sz="1100" b="0" i="1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Merriweather Sans" pitchFamily="2" charset="77"/>
                  <a:ea typeface="+mn-ea"/>
                  <a:cs typeface="+mn-cs"/>
                </a:rPr>
                <a:t> </a:t>
              </a:r>
              <a:r>
                <a:rPr kumimoji="0" lang="de-DE" sz="11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Merriweather Sans" pitchFamily="2" charset="77"/>
                  <a:ea typeface="+mn-ea"/>
                  <a:cs typeface="+mn-cs"/>
                </a:rPr>
                <a:t>Ther</a:t>
              </a: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Merriweather Sans" pitchFamily="2" charset="77"/>
                  <a:ea typeface="+mn-ea"/>
                  <a:cs typeface="+mn-cs"/>
                </a:rPr>
                <a:t> (2025).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erriweather Sans" pitchFamily="2" charset="77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erriweather Sans" pitchFamily="2" charset="77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Merriweather Sans" pitchFamily="2" charset="77"/>
                  <a:ea typeface="+mn-ea"/>
                  <a:cs typeface="+mn-cs"/>
                </a:rPr>
                <a:t>Full</a:t>
              </a: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Merriweather Sans" pitchFamily="2" charset="77"/>
                  <a:ea typeface="+mn-ea"/>
                  <a:cs typeface="+mn-cs"/>
                </a:rPr>
                <a:t> open </a:t>
              </a:r>
              <a:r>
                <a:rPr kumimoji="0" lang="de-DE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Merriweather Sans" pitchFamily="2" charset="77"/>
                  <a:ea typeface="+mn-ea"/>
                  <a:cs typeface="+mn-cs"/>
                </a:rPr>
                <a:t>access</a:t>
              </a: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Merriweather Sans" pitchFamily="2" charset="77"/>
                  <a:ea typeface="+mn-ea"/>
                  <a:cs typeface="+mn-cs"/>
                </a:rPr>
                <a:t>:</a:t>
              </a:r>
              <a:br>
                <a:rPr kumimoji="0" lang="de-DE" sz="1400" b="0" i="1" u="none" strike="noStrike" kern="1200" cap="none" spc="5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ill corp med book" charset="0"/>
                  <a:ea typeface="+mn-ea"/>
                  <a:cs typeface="+mn-cs"/>
                </a:rPr>
              </a:br>
              <a:r>
                <a:rPr kumimoji="0" lang="de-DE" sz="1200" b="0" i="1" u="none" strike="noStrike" kern="1200" cap="none" spc="5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ill corp med book" charset="0"/>
                  <a:ea typeface="+mn-ea"/>
                  <a:cs typeface="+mn-cs"/>
                  <a:hlinkClick r:id="rId2"/>
                </a:rPr>
                <a:t>https://link.springer.com/article/10.1007/s12325-025-03262-z</a:t>
              </a:r>
              <a:endParaRPr kumimoji="0" lang="de-DE" sz="1200" b="0" i="1" u="none" strike="noStrike" kern="1200" cap="none" spc="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ill corp med book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1" u="none" strike="noStrike" kern="1200" cap="none" spc="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ill corp med book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1" u="none" strike="noStrike" kern="1200" cap="none" spc="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ill corp med book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1" u="none" strike="noStrike" kern="1200" cap="none" spc="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ill corp med book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1" u="none" strike="noStrike" kern="1200" cap="none" spc="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ill corp med book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1" u="none" strike="noStrike" kern="1200" cap="none" spc="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ill corp med book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1" u="none" strike="noStrike" kern="1200" cap="none" spc="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ill corp med book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1" u="none" strike="noStrike" kern="1200" cap="none" spc="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ill corp med book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1" u="none" strike="noStrike" kern="1200" cap="none" spc="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ill corp med book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1" u="none" strike="noStrike" kern="1200" cap="none" spc="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ill corp med book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1" u="none" strike="noStrike" kern="1200" cap="none" spc="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ill corp med book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de-DE" sz="1200" i="1" kern="1200" spc="50" dirty="0">
                <a:solidFill>
                  <a:srgbClr val="0070C0"/>
                </a:solidFill>
                <a:latin typeface="bill corp med book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de-DE" sz="1200" i="1" kern="1200" spc="50" dirty="0">
                <a:solidFill>
                  <a:srgbClr val="0070C0"/>
                </a:solidFill>
                <a:latin typeface="bill corp med book" charset="0"/>
                <a:ea typeface="+mn-ea"/>
                <a:cs typeface="+mn-cs"/>
              </a:endParaRPr>
            </a:p>
          </p:txBody>
        </p:sp>
        <p:pic>
          <p:nvPicPr>
            <p:cNvPr id="5" name="Grafik 4" descr="Ein Bild, das Text, Screenshot, Schrift, Dokument enthält.&#10;&#10;Automatisch generierte Beschreibung">
              <a:extLst>
                <a:ext uri="{FF2B5EF4-FFF2-40B4-BE49-F238E27FC236}">
                  <a16:creationId xmlns:a16="http://schemas.microsoft.com/office/drawing/2014/main" id="{1B1CBD92-5D8A-5AB1-9DAB-2413A464F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5907"/>
            <a:stretch/>
          </p:blipFill>
          <p:spPr>
            <a:xfrm>
              <a:off x="9558122" y="3413923"/>
              <a:ext cx="2333320" cy="1912212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6" name="Textfeld 5">
            <a:extLst>
              <a:ext uri="{FF2B5EF4-FFF2-40B4-BE49-F238E27FC236}">
                <a16:creationId xmlns:a16="http://schemas.microsoft.com/office/drawing/2014/main" id="{242D5E0E-A506-B8B4-D121-6187B95E1C5F}"/>
              </a:ext>
            </a:extLst>
          </p:cNvPr>
          <p:cNvSpPr txBox="1"/>
          <p:nvPr/>
        </p:nvSpPr>
        <p:spPr>
          <a:xfrm>
            <a:off x="8153400" y="1414457"/>
            <a:ext cx="3939793" cy="321869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5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bill corp med book" charset="0"/>
                <a:ea typeface="+mn-ea"/>
                <a:cs typeface="+mn-cs"/>
              </a:rPr>
              <a:t>Studienmedikation:</a:t>
            </a:r>
            <a:br>
              <a:rPr kumimoji="0" lang="de-DE" sz="1400" b="0" i="0" u="none" strike="noStrike" kern="1200" cap="none" spc="5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bill corp med book" charset="0"/>
                <a:ea typeface="+mn-ea"/>
                <a:cs typeface="+mn-cs"/>
              </a:rPr>
            </a:br>
            <a:r>
              <a:rPr kumimoji="0" lang="de-DE" sz="1400" b="0" i="0" u="none" strike="noStrike" kern="1200" cap="none" spc="50" normalizeH="0" baseline="0" noProof="0" dirty="0" err="1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bill corp med book" charset="0"/>
                <a:ea typeface="+mn-ea"/>
                <a:cs typeface="+mn-cs"/>
              </a:rPr>
              <a:t>Cannamedical</a:t>
            </a:r>
            <a:r>
              <a:rPr kumimoji="0" lang="de-DE" sz="1400" b="0" i="0" u="none" strike="noStrike" kern="1200" cap="none" spc="5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bill corp med book" charset="0"/>
                <a:ea typeface="+mn-ea"/>
                <a:cs typeface="+mn-cs"/>
              </a:rPr>
              <a:t>® Hybrid Cannabis Extrakt THC25:CBD25</a:t>
            </a:r>
            <a:br>
              <a:rPr kumimoji="0" lang="de-DE" sz="1400" b="0" i="0" u="none" strike="noStrike" kern="1200" cap="none" spc="5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bill corp med book" charset="0"/>
                <a:ea typeface="+mn-ea"/>
                <a:cs typeface="+mn-cs"/>
              </a:rPr>
            </a:br>
            <a:r>
              <a:rPr kumimoji="0" lang="de-DE" sz="1400" b="0" i="0" u="none" strike="noStrike" kern="1200" cap="none" spc="5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bill corp med book" charset="0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5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bill corp med book" charset="0"/>
                <a:ea typeface="+mn-ea"/>
                <a:cs typeface="+mn-cs"/>
              </a:rPr>
              <a:t>Studiendesign: </a:t>
            </a:r>
            <a:br>
              <a:rPr kumimoji="0" lang="de-DE" sz="1400" b="0" i="0" u="none" strike="noStrike" kern="1200" cap="none" spc="5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bill corp med book" charset="0"/>
                <a:ea typeface="+mn-ea"/>
                <a:cs typeface="+mn-cs"/>
              </a:rPr>
            </a:br>
            <a:r>
              <a:rPr kumimoji="0" lang="de-DE" sz="1400" b="0" i="0" u="none" strike="noStrike" kern="1200" cap="none" spc="5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bill corp med book" charset="0"/>
                <a:ea typeface="+mn-ea"/>
                <a:cs typeface="+mn-cs"/>
              </a:rPr>
              <a:t>Multizentrisch, nicht-interventionell</a:t>
            </a:r>
            <a:br>
              <a:rPr kumimoji="0" lang="de-DE" sz="1400" b="0" i="0" u="none" strike="noStrike" kern="1200" cap="none" spc="5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bill corp med book" charset="0"/>
                <a:ea typeface="+mn-ea"/>
                <a:cs typeface="+mn-cs"/>
              </a:rPr>
            </a:br>
            <a:endParaRPr kumimoji="0" lang="de-DE" sz="1400" b="0" i="0" u="none" strike="noStrike" kern="1200" cap="none" spc="5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bill corp med book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5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bill corp med book" charset="0"/>
                <a:ea typeface="+mn-ea"/>
                <a:cs typeface="+mn-cs"/>
              </a:rPr>
              <a:t>Teilnehmer: </a:t>
            </a:r>
            <a:br>
              <a:rPr kumimoji="0" lang="de-DE" sz="1400" b="0" i="0" u="none" strike="noStrike" kern="1200" cap="none" spc="5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bill corp med book" charset="0"/>
                <a:ea typeface="+mn-ea"/>
                <a:cs typeface="+mn-cs"/>
              </a:rPr>
            </a:br>
            <a:r>
              <a:rPr kumimoji="0" lang="de-DE" sz="1400" b="0" i="0" u="none" strike="noStrike" kern="1200" cap="none" spc="5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bill corp med book" charset="0"/>
                <a:ea typeface="+mn-ea"/>
                <a:cs typeface="+mn-cs"/>
              </a:rPr>
              <a:t>64 Erwachsene mit chronischen Schmerzen, bei denen konventionelle Schmerztherapien versagt hatten.</a:t>
            </a:r>
            <a:br>
              <a:rPr kumimoji="0" lang="de-DE" sz="1400" b="0" i="0" u="none" strike="noStrike" kern="1200" cap="none" spc="5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bill corp med book" charset="0"/>
                <a:ea typeface="+mn-ea"/>
                <a:cs typeface="+mn-cs"/>
              </a:rPr>
            </a:br>
            <a:endParaRPr kumimoji="0" lang="de-DE" sz="1400" b="0" i="0" u="none" strike="noStrike" kern="1200" cap="none" spc="5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bill corp med book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5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bill corp med book" charset="0"/>
                <a:ea typeface="+mn-ea"/>
                <a:cs typeface="+mn-cs"/>
              </a:rPr>
              <a:t>Beobachtungszeitraum: </a:t>
            </a:r>
            <a:br>
              <a:rPr kumimoji="0" lang="de-DE" sz="1400" b="0" i="0" u="none" strike="noStrike" kern="1200" cap="none" spc="5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bill corp med book" charset="0"/>
                <a:ea typeface="+mn-ea"/>
                <a:cs typeface="+mn-cs"/>
              </a:rPr>
            </a:br>
            <a:r>
              <a:rPr kumimoji="0" lang="de-DE" sz="1400" b="0" i="0" u="none" strike="noStrike" kern="1200" cap="none" spc="5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bill corp med book" charset="0"/>
                <a:ea typeface="+mn-ea"/>
                <a:cs typeface="+mn-cs"/>
              </a:rPr>
              <a:t>bis zu 6 Monaten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1400" kern="1200" spc="50" dirty="0">
              <a:solidFill>
                <a:srgbClr val="575756"/>
              </a:solidFill>
              <a:latin typeface="bill corp med book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5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bill corp med book" charset="0"/>
                <a:ea typeface="+mn-ea"/>
                <a:cs typeface="+mn-cs"/>
              </a:rPr>
              <a:t>Schmerzintensität (NRS), Schmerzinterferenz &amp; Lebensqualität (BPI), Zufriedenheit Patient &amp; Arzt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C3D6F63-BF40-DFBE-059A-85DDAE4B6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0525" y="1420528"/>
            <a:ext cx="3204879" cy="487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41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583"/>
            <a:ext cx="12192000" cy="683285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12583"/>
            <a:ext cx="12192000" cy="6833234"/>
          </a:xfrm>
          <a:custGeom>
            <a:avLst/>
            <a:gdLst/>
            <a:ahLst/>
            <a:cxnLst/>
            <a:rect l="l" t="t" r="r" b="b"/>
            <a:pathLst>
              <a:path w="12192000" h="6833234">
                <a:moveTo>
                  <a:pt x="12192000" y="0"/>
                </a:moveTo>
                <a:lnTo>
                  <a:pt x="0" y="0"/>
                </a:lnTo>
                <a:lnTo>
                  <a:pt x="0" y="6832854"/>
                </a:lnTo>
                <a:lnTo>
                  <a:pt x="12192000" y="6832854"/>
                </a:lnTo>
                <a:lnTo>
                  <a:pt x="12192000" y="0"/>
                </a:lnTo>
                <a:close/>
              </a:path>
            </a:pathLst>
          </a:custGeom>
          <a:solidFill>
            <a:srgbClr val="2C2A52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96169" y="6544528"/>
            <a:ext cx="1711578" cy="22465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982961" y="6314033"/>
            <a:ext cx="206883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solidFill>
                  <a:srgbClr val="FFFFFF"/>
                </a:solidFill>
                <a:latin typeface="Arial Narrow"/>
                <a:cs typeface="Arial Narrow"/>
              </a:rPr>
              <a:t>Mit</a:t>
            </a:r>
            <a:r>
              <a:rPr sz="1100" spc="5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100" spc="65" dirty="0">
                <a:solidFill>
                  <a:srgbClr val="FFFFFF"/>
                </a:solidFill>
                <a:latin typeface="Arial Narrow"/>
                <a:cs typeface="Arial Narrow"/>
              </a:rPr>
              <a:t>freundlicher</a:t>
            </a:r>
            <a:r>
              <a:rPr sz="1100" spc="2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100" spc="80" dirty="0">
                <a:solidFill>
                  <a:srgbClr val="FFFFFF"/>
                </a:solidFill>
                <a:latin typeface="Arial Narrow"/>
                <a:cs typeface="Arial Narrow"/>
              </a:rPr>
              <a:t>Unterstützung</a:t>
            </a:r>
            <a:r>
              <a:rPr sz="1100" spc="2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100" spc="60" dirty="0">
                <a:solidFill>
                  <a:srgbClr val="FFFFFF"/>
                </a:solidFill>
                <a:latin typeface="Arial Narrow"/>
                <a:cs typeface="Arial Narrow"/>
              </a:rPr>
              <a:t>der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59661" y="1867611"/>
            <a:ext cx="9462135" cy="812165"/>
          </a:xfrm>
          <a:prstGeom prst="rect">
            <a:avLst/>
          </a:prstGeom>
          <a:solidFill>
            <a:srgbClr val="FFFFFF">
              <a:alpha val="10195"/>
            </a:srgbClr>
          </a:solidFill>
        </p:spPr>
        <p:txBody>
          <a:bodyPr vert="horz" wrap="square" lIns="0" tIns="184150" rIns="0" bIns="0" rtlCol="0">
            <a:spAutoFit/>
          </a:bodyPr>
          <a:lstStyle/>
          <a:p>
            <a:pPr marL="180340">
              <a:lnSpc>
                <a:spcPct val="100000"/>
              </a:lnSpc>
              <a:spcBef>
                <a:spcPts val="1450"/>
              </a:spcBef>
            </a:pPr>
            <a:r>
              <a:rPr sz="2800" b="1" dirty="0">
                <a:latin typeface="Verdana"/>
                <a:cs typeface="Verdana"/>
              </a:rPr>
              <a:t>CHRONISCHE</a:t>
            </a:r>
            <a:r>
              <a:rPr sz="2800" b="1" spc="-215" dirty="0">
                <a:latin typeface="Verdana"/>
                <a:cs typeface="Verdana"/>
              </a:rPr>
              <a:t> </a:t>
            </a:r>
            <a:r>
              <a:rPr sz="2800" b="1" spc="-10" dirty="0">
                <a:latin typeface="Verdana"/>
                <a:cs typeface="Verdana"/>
              </a:rPr>
              <a:t>NEUROPATHISCHE</a:t>
            </a:r>
            <a:r>
              <a:rPr sz="2800" b="1" spc="-210" dirty="0">
                <a:latin typeface="Verdana"/>
                <a:cs typeface="Verdana"/>
              </a:rPr>
              <a:t> </a:t>
            </a:r>
            <a:r>
              <a:rPr sz="2800" b="1" spc="-10" dirty="0">
                <a:latin typeface="Verdana"/>
                <a:cs typeface="Verdana"/>
              </a:rPr>
              <a:t>SCHMERZEN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59661" y="3180460"/>
            <a:ext cx="9462135" cy="1325880"/>
          </a:xfrm>
          <a:prstGeom prst="rect">
            <a:avLst/>
          </a:prstGeom>
          <a:solidFill>
            <a:srgbClr val="FFFFFF">
              <a:alpha val="10195"/>
            </a:srgbClr>
          </a:solidFill>
        </p:spPr>
        <p:txBody>
          <a:bodyPr vert="horz" wrap="square" lIns="0" tIns="186690" rIns="0" bIns="0" rtlCol="0">
            <a:spAutoFit/>
          </a:bodyPr>
          <a:lstStyle/>
          <a:p>
            <a:pPr marL="1111250" marR="1805305">
              <a:lnSpc>
                <a:spcPts val="2590"/>
              </a:lnSpc>
              <a:spcBef>
                <a:spcPts val="1470"/>
              </a:spcBef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Cannabisbasierte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Medikamente</a:t>
            </a:r>
            <a:r>
              <a:rPr sz="24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können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als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Drittlinientherapie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für</a:t>
            </a:r>
            <a:r>
              <a:rPr sz="24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chronische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neuropathische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Schmerzen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eingesetzt</a:t>
            </a:r>
            <a:r>
              <a:rPr sz="24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werden.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55852" y="6137249"/>
            <a:ext cx="624014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50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4"/>
              </a:rPr>
              <a:t>https://www.bfarm.de/SharedDocs/Downloads/DE/BfArM/Publikationen/Bundesgesundheitsblatt/2019-</a:t>
            </a:r>
            <a:r>
              <a:rPr sz="1050" u="sng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4"/>
              </a:rPr>
              <a:t>07-</a:t>
            </a:r>
            <a:r>
              <a:rPr sz="10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4"/>
              </a:rPr>
              <a:t>Haeuser_Petzke.pdf?</a:t>
            </a:r>
            <a:r>
              <a:rPr sz="1050" u="sng" spc="14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4"/>
              </a:rPr>
              <a:t>  </a:t>
            </a:r>
            <a:r>
              <a:rPr sz="1050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4"/>
              </a:rPr>
              <a:t>blob=publicationFile</a:t>
            </a: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05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30" dirty="0">
                <a:solidFill>
                  <a:srgbClr val="FFFFFF"/>
                </a:solidFill>
                <a:latin typeface="Arial"/>
                <a:cs typeface="Arial"/>
              </a:rPr>
              <a:t>abgerufen</a:t>
            </a:r>
            <a:r>
              <a:rPr sz="105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am</a:t>
            </a:r>
            <a:r>
              <a:rPr sz="105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30.7.2025</a:t>
            </a:r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7126D-927E-0346-2F6A-095CF6323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9C1228-12B5-2047-1D05-F1AE4B4B3C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2045" y="332671"/>
            <a:ext cx="11332028" cy="392031"/>
          </a:xfrm>
        </p:spPr>
        <p:txBody>
          <a:bodyPr/>
          <a:lstStyle/>
          <a:p>
            <a:r>
              <a:rPr lang="de-DE" dirty="0"/>
              <a:t>DIE STUDIENPOPULATION – Teil 1 </a:t>
            </a:r>
            <a:br>
              <a:rPr lang="de-DE" dirty="0"/>
            </a:br>
            <a:r>
              <a:rPr lang="de-DE" sz="1800" dirty="0">
                <a:solidFill>
                  <a:schemeClr val="tx1"/>
                </a:solidFill>
              </a:rPr>
              <a:t>Anzahl Gesamt = 64 davon; Durchschnittsalter (Mean) = 55.72 Jahre</a:t>
            </a:r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4AAEE267-2A7F-6A36-74F7-2C824DDFBE72}"/>
              </a:ext>
            </a:extLst>
          </p:cNvPr>
          <p:cNvGraphicFramePr/>
          <p:nvPr/>
        </p:nvGraphicFramePr>
        <p:xfrm>
          <a:off x="3973945" y="1274617"/>
          <a:ext cx="3492995" cy="2448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D0B3D401-D87F-FB05-CAA3-7CF367C263C2}"/>
              </a:ext>
            </a:extLst>
          </p:cNvPr>
          <p:cNvGraphicFramePr/>
          <p:nvPr/>
        </p:nvGraphicFramePr>
        <p:xfrm>
          <a:off x="472046" y="3881236"/>
          <a:ext cx="3312883" cy="2461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40EB0622-D001-E730-6CA4-BA5228ADABD0}"/>
              </a:ext>
            </a:extLst>
          </p:cNvPr>
          <p:cNvGraphicFramePr/>
          <p:nvPr/>
        </p:nvGraphicFramePr>
        <p:xfrm>
          <a:off x="3977244" y="3881237"/>
          <a:ext cx="4237511" cy="2448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feld 8">
            <a:extLst>
              <a:ext uri="{FF2B5EF4-FFF2-40B4-BE49-F238E27FC236}">
                <a16:creationId xmlns:a16="http://schemas.microsoft.com/office/drawing/2014/main" id="{3710F753-1C21-42B2-1025-F0933F428CF5}"/>
              </a:ext>
            </a:extLst>
          </p:cNvPr>
          <p:cNvSpPr txBox="1"/>
          <p:nvPr/>
        </p:nvSpPr>
        <p:spPr>
          <a:xfrm>
            <a:off x="10658764" y="196734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11" name="Diagramm 10">
            <a:extLst>
              <a:ext uri="{FF2B5EF4-FFF2-40B4-BE49-F238E27FC236}">
                <a16:creationId xmlns:a16="http://schemas.microsoft.com/office/drawing/2014/main" id="{33E22274-140D-65EC-FDD8-4D9471B962C6}"/>
              </a:ext>
            </a:extLst>
          </p:cNvPr>
          <p:cNvGraphicFramePr/>
          <p:nvPr/>
        </p:nvGraphicFramePr>
        <p:xfrm>
          <a:off x="8407070" y="3881236"/>
          <a:ext cx="3312883" cy="2423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" name="Diagramm 12">
            <a:extLst>
              <a:ext uri="{FF2B5EF4-FFF2-40B4-BE49-F238E27FC236}">
                <a16:creationId xmlns:a16="http://schemas.microsoft.com/office/drawing/2014/main" id="{E2B292C2-F9FD-1997-20A9-091705C74441}"/>
              </a:ext>
            </a:extLst>
          </p:cNvPr>
          <p:cNvGraphicFramePr/>
          <p:nvPr/>
        </p:nvGraphicFramePr>
        <p:xfrm>
          <a:off x="7655955" y="1274617"/>
          <a:ext cx="4064000" cy="2448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5" name="Diagramm 14">
            <a:extLst>
              <a:ext uri="{FF2B5EF4-FFF2-40B4-BE49-F238E27FC236}">
                <a16:creationId xmlns:a16="http://schemas.microsoft.com/office/drawing/2014/main" id="{6FAB08DD-37ED-0D01-88AA-7FA9218D9CED}"/>
              </a:ext>
            </a:extLst>
          </p:cNvPr>
          <p:cNvGraphicFramePr/>
          <p:nvPr/>
        </p:nvGraphicFramePr>
        <p:xfrm>
          <a:off x="472045" y="1274617"/>
          <a:ext cx="3312885" cy="1117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6" name="Diagramm 15">
            <a:extLst>
              <a:ext uri="{FF2B5EF4-FFF2-40B4-BE49-F238E27FC236}">
                <a16:creationId xmlns:a16="http://schemas.microsoft.com/office/drawing/2014/main" id="{08F90E80-7AE1-2CBC-9531-276B5719A0F0}"/>
              </a:ext>
            </a:extLst>
          </p:cNvPr>
          <p:cNvGraphicFramePr/>
          <p:nvPr/>
        </p:nvGraphicFramePr>
        <p:xfrm>
          <a:off x="472045" y="2605091"/>
          <a:ext cx="3312884" cy="1117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4563764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54FB66-6A82-16C4-4BB8-5478E53AF0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Studienpopulation Teil 2</a:t>
            </a:r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E642DC4F-1DE7-D31D-851C-0BB4F8DCF7B3}"/>
              </a:ext>
            </a:extLst>
          </p:cNvPr>
          <p:cNvGraphicFramePr/>
          <p:nvPr/>
        </p:nvGraphicFramePr>
        <p:xfrm>
          <a:off x="1197429" y="1458685"/>
          <a:ext cx="10112827" cy="4516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652838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5FCAE-B866-5E9F-5682-F8A8D4C92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907879-894C-26B9-8557-D6ADA7304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5294" y="465428"/>
            <a:ext cx="9413106" cy="392031"/>
          </a:xfrm>
        </p:spPr>
        <p:txBody>
          <a:bodyPr/>
          <a:lstStyle/>
          <a:p>
            <a:r>
              <a:rPr lang="de-DE" dirty="0"/>
              <a:t>Ergebnisse Teil 1: Schmerzintensität im Verlauf der Studie</a:t>
            </a:r>
            <a:br>
              <a:rPr lang="de-DE" dirty="0"/>
            </a:br>
            <a:endParaRPr lang="de-DE" dirty="0"/>
          </a:p>
        </p:txBody>
      </p: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A87060E5-58C3-CC3A-14D3-455A875FA4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9646751"/>
              </p:ext>
            </p:extLst>
          </p:nvPr>
        </p:nvGraphicFramePr>
        <p:xfrm>
          <a:off x="1109888" y="2876344"/>
          <a:ext cx="4481552" cy="3169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B46BFB07-6B13-0DCC-9D67-10EAFFAADF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4919087"/>
              </p:ext>
            </p:extLst>
          </p:nvPr>
        </p:nvGraphicFramePr>
        <p:xfrm>
          <a:off x="6604106" y="2976705"/>
          <a:ext cx="5118407" cy="3069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EB51A110-DB5A-8F4C-6689-DAF66061CEE0}"/>
              </a:ext>
            </a:extLst>
          </p:cNvPr>
          <p:cNvSpPr txBox="1"/>
          <p:nvPr/>
        </p:nvSpPr>
        <p:spPr>
          <a:xfrm>
            <a:off x="645294" y="971025"/>
            <a:ext cx="11092985" cy="57986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59B86C7-C1F7-129B-2920-8E9DE4B7830F}"/>
              </a:ext>
            </a:extLst>
          </p:cNvPr>
          <p:cNvSpPr txBox="1"/>
          <p:nvPr/>
        </p:nvSpPr>
        <p:spPr>
          <a:xfrm>
            <a:off x="879470" y="1316785"/>
            <a:ext cx="10858809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Im Verlauf der Studie konnten die Patienten beider Gruppen eine deutliche Verbesserung Ihrer Schmerzintensität erreichen.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Die eingangs als „moderat“ (mäßig) klassifizierte Schmerzen mit Werten von 5-6 auf der NRS Skala konnten im Verlauf der Therapie mit dem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Cannamedical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 Cannabisextrakt THC25:CBD25 auf Werte von 2-3 reduziert werden.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5338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1FF30-D8F4-8D34-22D7-08993AB85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9BF933-A61F-D41E-3238-88F1FCBD7B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5294" y="465428"/>
            <a:ext cx="9413106" cy="392031"/>
          </a:xfrm>
        </p:spPr>
        <p:txBody>
          <a:bodyPr/>
          <a:lstStyle/>
          <a:p>
            <a:r>
              <a:rPr lang="de-DE" dirty="0"/>
              <a:t>Ergebnisse Teil 2– Schmerzinterferenz </a:t>
            </a:r>
            <a:br>
              <a:rPr lang="de-DE" dirty="0"/>
            </a:br>
            <a:r>
              <a:rPr lang="de-DE" dirty="0"/>
              <a:t>(Beeinträchtigung durch Schmerzen mittels BPI)</a:t>
            </a:r>
          </a:p>
        </p:txBody>
      </p: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1166E9DA-AF12-4968-6DF6-BA5AFFD59F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637444"/>
              </p:ext>
            </p:extLst>
          </p:nvPr>
        </p:nvGraphicFramePr>
        <p:xfrm>
          <a:off x="903249" y="1905000"/>
          <a:ext cx="6716751" cy="3798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1DBE92B8-DD39-15C6-6A1F-9B7F2EBA4F8A}"/>
              </a:ext>
            </a:extLst>
          </p:cNvPr>
          <p:cNvSpPr txBox="1"/>
          <p:nvPr/>
        </p:nvSpPr>
        <p:spPr>
          <a:xfrm>
            <a:off x="7848600" y="2265200"/>
            <a:ext cx="3935113" cy="34382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Die Studie zeigte eine deutliche Reduktion der Schmerzbeeinträchtigung im Laufe der Therapie mit dem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Cannamedical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 Cannabisextrakt THC25:CBD25. Es konnte in beiden Gruppen eine Verbesserung von 2-3 Punkten erreicht werden (BPI Skala von 0-10).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-webkit-standar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Die gemessene Schmerzinterferenz verbesserte sich dabei in der Gesamtpopulation von 5.39 auf 3.38  – in der Cannabis-naiven Subgruppe von 5.68 auf 2.54.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9317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9E0A46-6B9C-9C21-2B2C-4270269027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051" y="435160"/>
            <a:ext cx="10910821" cy="392031"/>
          </a:xfrm>
        </p:spPr>
        <p:txBody>
          <a:bodyPr/>
          <a:lstStyle/>
          <a:p>
            <a:r>
              <a:rPr lang="de-DE" dirty="0"/>
              <a:t>Ergebnisse – Lebensqualität (mittels SF12)</a:t>
            </a:r>
            <a:br>
              <a:rPr lang="de-DE" dirty="0"/>
            </a:br>
            <a:r>
              <a:rPr lang="de-DE" dirty="0"/>
              <a:t>Unterteilung in Physische (PCS) &amp; Psychische (MCS) Lebensqualität</a:t>
            </a:r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68080734-9E78-7A91-118E-7CF47988A7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9786610"/>
              </p:ext>
            </p:extLst>
          </p:nvPr>
        </p:nvGraphicFramePr>
        <p:xfrm>
          <a:off x="1219200" y="1828800"/>
          <a:ext cx="7437863" cy="4008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F698E382-DA6B-FD7D-4794-88EBB8D2609F}"/>
              </a:ext>
            </a:extLst>
          </p:cNvPr>
          <p:cNvSpPr txBox="1"/>
          <p:nvPr/>
        </p:nvSpPr>
        <p:spPr>
          <a:xfrm>
            <a:off x="9067800" y="3276600"/>
            <a:ext cx="2676293" cy="16987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Sowohl die physische als auch die psychische Lebensqualität verbesserte sich im Verlauf der Studie.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-webkit-standar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-webkit-standar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8878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2C2696-2035-2921-A67A-FB7191C718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6806" y="660016"/>
            <a:ext cx="11405194" cy="392031"/>
          </a:xfrm>
        </p:spPr>
        <p:txBody>
          <a:bodyPr/>
          <a:lstStyle/>
          <a:p>
            <a:r>
              <a:rPr lang="de-DE" dirty="0"/>
              <a:t>Ergebnisse –</a:t>
            </a:r>
            <a:br>
              <a:rPr lang="de-DE" dirty="0"/>
            </a:br>
            <a:r>
              <a:rPr lang="de-DE" dirty="0"/>
              <a:t>Unerwünschte Nebenwirkungen (AEs = Adverse Events) </a:t>
            </a:r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CBEA3B91-8192-CD6F-0BF0-FE1BF0A9E5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7047556"/>
              </p:ext>
            </p:extLst>
          </p:nvPr>
        </p:nvGraphicFramePr>
        <p:xfrm>
          <a:off x="1828800" y="2285999"/>
          <a:ext cx="8966298" cy="3829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A18761B1-6FC6-7926-F119-3735DF20FE81}"/>
              </a:ext>
            </a:extLst>
          </p:cNvPr>
          <p:cNvSpPr txBox="1"/>
          <p:nvPr/>
        </p:nvSpPr>
        <p:spPr>
          <a:xfrm>
            <a:off x="8229600" y="3048000"/>
            <a:ext cx="3449444" cy="13344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Studie zeigte ein sehr geringes Auftreten von nur leichten Nebenwirkungen (&lt; 5% Inzidenz) - darunter leichter (milder) Schwindel und Appetitverlust sowie moderater Übelkeit.</a:t>
            </a:r>
          </a:p>
        </p:txBody>
      </p:sp>
    </p:spTree>
    <p:extLst>
      <p:ext uri="{BB962C8B-B14F-4D97-AF65-F5344CB8AC3E}">
        <p14:creationId xmlns:p14="http://schemas.microsoft.com/office/powerpoint/2010/main" val="298094072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903DCB-0D9A-5752-6823-F57DD802C2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6807" y="791999"/>
            <a:ext cx="8159765" cy="392031"/>
          </a:xfrm>
        </p:spPr>
        <p:txBody>
          <a:bodyPr/>
          <a:lstStyle/>
          <a:p>
            <a:r>
              <a:rPr lang="de-DE" dirty="0"/>
              <a:t>Ergebnisse – Zufriedenheit mit der Therapie des </a:t>
            </a:r>
            <a:r>
              <a:rPr lang="de-DE" dirty="0" err="1"/>
              <a:t>Cannamedical</a:t>
            </a:r>
            <a:r>
              <a:rPr lang="de-DE" dirty="0"/>
              <a:t> Cannabisextraktes THC25:CBD25 </a:t>
            </a:r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40BF3AA6-CFB4-9DD3-0E5A-FEE197A7F0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521309"/>
              </p:ext>
            </p:extLst>
          </p:nvPr>
        </p:nvGraphicFramePr>
        <p:xfrm>
          <a:off x="1219200" y="2438400"/>
          <a:ext cx="5920508" cy="3312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87F39E17-E2E4-7333-DD1D-2300939E5315}"/>
              </a:ext>
            </a:extLst>
          </p:cNvPr>
          <p:cNvSpPr txBox="1"/>
          <p:nvPr/>
        </p:nvSpPr>
        <p:spPr>
          <a:xfrm>
            <a:off x="7658099" y="2937164"/>
            <a:ext cx="3564082" cy="20470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Sehr hohe Zufriedenheitsraten von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75% – sowohl bei Patienten als auch Ärzten.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Die Therapie mit dem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Cannamedical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Cannabisextrakt THC25:CBD25 wird zu 78-94% weiterempfohlen.</a:t>
            </a:r>
          </a:p>
        </p:txBody>
      </p:sp>
    </p:spTree>
    <p:extLst>
      <p:ext uri="{BB962C8B-B14F-4D97-AF65-F5344CB8AC3E}">
        <p14:creationId xmlns:p14="http://schemas.microsoft.com/office/powerpoint/2010/main" val="1905832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DD12A0B8-DF19-3FC7-2A33-48860D2CFB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CANNACADEMY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AE69F27A-4616-91C5-D3DD-B526603945C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/>
              <a:t>Das kostenfreie &amp; effiziente Fortbildungskonzept – von Experten für Experten </a:t>
            </a:r>
          </a:p>
        </p:txBody>
      </p:sp>
      <p:sp>
        <p:nvSpPr>
          <p:cNvPr id="16" name="Untertitel 15">
            <a:extLst>
              <a:ext uri="{FF2B5EF4-FFF2-40B4-BE49-F238E27FC236}">
                <a16:creationId xmlns:a16="http://schemas.microsoft.com/office/drawing/2014/main" id="{0B137E50-0157-32B2-790D-55D5ECA37E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9101" y="1943999"/>
            <a:ext cx="6544148" cy="395789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Schulungen für medizinische &amp; pharmazeutische Fachkräfte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Fachkompetente Experten &amp; Referenten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Modularer Aufbau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Basis- und Spezialschulungen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CannAcademy</a:t>
            </a:r>
            <a:r>
              <a:rPr lang="de-DE" dirty="0"/>
              <a:t> kompakt: „Wissen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“ in kurzen Sessions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On </a:t>
            </a:r>
            <a:r>
              <a:rPr lang="de-DE" dirty="0" err="1"/>
              <a:t>demand</a:t>
            </a:r>
            <a:r>
              <a:rPr lang="de-DE" dirty="0"/>
              <a:t> – jederzeit &amp; ortsunabhängig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CME Fortbildungspunkte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Individuell maßgeschneiderte Schulungen </a:t>
            </a:r>
            <a:br>
              <a:rPr lang="de-DE" dirty="0"/>
            </a:br>
            <a:r>
              <a:rPr lang="de-DE" dirty="0"/>
              <a:t>(online/live) auf Anfrage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E7E5497C-09AC-0EC3-7327-F5B341D513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13" t="6274" b="17950"/>
          <a:stretch/>
        </p:blipFill>
        <p:spPr>
          <a:xfrm>
            <a:off x="10058400" y="251591"/>
            <a:ext cx="1912594" cy="153866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AA9BF1B-D5CC-6AB5-77A0-020C0F04B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9120" y="3733800"/>
            <a:ext cx="2344226" cy="230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8423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75" y="6363854"/>
            <a:ext cx="12188825" cy="494665"/>
            <a:chOff x="3175" y="6363854"/>
            <a:chExt cx="12188825" cy="4946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96169" y="6544528"/>
              <a:ext cx="1711578" cy="2246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75" y="6363854"/>
              <a:ext cx="12188825" cy="494144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58400" y="304800"/>
            <a:ext cx="1711578" cy="22465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65733" y="759713"/>
            <a:ext cx="27470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65" dirty="0">
                <a:solidFill>
                  <a:srgbClr val="52873C"/>
                </a:solidFill>
              </a:rPr>
              <a:t>CM</a:t>
            </a:r>
            <a:r>
              <a:rPr sz="2800" spc="-20" dirty="0">
                <a:solidFill>
                  <a:srgbClr val="52873C"/>
                </a:solidFill>
              </a:rPr>
              <a:t> </a:t>
            </a:r>
            <a:r>
              <a:rPr sz="2800" spc="-335" dirty="0">
                <a:solidFill>
                  <a:srgbClr val="52873C"/>
                </a:solidFill>
              </a:rPr>
              <a:t>FACHBEREICH</a:t>
            </a:r>
            <a:endParaRPr sz="2800"/>
          </a:p>
        </p:txBody>
      </p:sp>
      <p:sp>
        <p:nvSpPr>
          <p:cNvPr id="8" name="object 8"/>
          <p:cNvSpPr txBox="1"/>
          <p:nvPr/>
        </p:nvSpPr>
        <p:spPr>
          <a:xfrm>
            <a:off x="865733" y="1686559"/>
            <a:ext cx="6930390" cy="3855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u="sng" spc="-3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Fachbereic</a:t>
            </a:r>
            <a:r>
              <a:rPr sz="1800" i="1" u="sng" spc="-3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</a:rPr>
              <a:t>h</a:t>
            </a:r>
            <a:r>
              <a:rPr sz="1800" i="1" u="sng" spc="-13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</a:rPr>
              <a:t> </a:t>
            </a:r>
            <a:r>
              <a:rPr sz="1800" i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-</a:t>
            </a:r>
            <a:r>
              <a:rPr sz="1800" i="1" u="sng" spc="-9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</a:rPr>
              <a:t> </a:t>
            </a:r>
            <a:r>
              <a:rPr sz="1800" i="1" u="sng" spc="-5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Cannamedical®</a:t>
            </a:r>
            <a:r>
              <a:rPr sz="1800" i="1" u="sng" spc="-114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1800" i="1" u="sng" spc="-4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Pharma</a:t>
            </a:r>
            <a:r>
              <a:rPr sz="1800" i="1" u="sng" spc="-10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1800" i="1" u="sng" spc="-5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GmbH</a:t>
            </a:r>
            <a:r>
              <a:rPr sz="1800" i="1" u="sng" spc="-8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1800" i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|</a:t>
            </a:r>
            <a:r>
              <a:rPr sz="1800" i="1" u="sng" spc="-8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1800" i="1" u="sng" spc="-1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The</a:t>
            </a:r>
            <a:r>
              <a:rPr sz="1800" i="1" u="sng" spc="-10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1800" i="1" u="sng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cannabis</a:t>
            </a:r>
            <a:r>
              <a:rPr sz="1800" i="1" u="sng" spc="-10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1800" i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company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90"/>
              </a:spcBef>
            </a:pPr>
            <a:endParaRPr sz="1800" dirty="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buFont typeface="Wingdings"/>
              <a:buChar char=""/>
              <a:tabLst>
                <a:tab pos="298450" algn="l"/>
              </a:tabLst>
            </a:pPr>
            <a:r>
              <a:rPr sz="1600" spc="-65" dirty="0">
                <a:solidFill>
                  <a:srgbClr val="565655"/>
                </a:solidFill>
                <a:latin typeface="Arial"/>
                <a:cs typeface="Arial"/>
              </a:rPr>
              <a:t>Tracker</a:t>
            </a:r>
            <a:r>
              <a:rPr sz="1600" spc="-30" dirty="0">
                <a:solidFill>
                  <a:srgbClr val="565655"/>
                </a:solidFill>
                <a:latin typeface="Arial"/>
                <a:cs typeface="Arial"/>
              </a:rPr>
              <a:t> </a:t>
            </a:r>
            <a:r>
              <a:rPr sz="1600" spc="-45" dirty="0">
                <a:solidFill>
                  <a:srgbClr val="565655"/>
                </a:solidFill>
                <a:latin typeface="Arial"/>
                <a:cs typeface="Arial"/>
              </a:rPr>
              <a:t>zum</a:t>
            </a:r>
            <a:r>
              <a:rPr sz="1600" spc="-40" dirty="0">
                <a:solidFill>
                  <a:srgbClr val="565655"/>
                </a:solidFill>
                <a:latin typeface="Arial"/>
                <a:cs typeface="Arial"/>
              </a:rPr>
              <a:t> </a:t>
            </a:r>
            <a:r>
              <a:rPr sz="1600" spc="-45" dirty="0">
                <a:solidFill>
                  <a:srgbClr val="565655"/>
                </a:solidFill>
                <a:latin typeface="Arial"/>
                <a:cs typeface="Arial"/>
              </a:rPr>
              <a:t>Live-</a:t>
            </a:r>
            <a:r>
              <a:rPr sz="1600" spc="-10" dirty="0">
                <a:solidFill>
                  <a:srgbClr val="565655"/>
                </a:solidFill>
                <a:latin typeface="Arial"/>
                <a:cs typeface="Arial"/>
              </a:rPr>
              <a:t>Bestand</a:t>
            </a:r>
            <a:endParaRPr sz="1600" dirty="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1080"/>
              </a:spcBef>
              <a:buFont typeface="Wingdings"/>
              <a:buChar char=""/>
              <a:tabLst>
                <a:tab pos="298450" algn="l"/>
              </a:tabLst>
            </a:pPr>
            <a:r>
              <a:rPr sz="1600" spc="-10" dirty="0">
                <a:solidFill>
                  <a:srgbClr val="565655"/>
                </a:solidFill>
                <a:latin typeface="Arial"/>
                <a:cs typeface="Arial"/>
              </a:rPr>
              <a:t>Fachinformationen</a:t>
            </a:r>
            <a:endParaRPr sz="1600" dirty="0">
              <a:latin typeface="Arial"/>
              <a:cs typeface="Arial"/>
            </a:endParaRPr>
          </a:p>
          <a:p>
            <a:pPr marL="297815" marR="1902460" indent="-285750">
              <a:lnSpc>
                <a:spcPct val="104400"/>
              </a:lnSpc>
              <a:spcBef>
                <a:spcPts val="1000"/>
              </a:spcBef>
              <a:buFont typeface="Wingdings"/>
              <a:buChar char=""/>
              <a:tabLst>
                <a:tab pos="299085" algn="l"/>
              </a:tabLst>
            </a:pPr>
            <a:r>
              <a:rPr sz="1600" spc="-65" dirty="0">
                <a:solidFill>
                  <a:srgbClr val="565655"/>
                </a:solidFill>
                <a:latin typeface="Arial"/>
                <a:cs typeface="Arial"/>
              </a:rPr>
              <a:t>CannAcademy:</a:t>
            </a:r>
            <a:r>
              <a:rPr sz="1600" spc="-20" dirty="0">
                <a:solidFill>
                  <a:srgbClr val="565655"/>
                </a:solidFill>
                <a:latin typeface="Arial"/>
                <a:cs typeface="Arial"/>
              </a:rPr>
              <a:t> </a:t>
            </a:r>
            <a:r>
              <a:rPr sz="1600" spc="-60" dirty="0">
                <a:solidFill>
                  <a:srgbClr val="565655"/>
                </a:solidFill>
                <a:latin typeface="Arial"/>
                <a:cs typeface="Arial"/>
              </a:rPr>
              <a:t>Fachwissen</a:t>
            </a:r>
            <a:r>
              <a:rPr sz="1600" dirty="0">
                <a:solidFill>
                  <a:srgbClr val="565655"/>
                </a:solidFill>
                <a:latin typeface="Arial"/>
                <a:cs typeface="Arial"/>
              </a:rPr>
              <a:t> von</a:t>
            </a:r>
            <a:r>
              <a:rPr sz="1600" spc="-10" dirty="0">
                <a:solidFill>
                  <a:srgbClr val="565655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565655"/>
                </a:solidFill>
                <a:latin typeface="Arial"/>
                <a:cs typeface="Arial"/>
              </a:rPr>
              <a:t>Experten</a:t>
            </a:r>
            <a:r>
              <a:rPr sz="1600" dirty="0">
                <a:solidFill>
                  <a:srgbClr val="565655"/>
                </a:solidFill>
                <a:latin typeface="Arial"/>
                <a:cs typeface="Arial"/>
              </a:rPr>
              <a:t> für</a:t>
            </a:r>
            <a:r>
              <a:rPr sz="1600" spc="-25" dirty="0">
                <a:solidFill>
                  <a:srgbClr val="565655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565655"/>
                </a:solidFill>
                <a:latin typeface="Arial"/>
                <a:cs typeface="Arial"/>
              </a:rPr>
              <a:t>Experten 	</a:t>
            </a:r>
            <a:r>
              <a:rPr sz="1600" spc="-25" dirty="0">
                <a:solidFill>
                  <a:srgbClr val="565655"/>
                </a:solidFill>
                <a:latin typeface="Arial"/>
                <a:cs typeface="Arial"/>
              </a:rPr>
              <a:t>(medizinische</a:t>
            </a:r>
            <a:r>
              <a:rPr sz="1600" dirty="0">
                <a:solidFill>
                  <a:srgbClr val="565655"/>
                </a:solidFill>
                <a:latin typeface="Arial"/>
                <a:cs typeface="Arial"/>
              </a:rPr>
              <a:t> </a:t>
            </a:r>
            <a:r>
              <a:rPr sz="1600" spc="-80" dirty="0">
                <a:solidFill>
                  <a:srgbClr val="565655"/>
                </a:solidFill>
                <a:latin typeface="Arial"/>
                <a:cs typeface="Arial"/>
              </a:rPr>
              <a:t>Fach-</a:t>
            </a:r>
            <a:r>
              <a:rPr sz="1600" spc="10" dirty="0">
                <a:solidFill>
                  <a:srgbClr val="565655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565655"/>
                </a:solidFill>
                <a:latin typeface="Arial"/>
                <a:cs typeface="Arial"/>
              </a:rPr>
              <a:t>&amp;</a:t>
            </a:r>
            <a:r>
              <a:rPr sz="1600" spc="-10" dirty="0">
                <a:solidFill>
                  <a:srgbClr val="565655"/>
                </a:solidFill>
                <a:latin typeface="Arial"/>
                <a:cs typeface="Arial"/>
              </a:rPr>
              <a:t> Produktvideos)</a:t>
            </a:r>
            <a:endParaRPr sz="1600" dirty="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1080"/>
              </a:spcBef>
              <a:buFont typeface="Wingdings"/>
              <a:buChar char=""/>
              <a:tabLst>
                <a:tab pos="298450" algn="l"/>
              </a:tabLst>
            </a:pPr>
            <a:r>
              <a:rPr sz="1600" spc="-25" dirty="0">
                <a:solidFill>
                  <a:srgbClr val="565655"/>
                </a:solidFill>
                <a:latin typeface="Arial"/>
                <a:cs typeface="Arial"/>
              </a:rPr>
              <a:t>Abrechnungshilfe</a:t>
            </a:r>
            <a:r>
              <a:rPr sz="1600" spc="-30" dirty="0">
                <a:solidFill>
                  <a:srgbClr val="565655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565655"/>
                </a:solidFill>
                <a:latin typeface="Arial"/>
                <a:cs typeface="Arial"/>
              </a:rPr>
              <a:t>als</a:t>
            </a:r>
            <a:r>
              <a:rPr sz="1600" spc="-50" dirty="0">
                <a:solidFill>
                  <a:srgbClr val="565655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565655"/>
                </a:solidFill>
                <a:latin typeface="Arial"/>
                <a:cs typeface="Arial"/>
              </a:rPr>
              <a:t>Exceldatei</a:t>
            </a:r>
            <a:r>
              <a:rPr sz="1600" spc="-45" dirty="0">
                <a:solidFill>
                  <a:srgbClr val="565655"/>
                </a:solidFill>
                <a:latin typeface="Arial"/>
                <a:cs typeface="Arial"/>
              </a:rPr>
              <a:t> </a:t>
            </a:r>
            <a:r>
              <a:rPr sz="1600" spc="-55" dirty="0">
                <a:solidFill>
                  <a:srgbClr val="565655"/>
                </a:solidFill>
                <a:latin typeface="Arial"/>
                <a:cs typeface="Arial"/>
              </a:rPr>
              <a:t>(Kassenrezepte</a:t>
            </a:r>
            <a:r>
              <a:rPr sz="1600" spc="15" dirty="0">
                <a:solidFill>
                  <a:srgbClr val="565655"/>
                </a:solidFill>
                <a:latin typeface="Arial"/>
                <a:cs typeface="Arial"/>
              </a:rPr>
              <a:t> </a:t>
            </a:r>
            <a:r>
              <a:rPr sz="1600" spc="-45" dirty="0">
                <a:solidFill>
                  <a:srgbClr val="565655"/>
                </a:solidFill>
                <a:latin typeface="Arial"/>
                <a:cs typeface="Arial"/>
              </a:rPr>
              <a:t>nach</a:t>
            </a:r>
            <a:r>
              <a:rPr sz="1600" spc="-50" dirty="0">
                <a:solidFill>
                  <a:srgbClr val="565655"/>
                </a:solidFill>
                <a:latin typeface="Arial"/>
                <a:cs typeface="Arial"/>
              </a:rPr>
              <a:t> </a:t>
            </a:r>
            <a:r>
              <a:rPr sz="1600" spc="-45" dirty="0">
                <a:solidFill>
                  <a:srgbClr val="565655"/>
                </a:solidFill>
                <a:latin typeface="Arial"/>
                <a:cs typeface="Arial"/>
              </a:rPr>
              <a:t>Anlage</a:t>
            </a:r>
            <a:r>
              <a:rPr sz="1600" spc="-50" dirty="0">
                <a:solidFill>
                  <a:srgbClr val="565655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565655"/>
                </a:solidFill>
                <a:latin typeface="Arial"/>
                <a:cs typeface="Arial"/>
              </a:rPr>
              <a:t>10)</a:t>
            </a:r>
            <a:endParaRPr sz="1600" dirty="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1080"/>
              </a:spcBef>
              <a:buFont typeface="Wingdings"/>
              <a:buChar char=""/>
              <a:tabLst>
                <a:tab pos="298450" algn="l"/>
              </a:tabLst>
            </a:pPr>
            <a:r>
              <a:rPr sz="1600" spc="-140" dirty="0">
                <a:solidFill>
                  <a:srgbClr val="565655"/>
                </a:solidFill>
                <a:latin typeface="Arial"/>
                <a:cs typeface="Arial"/>
              </a:rPr>
              <a:t>NRF-</a:t>
            </a:r>
            <a:r>
              <a:rPr sz="1600" spc="-10" dirty="0">
                <a:solidFill>
                  <a:srgbClr val="565655"/>
                </a:solidFill>
                <a:latin typeface="Arial"/>
                <a:cs typeface="Arial"/>
              </a:rPr>
              <a:t>Arbeitsvorlagen</a:t>
            </a:r>
            <a:r>
              <a:rPr sz="1600" spc="-50" dirty="0">
                <a:solidFill>
                  <a:srgbClr val="565655"/>
                </a:solidFill>
                <a:latin typeface="Arial"/>
                <a:cs typeface="Arial"/>
              </a:rPr>
              <a:t> </a:t>
            </a:r>
            <a:r>
              <a:rPr sz="1600" spc="-45" dirty="0">
                <a:solidFill>
                  <a:srgbClr val="565655"/>
                </a:solidFill>
                <a:latin typeface="Arial"/>
                <a:cs typeface="Arial"/>
              </a:rPr>
              <a:t>zum</a:t>
            </a:r>
            <a:r>
              <a:rPr sz="1600" spc="-70" dirty="0">
                <a:solidFill>
                  <a:srgbClr val="565655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565655"/>
                </a:solidFill>
                <a:latin typeface="Arial"/>
                <a:cs typeface="Arial"/>
              </a:rPr>
              <a:t>Downloaden</a:t>
            </a:r>
            <a:endParaRPr sz="1600" dirty="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1080"/>
              </a:spcBef>
              <a:buFont typeface="Wingdings"/>
              <a:buChar char=""/>
              <a:tabLst>
                <a:tab pos="298450" algn="l"/>
              </a:tabLst>
            </a:pPr>
            <a:r>
              <a:rPr sz="1600" spc="-10" dirty="0">
                <a:solidFill>
                  <a:srgbClr val="565655"/>
                </a:solidFill>
                <a:latin typeface="Arial"/>
                <a:cs typeface="Arial"/>
              </a:rPr>
              <a:t>Literatur</a:t>
            </a:r>
            <a:endParaRPr sz="1600" dirty="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1080"/>
              </a:spcBef>
              <a:buFont typeface="Wingdings"/>
              <a:buChar char=""/>
              <a:tabLst>
                <a:tab pos="298450" algn="l"/>
              </a:tabLst>
            </a:pPr>
            <a:r>
              <a:rPr sz="1600" spc="-65" dirty="0">
                <a:solidFill>
                  <a:srgbClr val="565655"/>
                </a:solidFill>
                <a:latin typeface="Arial"/>
                <a:cs typeface="Arial"/>
              </a:rPr>
              <a:t>Glossar</a:t>
            </a:r>
            <a:r>
              <a:rPr sz="1600" spc="-15" dirty="0">
                <a:solidFill>
                  <a:srgbClr val="565655"/>
                </a:solidFill>
                <a:latin typeface="Arial"/>
                <a:cs typeface="Arial"/>
              </a:rPr>
              <a:t> </a:t>
            </a:r>
            <a:r>
              <a:rPr sz="1600" spc="-60" dirty="0">
                <a:solidFill>
                  <a:srgbClr val="565655"/>
                </a:solidFill>
                <a:latin typeface="Arial"/>
                <a:cs typeface="Arial"/>
              </a:rPr>
              <a:t>zu</a:t>
            </a:r>
            <a:r>
              <a:rPr sz="1600" spc="-25" dirty="0">
                <a:solidFill>
                  <a:srgbClr val="565655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565655"/>
                </a:solidFill>
                <a:latin typeface="Arial"/>
                <a:cs typeface="Arial"/>
              </a:rPr>
              <a:t>Medizinalcannabis</a:t>
            </a:r>
            <a:endParaRPr sz="1600" dirty="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1080"/>
              </a:spcBef>
              <a:buFont typeface="Wingdings"/>
              <a:buChar char=""/>
              <a:tabLst>
                <a:tab pos="298450" algn="l"/>
              </a:tabLst>
            </a:pPr>
            <a:r>
              <a:rPr sz="1600" spc="-10" dirty="0">
                <a:solidFill>
                  <a:srgbClr val="565655"/>
                </a:solidFill>
                <a:latin typeface="Arial"/>
                <a:cs typeface="Arial"/>
              </a:rPr>
              <a:t>u.v.m.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681870" y="3962400"/>
            <a:ext cx="2118044" cy="2119005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9141749D-4396-C1AC-BC6E-632932366B7D}"/>
              </a:ext>
            </a:extLst>
          </p:cNvPr>
          <p:cNvSpPr txBox="1"/>
          <p:nvPr/>
        </p:nvSpPr>
        <p:spPr>
          <a:xfrm>
            <a:off x="3002844" y="2156178"/>
            <a:ext cx="6874934" cy="17272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VIELEN DANK FÜR IHRE AUFMERKSAMKEIT!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HABEN SIE FRAGEN…???</a:t>
            </a:r>
          </a:p>
        </p:txBody>
      </p:sp>
    </p:spTree>
    <p:extLst>
      <p:ext uri="{BB962C8B-B14F-4D97-AF65-F5344CB8AC3E}">
        <p14:creationId xmlns:p14="http://schemas.microsoft.com/office/powerpoint/2010/main" val="1527375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583"/>
            <a:ext cx="12192000" cy="683285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12583"/>
            <a:ext cx="12192000" cy="6833234"/>
          </a:xfrm>
          <a:custGeom>
            <a:avLst/>
            <a:gdLst/>
            <a:ahLst/>
            <a:cxnLst/>
            <a:rect l="l" t="t" r="r" b="b"/>
            <a:pathLst>
              <a:path w="12192000" h="6833234">
                <a:moveTo>
                  <a:pt x="12192000" y="0"/>
                </a:moveTo>
                <a:lnTo>
                  <a:pt x="0" y="0"/>
                </a:lnTo>
                <a:lnTo>
                  <a:pt x="0" y="6832854"/>
                </a:lnTo>
                <a:lnTo>
                  <a:pt x="12192000" y="6832854"/>
                </a:lnTo>
                <a:lnTo>
                  <a:pt x="12192000" y="0"/>
                </a:lnTo>
                <a:close/>
              </a:path>
            </a:pathLst>
          </a:custGeom>
          <a:solidFill>
            <a:srgbClr val="2C2A52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96169" y="6544528"/>
            <a:ext cx="1711578" cy="22465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59661" y="1724558"/>
            <a:ext cx="9462135" cy="1103630"/>
          </a:xfrm>
          <a:prstGeom prst="rect">
            <a:avLst/>
          </a:prstGeom>
          <a:solidFill>
            <a:srgbClr val="FFFFFF">
              <a:alpha val="10195"/>
            </a:srgbClr>
          </a:solidFill>
        </p:spPr>
        <p:txBody>
          <a:bodyPr vert="horz" wrap="square" lIns="0" tIns="219075" rIns="0" bIns="0" rtlCol="0">
            <a:spAutoFit/>
          </a:bodyPr>
          <a:lstStyle/>
          <a:p>
            <a:pPr marL="1039494" marR="741680" indent="-279400">
              <a:lnSpc>
                <a:spcPts val="2870"/>
              </a:lnSpc>
              <a:spcBef>
                <a:spcPts val="1725"/>
              </a:spcBef>
            </a:pPr>
            <a:r>
              <a:rPr sz="2800" b="1" dirty="0">
                <a:latin typeface="Verdana"/>
                <a:cs typeface="Verdana"/>
              </a:rPr>
              <a:t>CHRONISCHE</a:t>
            </a:r>
            <a:r>
              <a:rPr sz="2800" b="1" spc="-235" dirty="0">
                <a:latin typeface="Verdana"/>
                <a:cs typeface="Verdana"/>
              </a:rPr>
              <a:t> </a:t>
            </a:r>
            <a:r>
              <a:rPr sz="2800" b="1" spc="-10" dirty="0">
                <a:latin typeface="Verdana"/>
                <a:cs typeface="Verdana"/>
              </a:rPr>
              <a:t>NICHTNEUROPATHISCHE, NICHTTUMORBEDINGTE</a:t>
            </a:r>
            <a:r>
              <a:rPr sz="2800" b="1" spc="-165" dirty="0">
                <a:latin typeface="Verdana"/>
                <a:cs typeface="Verdana"/>
              </a:rPr>
              <a:t> </a:t>
            </a:r>
            <a:r>
              <a:rPr sz="2800" b="1" spc="-10" dirty="0">
                <a:latin typeface="Verdana"/>
                <a:cs typeface="Verdana"/>
              </a:rPr>
              <a:t>SCHMERZEN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359661" y="3180460"/>
            <a:ext cx="9462135" cy="2338070"/>
          </a:xfrm>
          <a:prstGeom prst="rect">
            <a:avLst/>
          </a:prstGeom>
          <a:solidFill>
            <a:srgbClr val="FFFFFF">
              <a:alpha val="10195"/>
            </a:srgbClr>
          </a:solidFill>
        </p:spPr>
        <p:txBody>
          <a:bodyPr vert="horz" wrap="square" lIns="0" tIns="181610" rIns="0" bIns="0" rtlCol="0">
            <a:spAutoFit/>
          </a:bodyPr>
          <a:lstStyle/>
          <a:p>
            <a:pPr marL="1339850" marR="1299845">
              <a:lnSpc>
                <a:spcPct val="90000"/>
              </a:lnSpc>
              <a:spcBef>
                <a:spcPts val="1430"/>
              </a:spcBef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400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Ausnahmefällen</a:t>
            </a:r>
            <a:r>
              <a:rPr sz="24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können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cannabisbasierte Medikamente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nach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sorgfältiger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Prüfung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als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ein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individueller</a:t>
            </a:r>
            <a:r>
              <a:rPr sz="24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Heilversuch</a:t>
            </a:r>
            <a:r>
              <a:rPr sz="24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erwogen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werden,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wenn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alle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etablierten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Behandlungen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fehlgeschlagen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sind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oder</a:t>
            </a:r>
            <a:r>
              <a:rPr sz="24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bei</a:t>
            </a:r>
            <a:r>
              <a:rPr sz="24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Kontraindikationen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bzw.</a:t>
            </a:r>
            <a:r>
              <a:rPr sz="24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Nebenwirkungen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nicht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zum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Einsatz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gelangen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können.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0E7F3F2-DC48-D843-D5DE-E83A85DDA7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BACK-UP Folien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3790174-ADB6-9BB0-5243-30AA64CEB9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129144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A5171311-FB53-004C-9224-C25414AF142E}"/>
              </a:ext>
            </a:extLst>
          </p:cNvPr>
          <p:cNvSpPr/>
          <p:nvPr/>
        </p:nvSpPr>
        <p:spPr>
          <a:xfrm>
            <a:off x="8171727" y="4274796"/>
            <a:ext cx="4019705" cy="1445189"/>
          </a:xfrm>
          <a:prstGeom prst="rect">
            <a:avLst/>
          </a:prstGeom>
          <a:solidFill>
            <a:srgbClr val="52883D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1065F669-97AF-8962-3E6B-49A0A5625A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Einnahme und Dosierung (Extrakt)</a:t>
            </a:r>
            <a:br>
              <a:rPr lang="de-DE" dirty="0"/>
            </a:br>
            <a:endParaRPr lang="de-DE" dirty="0"/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2D825971-59CC-F64C-9511-51B2067B92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8454" y="1387114"/>
            <a:ext cx="10599583" cy="3957895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dirty="0"/>
              <a:t>Die Dosierung variiert individuell je nach Indikation.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dirty="0"/>
              <a:t>Die Therapie wird mit einer geringen Dosierung begonnen, die langsam gesteigert werden kann. </a:t>
            </a:r>
          </a:p>
          <a:p>
            <a:pPr marL="742950" lvl="1" indent="-285750">
              <a:spcBef>
                <a:spcPts val="600"/>
              </a:spcBef>
              <a:buFont typeface="Symbol" pitchFamily="2" charset="2"/>
              <a:buChar char="-"/>
            </a:pPr>
            <a:r>
              <a:rPr lang="de-DE" sz="1400" dirty="0"/>
              <a:t>Ermitteln der optimalen, individuellen Dosis </a:t>
            </a:r>
          </a:p>
          <a:p>
            <a:pPr marL="742950" lvl="1" indent="-285750">
              <a:spcBef>
                <a:spcPts val="600"/>
              </a:spcBef>
              <a:buFont typeface="Symbol" pitchFamily="2" charset="2"/>
              <a:buChar char="-"/>
            </a:pPr>
            <a:r>
              <a:rPr lang="de-DE" sz="1400" dirty="0"/>
              <a:t>Reduktion unerwünschter Wirkungen  </a:t>
            </a:r>
          </a:p>
          <a:p>
            <a:pPr algn="just">
              <a:spcBef>
                <a:spcPts val="600"/>
              </a:spcBef>
            </a:pP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182E127-8402-5F47-A59D-DFD3B40201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328" t="2171" r="4840" b="48882"/>
          <a:stretch/>
        </p:blipFill>
        <p:spPr>
          <a:xfrm>
            <a:off x="9621329" y="1804688"/>
            <a:ext cx="2355325" cy="230895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ACCDC10-6574-534D-8B63-02F09AFFFFC3}"/>
              </a:ext>
            </a:extLst>
          </p:cNvPr>
          <p:cNvSpPr txBox="1"/>
          <p:nvPr/>
        </p:nvSpPr>
        <p:spPr>
          <a:xfrm>
            <a:off x="8557846" y="597877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FED102F1-D5DC-DF47-90DC-0D1F0AB118CA}"/>
              </a:ext>
            </a:extLst>
          </p:cNvPr>
          <p:cNvSpPr/>
          <p:nvPr/>
        </p:nvSpPr>
        <p:spPr>
          <a:xfrm>
            <a:off x="8312403" y="4392029"/>
            <a:ext cx="3783141" cy="1246495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ll corp med book" charset="0"/>
                <a:ea typeface="+mn-ea"/>
                <a:cs typeface="+mn-cs"/>
              </a:rPr>
              <a:t>Mit der dem Produkt beigelegten graduierten Dosierpipette kann die einzunehmende Wirkstoffmenge einfach und genau dosiert werden. Beispielhafte Umrechnung: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ll corp med book" charset="0"/>
                <a:ea typeface="+mn-ea"/>
                <a:cs typeface="+mn-cs"/>
              </a:rPr>
              <a:t>0,1 mL ≙ 2,5 mg (Extrakt THC25:CBD25)</a:t>
            </a:r>
          </a:p>
        </p:txBody>
      </p:sp>
      <p:graphicFrame>
        <p:nvGraphicFramePr>
          <p:cNvPr id="10" name="Tabelle 20">
            <a:extLst>
              <a:ext uri="{FF2B5EF4-FFF2-40B4-BE49-F238E27FC236}">
                <a16:creationId xmlns:a16="http://schemas.microsoft.com/office/drawing/2014/main" id="{A0FF560E-FC1F-2346-9BD7-4D5352F7FE64}"/>
              </a:ext>
            </a:extLst>
          </p:cNvPr>
          <p:cNvGraphicFramePr>
            <a:graphicFrameLocks noGrp="1"/>
          </p:cNvGraphicFramePr>
          <p:nvPr/>
        </p:nvGraphicFramePr>
        <p:xfrm>
          <a:off x="778314" y="3303109"/>
          <a:ext cx="7009836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5135">
                  <a:extLst>
                    <a:ext uri="{9D8B030D-6E8A-4147-A177-3AD203B41FA5}">
                      <a16:colId xmlns:a16="http://schemas.microsoft.com/office/drawing/2014/main" val="2891781032"/>
                    </a:ext>
                  </a:extLst>
                </a:gridCol>
                <a:gridCol w="3044701">
                  <a:extLst>
                    <a:ext uri="{9D8B030D-6E8A-4147-A177-3AD203B41FA5}">
                      <a16:colId xmlns:a16="http://schemas.microsoft.com/office/drawing/2014/main" val="2083233101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90170" algn="l" defTabSz="914400" rtl="0" eaLnBrk="1" latinLnBrk="0" hangingPunct="1"/>
                      <a:r>
                        <a:rPr lang="de-DE" sz="1600" b="0" i="0" kern="1200" spc="50" baseline="0" dirty="0">
                          <a:solidFill>
                            <a:srgbClr val="575756"/>
                          </a:solidFill>
                          <a:latin typeface="bill corp med book" charset="0"/>
                          <a:ea typeface="+mn-ea"/>
                          <a:cs typeface="+mn-cs"/>
                        </a:rPr>
                        <a:t>Einstiegsdosis (bezogen auf THC)</a:t>
                      </a: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e-DE" sz="1600" b="0" i="0" kern="1200" spc="50" baseline="0" dirty="0">
                          <a:solidFill>
                            <a:srgbClr val="575756"/>
                          </a:solidFill>
                          <a:latin typeface="bill corp med book" charset="0"/>
                          <a:ea typeface="+mn-ea"/>
                          <a:cs typeface="+mn-cs"/>
                        </a:rPr>
                        <a:t>2,5-5 mg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57089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90170" algn="l" defTabSz="914400" rtl="0" eaLnBrk="1" latinLnBrk="0" hangingPunct="1"/>
                      <a:r>
                        <a:rPr lang="de-DE" sz="1600" b="0" i="0" kern="1200" spc="50" baseline="0" dirty="0">
                          <a:solidFill>
                            <a:srgbClr val="575756"/>
                          </a:solidFill>
                          <a:latin typeface="bill corp med book" charset="0"/>
                          <a:ea typeface="+mn-ea"/>
                          <a:cs typeface="+mn-cs"/>
                        </a:rPr>
                        <a:t>Dosierschritte </a:t>
                      </a:r>
                    </a:p>
                    <a:p>
                      <a:pPr marL="0" marR="90170" algn="l" defTabSz="914400" rtl="0" eaLnBrk="1" latinLnBrk="0" hangingPunct="1"/>
                      <a:r>
                        <a:rPr lang="de-DE" sz="1600" b="0" i="0" kern="1200" spc="50" baseline="0" dirty="0">
                          <a:solidFill>
                            <a:srgbClr val="575756"/>
                          </a:solidFill>
                          <a:latin typeface="bill corp med book" charset="0"/>
                          <a:ea typeface="+mn-ea"/>
                          <a:cs typeface="+mn-cs"/>
                        </a:rPr>
                        <a:t>(alle 3-4 Tage)</a:t>
                      </a: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90170" algn="r" defTabSz="914400" rtl="0" eaLnBrk="1" latinLnBrk="0" hangingPunct="1"/>
                      <a:r>
                        <a:rPr lang="de-DE" sz="1600" b="0" i="0" kern="1200" spc="50" baseline="0" dirty="0">
                          <a:solidFill>
                            <a:srgbClr val="575756"/>
                          </a:solidFill>
                          <a:latin typeface="bill corp med book" charset="0"/>
                          <a:ea typeface="+mn-ea"/>
                          <a:cs typeface="+mn-cs"/>
                        </a:rPr>
                        <a:t>2,5 mg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02567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90170" algn="l" defTabSz="914400" rtl="0" eaLnBrk="1" latinLnBrk="0" hangingPunct="1"/>
                      <a:r>
                        <a:rPr lang="de-DE" sz="1600" b="0" i="0" kern="1200" spc="50" baseline="0" dirty="0">
                          <a:solidFill>
                            <a:srgbClr val="575756"/>
                          </a:solidFill>
                          <a:latin typeface="bill corp med book" charset="0"/>
                          <a:ea typeface="+mn-ea"/>
                          <a:cs typeface="+mn-cs"/>
                        </a:rPr>
                        <a:t>Durchschnittliche Tagesdosis THC</a:t>
                      </a: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e-DE" sz="1600" b="0" i="0" kern="1200" spc="50" baseline="0" dirty="0">
                          <a:solidFill>
                            <a:srgbClr val="575756"/>
                          </a:solidFill>
                          <a:latin typeface="bill corp med book" charset="0"/>
                          <a:ea typeface="+mn-ea"/>
                          <a:cs typeface="+mn-cs"/>
                        </a:rPr>
                        <a:t>15-20 mg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6430096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90170" algn="l" defTabSz="914400" rtl="0" eaLnBrk="1" latinLnBrk="0" hangingPunct="1"/>
                      <a:r>
                        <a:rPr lang="de-DE" sz="1600" b="0" i="0" kern="1200" spc="50" baseline="0" dirty="0">
                          <a:solidFill>
                            <a:srgbClr val="575756"/>
                          </a:solidFill>
                          <a:latin typeface="bill corp med book" charset="0"/>
                          <a:ea typeface="+mn-ea"/>
                          <a:cs typeface="+mn-cs"/>
                        </a:rPr>
                        <a:t>Maximale Tagesdosis</a:t>
                      </a: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90170" algn="r" defTabSz="914400" rtl="0" eaLnBrk="1" latinLnBrk="0" hangingPunct="1"/>
                      <a:r>
                        <a:rPr lang="de-DE" sz="1600" b="0" i="0" kern="1200" spc="50" baseline="0" dirty="0">
                          <a:solidFill>
                            <a:srgbClr val="575756"/>
                          </a:solidFill>
                          <a:latin typeface="bill corp med book" charset="0"/>
                          <a:ea typeface="+mn-ea"/>
                          <a:cs typeface="+mn-cs"/>
                        </a:rPr>
                        <a:t>30-50 mg*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369978"/>
                  </a:ext>
                </a:extLst>
              </a:tr>
            </a:tbl>
          </a:graphicData>
        </a:graphic>
      </p:graphicFrame>
      <p:sp>
        <p:nvSpPr>
          <p:cNvPr id="11" name="Rechteck 10">
            <a:extLst>
              <a:ext uri="{FF2B5EF4-FFF2-40B4-BE49-F238E27FC236}">
                <a16:creationId xmlns:a16="http://schemas.microsoft.com/office/drawing/2014/main" id="{317210D3-E33E-AF4F-B9EE-B3E64E3C4CED}"/>
              </a:ext>
            </a:extLst>
          </p:cNvPr>
          <p:cNvSpPr/>
          <p:nvPr/>
        </p:nvSpPr>
        <p:spPr>
          <a:xfrm>
            <a:off x="735450" y="5719985"/>
            <a:ext cx="70098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9017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575656"/>
                </a:solidFill>
                <a:effectLst/>
                <a:uLnTx/>
                <a:uFillTx/>
                <a:latin typeface="bill corp med book" panose="020B0503050000020004" pitchFamily="34" charset="77"/>
                <a:ea typeface="+mn-ea"/>
                <a:cs typeface="Times New Roman" panose="02020603050405020304" pitchFamily="18" charset="0"/>
              </a:rPr>
              <a:t>*In Einzelfällen kann, nach Einschätzung des Arztes, die Dosis auch höher liegen.</a:t>
            </a:r>
          </a:p>
        </p:txBody>
      </p:sp>
    </p:spTree>
    <p:extLst>
      <p:ext uri="{BB962C8B-B14F-4D97-AF65-F5344CB8AC3E}">
        <p14:creationId xmlns:p14="http://schemas.microsoft.com/office/powerpoint/2010/main" val="173999867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hteck 37">
            <a:extLst>
              <a:ext uri="{FF2B5EF4-FFF2-40B4-BE49-F238E27FC236}">
                <a16:creationId xmlns:a16="http://schemas.microsoft.com/office/drawing/2014/main" id="{80C13121-5ADC-AC49-BC51-A2D9459639B2}"/>
              </a:ext>
            </a:extLst>
          </p:cNvPr>
          <p:cNvSpPr/>
          <p:nvPr/>
        </p:nvSpPr>
        <p:spPr>
          <a:xfrm>
            <a:off x="6340135" y="4948475"/>
            <a:ext cx="5062604" cy="746954"/>
          </a:xfrm>
          <a:prstGeom prst="rect">
            <a:avLst/>
          </a:prstGeom>
          <a:solidFill>
            <a:srgbClr val="5B90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ill corp med light" panose="020B0403050000020004" pitchFamily="34" charset="77"/>
              <a:ea typeface="+mn-ea"/>
              <a:cs typeface="+mn-cs"/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DCC43F1C-AAFF-EA4F-BD0D-B35BD2C5B87B}"/>
              </a:ext>
            </a:extLst>
          </p:cNvPr>
          <p:cNvSpPr/>
          <p:nvPr/>
        </p:nvSpPr>
        <p:spPr>
          <a:xfrm>
            <a:off x="6340135" y="2870490"/>
            <a:ext cx="5062604" cy="746954"/>
          </a:xfrm>
          <a:prstGeom prst="rect">
            <a:avLst/>
          </a:prstGeom>
          <a:solidFill>
            <a:srgbClr val="5B90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ill corp med light" panose="020B0403050000020004" pitchFamily="34" charset="77"/>
              <a:ea typeface="+mn-ea"/>
              <a:cs typeface="+mn-cs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497F604-BF13-C841-BB90-0CBFF1EE4A21}"/>
              </a:ext>
            </a:extLst>
          </p:cNvPr>
          <p:cNvSpPr/>
          <p:nvPr/>
        </p:nvSpPr>
        <p:spPr>
          <a:xfrm>
            <a:off x="805813" y="1935357"/>
            <a:ext cx="5128036" cy="42250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1763D26-2A87-A047-BF5C-1B84D914A327}"/>
              </a:ext>
            </a:extLst>
          </p:cNvPr>
          <p:cNvSpPr/>
          <p:nvPr/>
        </p:nvSpPr>
        <p:spPr>
          <a:xfrm>
            <a:off x="805813" y="1922789"/>
            <a:ext cx="5128036" cy="756000"/>
          </a:xfrm>
          <a:prstGeom prst="rect">
            <a:avLst/>
          </a:prstGeom>
          <a:solidFill>
            <a:srgbClr val="5B90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ill corp med light" panose="020B0403050000020004" pitchFamily="34" charset="77"/>
              <a:ea typeface="+mn-ea"/>
              <a:cs typeface="+mn-cs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0F7343B7-5010-C741-AFF0-AFA65F12B401}"/>
              </a:ext>
            </a:extLst>
          </p:cNvPr>
          <p:cNvSpPr txBox="1">
            <a:spLocks/>
          </p:cNvSpPr>
          <p:nvPr/>
        </p:nvSpPr>
        <p:spPr>
          <a:xfrm>
            <a:off x="1850147" y="1994630"/>
            <a:ext cx="4075856" cy="616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ll corp med light" panose="020B0403050000020004" pitchFamily="34" charset="77"/>
                <a:ea typeface="bill corp med medium" charset="0"/>
                <a:cs typeface="bill corp med medium" charset="0"/>
              </a:rPr>
              <a:t>INHALATION MITTELS VAPORISATOR</a:t>
            </a:r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A215D345-4A51-A941-A3A9-1D5D5B09BDBD}"/>
              </a:ext>
            </a:extLst>
          </p:cNvPr>
          <p:cNvCxnSpPr>
            <a:cxnSpLocks/>
          </p:cNvCxnSpPr>
          <p:nvPr/>
        </p:nvCxnSpPr>
        <p:spPr>
          <a:xfrm>
            <a:off x="2486717" y="3803108"/>
            <a:ext cx="0" cy="1683964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Bild 3">
            <a:extLst>
              <a:ext uri="{FF2B5EF4-FFF2-40B4-BE49-F238E27FC236}">
                <a16:creationId xmlns:a16="http://schemas.microsoft.com/office/drawing/2014/main" id="{A30581EC-52A2-4B4F-9149-07782082B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33" y="2003599"/>
            <a:ext cx="572940" cy="572940"/>
          </a:xfrm>
          <a:prstGeom prst="rect">
            <a:avLst/>
          </a:prstGeom>
        </p:spPr>
      </p:pic>
      <p:sp>
        <p:nvSpPr>
          <p:cNvPr id="13" name="Untertitel 2">
            <a:extLst>
              <a:ext uri="{FF2B5EF4-FFF2-40B4-BE49-F238E27FC236}">
                <a16:creationId xmlns:a16="http://schemas.microsoft.com/office/drawing/2014/main" id="{C610E953-F8AF-7D40-BF33-A314C806364F}"/>
              </a:ext>
            </a:extLst>
          </p:cNvPr>
          <p:cNvSpPr txBox="1">
            <a:spLocks/>
          </p:cNvSpPr>
          <p:nvPr/>
        </p:nvSpPr>
        <p:spPr>
          <a:xfrm>
            <a:off x="1047778" y="2985965"/>
            <a:ext cx="3986457" cy="3026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bill corp med light" panose="020B0403050000020004" pitchFamily="34" charset="77"/>
                <a:ea typeface="bill corp med book" charset="0"/>
                <a:cs typeface="bill corp med book" charset="0"/>
              </a:rPr>
              <a:t>Cannabisblüten zerkleinern und den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bill corp med light" panose="020B0403050000020004" pitchFamily="34" charset="77"/>
                <a:ea typeface="bill corp med book" charset="0"/>
                <a:cs typeface="bill corp med book" charset="0"/>
              </a:rPr>
              <a:t>Vaporisator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bill corp med light" panose="020B0403050000020004" pitchFamily="34" charset="77"/>
                <a:ea typeface="bill corp med book" charset="0"/>
                <a:cs typeface="bill corp med book" charset="0"/>
              </a:rPr>
              <a:t> auf 180°C temperieren</a:t>
            </a: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bill corp med light" panose="020B0403050000020004" pitchFamily="34" charset="77"/>
              <a:ea typeface="bill corp med book" charset="0"/>
              <a:cs typeface="bill corp med book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bill corp med light" panose="020B0403050000020004" pitchFamily="34" charset="77"/>
                <a:ea typeface="bill corp med book" charset="0"/>
                <a:cs typeface="bill corp med book" charset="0"/>
              </a:rPr>
              <a:t>Gewünschte Dosierung in die Füllkammer des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bill corp med light" panose="020B0403050000020004" pitchFamily="34" charset="77"/>
                <a:ea typeface="bill corp med book" charset="0"/>
                <a:cs typeface="bill corp med book" charset="0"/>
              </a:rPr>
              <a:t>Vaporisators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bill corp med light" panose="020B0403050000020004" pitchFamily="34" charset="77"/>
                <a:ea typeface="bill corp med book" charset="0"/>
                <a:cs typeface="bill corp med book" charset="0"/>
              </a:rPr>
              <a:t> geben</a:t>
            </a: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bill corp med light" panose="020B0403050000020004" pitchFamily="34" charset="77"/>
              <a:ea typeface="bill corp med book" charset="0"/>
              <a:cs typeface="bill corp med book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bill corp med light" panose="020B0403050000020004" pitchFamily="34" charset="77"/>
                <a:ea typeface="bill corp med book" charset="0"/>
                <a:cs typeface="bill corp med book" charset="0"/>
              </a:rPr>
              <a:t>Inhalationsvorgang starten (1-2 x inhalieren)</a:t>
            </a: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bill corp med light" panose="020B0403050000020004" pitchFamily="34" charset="77"/>
              <a:ea typeface="bill corp med book" charset="0"/>
              <a:cs typeface="bill corp med book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bill corp med light" panose="020B0403050000020004" pitchFamily="34" charset="77"/>
                <a:ea typeface="bill corp med book" charset="0"/>
                <a:cs typeface="bill corp med book" charset="0"/>
              </a:rPr>
              <a:t>10-15 min auf den Wirkeintritt warten</a:t>
            </a: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bill corp med light" panose="020B0403050000020004" pitchFamily="34" charset="77"/>
              <a:ea typeface="bill corp med book" charset="0"/>
              <a:cs typeface="bill corp med book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bill corp med light" panose="020B0403050000020004" pitchFamily="34" charset="77"/>
                <a:ea typeface="bill corp med book" charset="0"/>
                <a:cs typeface="bill corp med book" charset="0"/>
              </a:rPr>
              <a:t>Bei noch nicht ausreichender Wirkung ggf. Wiederholung (max. 6 Inhalationsvorgänge hintereinander)</a:t>
            </a: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bill corp med light" panose="020B0403050000020004" pitchFamily="34" charset="77"/>
              <a:ea typeface="bill corp med book" charset="0"/>
              <a:cs typeface="bill corp med book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bill corp med light" panose="020B0403050000020004" pitchFamily="34" charset="77"/>
              <a:ea typeface="bill corp med book" charset="0"/>
              <a:cs typeface="bill corp med book" charset="0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49747DCC-7D9F-1F40-8707-E334F198900E}"/>
              </a:ext>
            </a:extLst>
          </p:cNvPr>
          <p:cNvSpPr/>
          <p:nvPr/>
        </p:nvSpPr>
        <p:spPr>
          <a:xfrm>
            <a:off x="732400" y="781403"/>
            <a:ext cx="5339154" cy="4564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100" normalizeH="0" baseline="0" noProof="0" dirty="0">
                <a:ln>
                  <a:noFill/>
                </a:ln>
                <a:solidFill>
                  <a:srgbClr val="5B9037"/>
                </a:solidFill>
                <a:effectLst/>
                <a:uLnTx/>
                <a:uFillTx/>
                <a:latin typeface="bill corp med book" charset="0"/>
                <a:ea typeface="bill corp med book" charset="0"/>
                <a:cs typeface="bill corp med book" charset="0"/>
              </a:rPr>
              <a:t>Inhalation und Dosierung (Blüte)</a:t>
            </a:r>
            <a:endParaRPr kumimoji="0" lang="de-DE" sz="2800" b="0" i="0" u="none" strike="noStrike" kern="1200" cap="none" spc="100" normalizeH="0" baseline="0" noProof="0" dirty="0">
              <a:ln>
                <a:noFill/>
              </a:ln>
              <a:solidFill>
                <a:srgbClr val="9AC43A"/>
              </a:solidFill>
              <a:effectLst/>
              <a:uLnTx/>
              <a:uFillTx/>
              <a:latin typeface="bill corp med book" charset="0"/>
              <a:ea typeface="bill corp med book" charset="0"/>
              <a:cs typeface="bill corp med book" charset="0"/>
            </a:endParaRPr>
          </a:p>
        </p:txBody>
      </p:sp>
      <p:pic>
        <p:nvPicPr>
          <p:cNvPr id="27" name="Picture 1">
            <a:extLst>
              <a:ext uri="{FF2B5EF4-FFF2-40B4-BE49-F238E27FC236}">
                <a16:creationId xmlns:a16="http://schemas.microsoft.com/office/drawing/2014/main" id="{6E3AAA76-0854-9141-9911-5C790EFA9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2351" y="5315701"/>
            <a:ext cx="1843749" cy="101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Bild 1">
            <a:extLst>
              <a:ext uri="{FF2B5EF4-FFF2-40B4-BE49-F238E27FC236}">
                <a16:creationId xmlns:a16="http://schemas.microsoft.com/office/drawing/2014/main" id="{0EB48D68-27EA-E143-AD9F-52FD0DE3E2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195" y="4706726"/>
            <a:ext cx="1304628" cy="776876"/>
          </a:xfrm>
          <a:prstGeom prst="rect">
            <a:avLst/>
          </a:prstGeom>
        </p:spPr>
      </p:pic>
      <p:sp>
        <p:nvSpPr>
          <p:cNvPr id="33" name="Textfeld 32">
            <a:extLst>
              <a:ext uri="{FF2B5EF4-FFF2-40B4-BE49-F238E27FC236}">
                <a16:creationId xmlns:a16="http://schemas.microsoft.com/office/drawing/2014/main" id="{6AF20CB3-D1CA-2449-8395-C309BD870A81}"/>
              </a:ext>
            </a:extLst>
          </p:cNvPr>
          <p:cNvSpPr txBox="1"/>
          <p:nvPr/>
        </p:nvSpPr>
        <p:spPr>
          <a:xfrm>
            <a:off x="6340135" y="2585390"/>
            <a:ext cx="1705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bill corp med book" panose="020B0503050000020004" pitchFamily="34" charset="77"/>
                <a:ea typeface="+mn-ea"/>
                <a:cs typeface="+mn-cs"/>
              </a:rPr>
              <a:t>Beispieldosierung  </a:t>
            </a:r>
          </a:p>
        </p:txBody>
      </p:sp>
      <p:graphicFrame>
        <p:nvGraphicFramePr>
          <p:cNvPr id="3" name="Tabelle 3">
            <a:extLst>
              <a:ext uri="{FF2B5EF4-FFF2-40B4-BE49-F238E27FC236}">
                <a16:creationId xmlns:a16="http://schemas.microsoft.com/office/drawing/2014/main" id="{818A749D-73BC-304D-8039-EAD649F6100A}"/>
              </a:ext>
            </a:extLst>
          </p:cNvPr>
          <p:cNvGraphicFramePr>
            <a:graphicFrameLocks noGrp="1"/>
          </p:cNvGraphicFramePr>
          <p:nvPr/>
        </p:nvGraphicFramePr>
        <p:xfrm>
          <a:off x="6340135" y="2963978"/>
          <a:ext cx="5062604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1302">
                  <a:extLst>
                    <a:ext uri="{9D8B030D-6E8A-4147-A177-3AD203B41FA5}">
                      <a16:colId xmlns:a16="http://schemas.microsoft.com/office/drawing/2014/main" val="3709843369"/>
                    </a:ext>
                  </a:extLst>
                </a:gridCol>
                <a:gridCol w="2531302">
                  <a:extLst>
                    <a:ext uri="{9D8B030D-6E8A-4147-A177-3AD203B41FA5}">
                      <a16:colId xmlns:a16="http://schemas.microsoft.com/office/drawing/2014/main" val="29726772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4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bill corp med roman" panose="020B0503050000020004" pitchFamily="34" charset="77"/>
                        </a:rPr>
                        <a:t>Einstiegsdosierung</a:t>
                      </a:r>
                      <a:endParaRPr lang="de-DE" sz="1600" b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bill corp med roman" panose="020B0503050000020004" pitchFamily="34" charset="77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de-DE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575756"/>
                          </a:solidFill>
                          <a:effectLst/>
                          <a:uLnTx/>
                          <a:uFillTx/>
                          <a:latin typeface="bill corp med light" panose="020B0403050000020004" pitchFamily="34" charset="77"/>
                          <a:ea typeface="+mn-ea"/>
                          <a:cs typeface="+mn-cs"/>
                        </a:rPr>
                        <a:t>25-100 mg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4065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bill corp med roman" panose="020B0503050000020004" pitchFamily="34" charset="77"/>
                          <a:ea typeface="+mn-ea"/>
                          <a:cs typeface="+mn-cs"/>
                        </a:rPr>
                        <a:t>Hochtitrieren bis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de-DE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575756"/>
                          </a:solidFill>
                          <a:effectLst/>
                          <a:uLnTx/>
                          <a:uFillTx/>
                          <a:latin typeface="bill corp med light" panose="020B0403050000020004" pitchFamily="34" charset="77"/>
                          <a:ea typeface="+mn-ea"/>
                          <a:cs typeface="+mn-cs"/>
                        </a:rPr>
                        <a:t>250 mg pro Inhalationsvorgang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386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bill corp med roman" panose="020B0503050000020004" pitchFamily="34" charset="77"/>
                          <a:ea typeface="+mn-ea"/>
                          <a:cs typeface="+mn-cs"/>
                        </a:rPr>
                        <a:t>Häufigkeit/ Tag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de-DE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575756"/>
                          </a:solidFill>
                          <a:effectLst/>
                          <a:uLnTx/>
                          <a:uFillTx/>
                          <a:latin typeface="bill corp med light" panose="020B0403050000020004" pitchFamily="34" charset="77"/>
                          <a:ea typeface="+mn-ea"/>
                          <a:cs typeface="+mn-cs"/>
                        </a:rPr>
                        <a:t>3-5 mal täglich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4900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bill corp med roman" panose="020B0503050000020004" pitchFamily="34" charset="77"/>
                          <a:ea typeface="+mn-ea"/>
                          <a:cs typeface="+mn-cs"/>
                        </a:rPr>
                        <a:t>Tägliche Dosis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de-DE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575756"/>
                          </a:solidFill>
                          <a:effectLst/>
                          <a:uLnTx/>
                          <a:uFillTx/>
                          <a:latin typeface="bill corp med light" panose="020B0403050000020004" pitchFamily="34" charset="77"/>
                          <a:ea typeface="+mn-ea"/>
                          <a:cs typeface="+mn-cs"/>
                        </a:rPr>
                        <a:t>max. 3 </a:t>
                      </a:r>
                      <a:r>
                        <a:rPr kumimoji="0" lang="de-DE" sz="1400" b="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575756"/>
                          </a:solidFill>
                          <a:effectLst/>
                          <a:uLnTx/>
                          <a:uFillTx/>
                          <a:latin typeface="bill corp med light" panose="020B0403050000020004" pitchFamily="34" charset="77"/>
                          <a:ea typeface="+mn-ea"/>
                          <a:cs typeface="+mn-cs"/>
                        </a:rPr>
                        <a:t>g</a:t>
                      </a:r>
                      <a:endParaRPr kumimoji="0" lang="de-DE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575756"/>
                        </a:solidFill>
                        <a:effectLst/>
                        <a:uLnTx/>
                        <a:uFillTx/>
                        <a:latin typeface="bill corp med light" panose="020B0403050000020004" pitchFamily="34" charset="77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0376160"/>
                  </a:ext>
                </a:extLst>
              </a:tr>
            </a:tbl>
          </a:graphicData>
        </a:graphic>
      </p:graphicFrame>
      <p:graphicFrame>
        <p:nvGraphicFramePr>
          <p:cNvPr id="4" name="Tabelle 5">
            <a:extLst>
              <a:ext uri="{FF2B5EF4-FFF2-40B4-BE49-F238E27FC236}">
                <a16:creationId xmlns:a16="http://schemas.microsoft.com/office/drawing/2014/main" id="{1466E57B-B338-F043-A8C3-51767D37BCB7}"/>
              </a:ext>
            </a:extLst>
          </p:cNvPr>
          <p:cNvGraphicFramePr>
            <a:graphicFrameLocks noGrp="1"/>
          </p:cNvGraphicFramePr>
          <p:nvPr/>
        </p:nvGraphicFramePr>
        <p:xfrm>
          <a:off x="6340135" y="5047870"/>
          <a:ext cx="5062605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7535">
                  <a:extLst>
                    <a:ext uri="{9D8B030D-6E8A-4147-A177-3AD203B41FA5}">
                      <a16:colId xmlns:a16="http://schemas.microsoft.com/office/drawing/2014/main" val="3925273284"/>
                    </a:ext>
                  </a:extLst>
                </a:gridCol>
                <a:gridCol w="1687535">
                  <a:extLst>
                    <a:ext uri="{9D8B030D-6E8A-4147-A177-3AD203B41FA5}">
                      <a16:colId xmlns:a16="http://schemas.microsoft.com/office/drawing/2014/main" val="2762574574"/>
                    </a:ext>
                  </a:extLst>
                </a:gridCol>
                <a:gridCol w="1687535">
                  <a:extLst>
                    <a:ext uri="{9D8B030D-6E8A-4147-A177-3AD203B41FA5}">
                      <a16:colId xmlns:a16="http://schemas.microsoft.com/office/drawing/2014/main" val="6717266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400" b="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bill corp med roman" panose="020B0503050000020004" pitchFamily="34" charset="77"/>
                          <a:ea typeface="+mn-ea"/>
                          <a:cs typeface="+mn-cs"/>
                        </a:rPr>
                        <a:t>Einzeldosis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bill corp med roman" panose="020B0503050000020004" pitchFamily="34" charset="77"/>
                          <a:ea typeface="+mn-ea"/>
                          <a:cs typeface="+mn-cs"/>
                        </a:rPr>
                        <a:t>Tagesmenge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bill corp med roman" panose="020B0503050000020004" pitchFamily="34" charset="77"/>
                          <a:ea typeface="+mn-ea"/>
                          <a:cs typeface="+mn-cs"/>
                        </a:rPr>
                        <a:t>Monatsmenge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569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de-DE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575756"/>
                          </a:solidFill>
                          <a:effectLst/>
                          <a:uLnTx/>
                          <a:uFillTx/>
                          <a:latin typeface="bill corp med light" panose="020B0403050000020004" pitchFamily="34" charset="77"/>
                          <a:ea typeface="+mn-ea"/>
                          <a:cs typeface="+mn-cs"/>
                        </a:rPr>
                        <a:t>5 x 200 mg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de-DE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575756"/>
                          </a:solidFill>
                          <a:effectLst/>
                          <a:uLnTx/>
                          <a:uFillTx/>
                          <a:latin typeface="bill corp med light" panose="020B0403050000020004" pitchFamily="34" charset="77"/>
                          <a:ea typeface="+mn-ea"/>
                          <a:cs typeface="+mn-cs"/>
                        </a:rPr>
                        <a:t>1 </a:t>
                      </a:r>
                      <a:r>
                        <a:rPr kumimoji="0" lang="de-DE" sz="1400" b="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575756"/>
                          </a:solidFill>
                          <a:effectLst/>
                          <a:uLnTx/>
                          <a:uFillTx/>
                          <a:latin typeface="bill corp med light" panose="020B0403050000020004" pitchFamily="34" charset="77"/>
                          <a:ea typeface="+mn-ea"/>
                          <a:cs typeface="+mn-cs"/>
                        </a:rPr>
                        <a:t>g</a:t>
                      </a:r>
                      <a:endParaRPr kumimoji="0" lang="de-DE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575756"/>
                        </a:solidFill>
                        <a:effectLst/>
                        <a:uLnTx/>
                        <a:uFillTx/>
                        <a:latin typeface="bill corp med light" panose="020B0403050000020004" pitchFamily="34" charset="77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de-DE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575756"/>
                          </a:solidFill>
                          <a:effectLst/>
                          <a:uLnTx/>
                          <a:uFillTx/>
                          <a:latin typeface="bill corp med light" panose="020B0403050000020004" pitchFamily="34" charset="77"/>
                          <a:ea typeface="+mn-ea"/>
                          <a:cs typeface="+mn-cs"/>
                        </a:rPr>
                        <a:t>30 </a:t>
                      </a:r>
                      <a:r>
                        <a:rPr kumimoji="0" lang="de-DE" sz="1400" b="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575756"/>
                          </a:solidFill>
                          <a:effectLst/>
                          <a:uLnTx/>
                          <a:uFillTx/>
                          <a:latin typeface="bill corp med light" panose="020B0403050000020004" pitchFamily="34" charset="77"/>
                          <a:ea typeface="+mn-ea"/>
                          <a:cs typeface="+mn-cs"/>
                        </a:rPr>
                        <a:t>g</a:t>
                      </a:r>
                      <a:endParaRPr kumimoji="0" lang="de-DE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575756"/>
                        </a:solidFill>
                        <a:effectLst/>
                        <a:uLnTx/>
                        <a:uFillTx/>
                        <a:latin typeface="bill corp med light" panose="020B0403050000020004" pitchFamily="34" charset="77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1850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de-DE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575756"/>
                          </a:solidFill>
                          <a:effectLst/>
                          <a:uLnTx/>
                          <a:uFillTx/>
                          <a:latin typeface="bill corp med light" panose="020B0403050000020004" pitchFamily="34" charset="77"/>
                          <a:ea typeface="+mn-ea"/>
                          <a:cs typeface="+mn-cs"/>
                        </a:rPr>
                        <a:t>3 x 200 mg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de-DE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575756"/>
                          </a:solidFill>
                          <a:effectLst/>
                          <a:uLnTx/>
                          <a:uFillTx/>
                          <a:latin typeface="bill corp med light" panose="020B0403050000020004" pitchFamily="34" charset="77"/>
                          <a:ea typeface="+mn-ea"/>
                          <a:cs typeface="+mn-cs"/>
                        </a:rPr>
                        <a:t>600 mg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de-DE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575756"/>
                          </a:solidFill>
                          <a:effectLst/>
                          <a:uLnTx/>
                          <a:uFillTx/>
                          <a:latin typeface="bill corp med light" panose="020B0403050000020004" pitchFamily="34" charset="77"/>
                          <a:ea typeface="+mn-ea"/>
                          <a:cs typeface="+mn-cs"/>
                        </a:rPr>
                        <a:t>ca. 20 </a:t>
                      </a:r>
                      <a:r>
                        <a:rPr kumimoji="0" lang="de-DE" sz="1400" b="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575756"/>
                          </a:solidFill>
                          <a:effectLst/>
                          <a:uLnTx/>
                          <a:uFillTx/>
                          <a:latin typeface="bill corp med light" panose="020B0403050000020004" pitchFamily="34" charset="77"/>
                          <a:ea typeface="+mn-ea"/>
                          <a:cs typeface="+mn-cs"/>
                        </a:rPr>
                        <a:t>g</a:t>
                      </a:r>
                      <a:endParaRPr kumimoji="0" lang="de-DE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575756"/>
                        </a:solidFill>
                        <a:effectLst/>
                        <a:uLnTx/>
                        <a:uFillTx/>
                        <a:latin typeface="bill corp med light" panose="020B0403050000020004" pitchFamily="34" charset="77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688956"/>
                  </a:ext>
                </a:extLst>
              </a:tr>
            </a:tbl>
          </a:graphicData>
        </a:graphic>
      </p:graphicFrame>
      <p:sp>
        <p:nvSpPr>
          <p:cNvPr id="39" name="Textfeld 38">
            <a:extLst>
              <a:ext uri="{FF2B5EF4-FFF2-40B4-BE49-F238E27FC236}">
                <a16:creationId xmlns:a16="http://schemas.microsoft.com/office/drawing/2014/main" id="{8C008CB2-E27B-854B-815B-4F377606BEC5}"/>
              </a:ext>
            </a:extLst>
          </p:cNvPr>
          <p:cNvSpPr txBox="1"/>
          <p:nvPr/>
        </p:nvSpPr>
        <p:spPr>
          <a:xfrm>
            <a:off x="6340135" y="4680288"/>
            <a:ext cx="2467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bill corp med book" panose="020B0503050000020004" pitchFamily="34" charset="77"/>
                <a:ea typeface="+mn-ea"/>
                <a:cs typeface="+mn-cs"/>
              </a:rPr>
              <a:t>Beispielhafte Monatsmenge</a:t>
            </a: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ABE4E096-F3A3-694C-8ED3-51ED87D49104}"/>
              </a:ext>
            </a:extLst>
          </p:cNvPr>
          <p:cNvSpPr/>
          <p:nvPr/>
        </p:nvSpPr>
        <p:spPr>
          <a:xfrm>
            <a:off x="7904178" y="1894509"/>
            <a:ext cx="27190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bill corp med light" panose="020B0403050000020004" pitchFamily="34" charset="77"/>
                <a:ea typeface="+mn-ea"/>
                <a:cs typeface="+mn-cs"/>
              </a:rPr>
              <a:t>Erster Wirkeintritt	nach 5 min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5582EE30-7DE5-0046-8E0F-C551351B9ED9}"/>
              </a:ext>
            </a:extLst>
          </p:cNvPr>
          <p:cNvSpPr/>
          <p:nvPr/>
        </p:nvSpPr>
        <p:spPr>
          <a:xfrm>
            <a:off x="7904178" y="2128063"/>
            <a:ext cx="24625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bill corp med light" panose="020B0403050000020004" pitchFamily="34" charset="77"/>
                <a:ea typeface="+mn-ea"/>
                <a:cs typeface="+mn-cs"/>
              </a:rPr>
              <a:t>Maximale Wirkung	15 min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56E046D5-5480-4F47-B7D3-D5AE56D80E8E}"/>
              </a:ext>
            </a:extLst>
          </p:cNvPr>
          <p:cNvSpPr/>
          <p:nvPr/>
        </p:nvSpPr>
        <p:spPr>
          <a:xfrm>
            <a:off x="7904178" y="2361617"/>
            <a:ext cx="24704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bill corp med light" panose="020B0403050000020004" pitchFamily="34" charset="77"/>
                <a:ea typeface="+mn-ea"/>
                <a:cs typeface="+mn-cs"/>
              </a:rPr>
              <a:t>Maximale Dauer	3-4 Std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03CC19A4-4788-C942-A8FF-C44080B0B9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616"/>
          <a:stretch/>
        </p:blipFill>
        <p:spPr>
          <a:xfrm>
            <a:off x="4930196" y="2695457"/>
            <a:ext cx="1000416" cy="896400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A55C1B55-A0A2-AC4E-AC64-6F509C9DA6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grayscl/>
          </a:blip>
          <a:srcRect r="85389"/>
          <a:stretch/>
        </p:blipFill>
        <p:spPr>
          <a:xfrm>
            <a:off x="6392719" y="1885656"/>
            <a:ext cx="585464" cy="690883"/>
          </a:xfrm>
          <a:prstGeom prst="rect">
            <a:avLst/>
          </a:prstGeom>
          <a:ln>
            <a:noFill/>
          </a:ln>
        </p:spPr>
      </p:pic>
      <p:sp>
        <p:nvSpPr>
          <p:cNvPr id="14" name="Untertitel 2">
            <a:extLst>
              <a:ext uri="{FF2B5EF4-FFF2-40B4-BE49-F238E27FC236}">
                <a16:creationId xmlns:a16="http://schemas.microsoft.com/office/drawing/2014/main" id="{D1FF120B-5D22-CBBA-5153-43FEFCD9B56A}"/>
              </a:ext>
            </a:extLst>
          </p:cNvPr>
          <p:cNvSpPr txBox="1">
            <a:spLocks/>
          </p:cNvSpPr>
          <p:nvPr/>
        </p:nvSpPr>
        <p:spPr>
          <a:xfrm>
            <a:off x="742226" y="1267745"/>
            <a:ext cx="10639573" cy="29721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bill corp med book" charset="0"/>
                <a:ea typeface="bill corp med book" charset="0"/>
                <a:cs typeface="bill corp med book" charset="0"/>
              </a:rPr>
              <a:t>Die Dosierung (inkl. der Einstiegsdosierung) ist je nach Patient und Symptomen individuell</a:t>
            </a:r>
          </a:p>
        </p:txBody>
      </p:sp>
    </p:spTree>
    <p:extLst>
      <p:ext uri="{BB962C8B-B14F-4D97-AF65-F5344CB8AC3E}">
        <p14:creationId xmlns:p14="http://schemas.microsoft.com/office/powerpoint/2010/main" val="446253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96169" y="6544528"/>
            <a:ext cx="1711578" cy="2246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37363" rIns="0" bIns="0" rtlCol="0">
            <a:spAutoFit/>
          </a:bodyPr>
          <a:lstStyle/>
          <a:p>
            <a:pPr marL="13970" marR="5080">
              <a:lnSpc>
                <a:spcPts val="3740"/>
              </a:lnSpc>
              <a:spcBef>
                <a:spcPts val="705"/>
              </a:spcBef>
            </a:pPr>
            <a:r>
              <a:rPr sz="3600" dirty="0"/>
              <a:t>Mögliche</a:t>
            </a:r>
            <a:r>
              <a:rPr sz="3600" spc="-55" dirty="0"/>
              <a:t> </a:t>
            </a:r>
            <a:r>
              <a:rPr sz="3600" dirty="0"/>
              <a:t>Indikationen</a:t>
            </a:r>
            <a:r>
              <a:rPr sz="3600" spc="-40" dirty="0"/>
              <a:t> </a:t>
            </a:r>
            <a:r>
              <a:rPr sz="3600" dirty="0"/>
              <a:t>für</a:t>
            </a:r>
            <a:r>
              <a:rPr sz="3600" spc="-50" dirty="0"/>
              <a:t> </a:t>
            </a:r>
            <a:r>
              <a:rPr sz="3600" dirty="0"/>
              <a:t>medizinisches</a:t>
            </a:r>
            <a:r>
              <a:rPr sz="3600" spc="-70" dirty="0"/>
              <a:t> </a:t>
            </a:r>
            <a:r>
              <a:rPr sz="3600" spc="-10" dirty="0"/>
              <a:t>Cannabis </a:t>
            </a:r>
            <a:r>
              <a:rPr sz="3600" dirty="0"/>
              <a:t>in</a:t>
            </a:r>
            <a:r>
              <a:rPr sz="3600" spc="-25" dirty="0"/>
              <a:t> </a:t>
            </a:r>
            <a:r>
              <a:rPr sz="3600" dirty="0"/>
              <a:t>der</a:t>
            </a:r>
            <a:r>
              <a:rPr sz="3600" spc="-10" dirty="0"/>
              <a:t> </a:t>
            </a:r>
            <a:r>
              <a:rPr sz="3600" dirty="0"/>
              <a:t>Schmerz-</a:t>
            </a:r>
            <a:r>
              <a:rPr sz="3600" spc="-30" dirty="0"/>
              <a:t> </a:t>
            </a:r>
            <a:r>
              <a:rPr sz="3600" dirty="0"/>
              <a:t>und</a:t>
            </a:r>
            <a:r>
              <a:rPr sz="3600" spc="-25" dirty="0"/>
              <a:t> </a:t>
            </a:r>
            <a:r>
              <a:rPr sz="3600" spc="-10" dirty="0"/>
              <a:t>Palliativmedizin</a:t>
            </a:r>
            <a:endParaRPr sz="3600"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80" dirty="0"/>
              <a:t>Mit</a:t>
            </a:r>
            <a:r>
              <a:rPr spc="55" dirty="0"/>
              <a:t> </a:t>
            </a:r>
            <a:r>
              <a:rPr spc="65" dirty="0"/>
              <a:t>freundlicher</a:t>
            </a:r>
            <a:r>
              <a:rPr spc="25" dirty="0"/>
              <a:t> </a:t>
            </a:r>
            <a:r>
              <a:rPr spc="80" dirty="0"/>
              <a:t>Unterstützung</a:t>
            </a:r>
            <a:r>
              <a:rPr spc="20" dirty="0"/>
              <a:t> </a:t>
            </a:r>
            <a:r>
              <a:rPr spc="60" dirty="0"/>
              <a:t>der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pc="-10" dirty="0"/>
              <a:t>Schmerz</a:t>
            </a:r>
          </a:p>
          <a:p>
            <a:pPr marL="240029" indent="-227329">
              <a:lnSpc>
                <a:spcPct val="100000"/>
              </a:lnSpc>
              <a:spcBef>
                <a:spcPts val="434"/>
              </a:spcBef>
              <a:buChar char="•"/>
              <a:tabLst>
                <a:tab pos="240029" algn="l"/>
              </a:tabLst>
            </a:pPr>
            <a:r>
              <a:rPr b="0" u="none" spc="-10" dirty="0">
                <a:latin typeface="Arial"/>
                <a:cs typeface="Arial"/>
              </a:rPr>
              <a:t>Neuropathischer</a:t>
            </a:r>
            <a:r>
              <a:rPr b="0" u="none" spc="-80" dirty="0">
                <a:latin typeface="Arial"/>
                <a:cs typeface="Arial"/>
              </a:rPr>
              <a:t> </a:t>
            </a:r>
            <a:r>
              <a:rPr b="0" u="none" spc="-10" dirty="0">
                <a:latin typeface="Arial"/>
                <a:cs typeface="Arial"/>
              </a:rPr>
              <a:t>Schmerz</a:t>
            </a:r>
          </a:p>
          <a:p>
            <a:pPr marL="240029" indent="-227329">
              <a:lnSpc>
                <a:spcPct val="100000"/>
              </a:lnSpc>
              <a:spcBef>
                <a:spcPts val="705"/>
              </a:spcBef>
              <a:buChar char="•"/>
              <a:tabLst>
                <a:tab pos="240029" algn="l"/>
              </a:tabLst>
            </a:pPr>
            <a:r>
              <a:rPr b="0" u="none" spc="-10" dirty="0">
                <a:latin typeface="Arial"/>
                <a:cs typeface="Arial"/>
              </a:rPr>
              <a:t>Muskuloskelettale</a:t>
            </a:r>
            <a:r>
              <a:rPr b="0" u="none" spc="-80" dirty="0">
                <a:latin typeface="Arial"/>
                <a:cs typeface="Arial"/>
              </a:rPr>
              <a:t> </a:t>
            </a:r>
            <a:r>
              <a:rPr b="0" u="none" spc="-10" dirty="0">
                <a:latin typeface="Arial"/>
                <a:cs typeface="Arial"/>
              </a:rPr>
              <a:t>Schmerzen</a:t>
            </a:r>
          </a:p>
          <a:p>
            <a:pPr marL="240029" indent="-227329">
              <a:lnSpc>
                <a:spcPct val="100000"/>
              </a:lnSpc>
              <a:spcBef>
                <a:spcPts val="710"/>
              </a:spcBef>
              <a:buClr>
                <a:srgbClr val="FFFFFF"/>
              </a:buClr>
              <a:buFont typeface="Arial"/>
              <a:buChar char="•"/>
              <a:tabLst>
                <a:tab pos="240029" algn="l"/>
              </a:tabLst>
            </a:pPr>
            <a:r>
              <a:rPr u="none" spc="-10" dirty="0">
                <a:solidFill>
                  <a:srgbClr val="F1CFED"/>
                </a:solidFill>
              </a:rPr>
              <a:t>Viszeraler</a:t>
            </a:r>
            <a:r>
              <a:rPr u="none" spc="-95" dirty="0">
                <a:solidFill>
                  <a:srgbClr val="F1CFED"/>
                </a:solidFill>
              </a:rPr>
              <a:t> </a:t>
            </a:r>
            <a:r>
              <a:rPr u="none" spc="-10" dirty="0">
                <a:solidFill>
                  <a:srgbClr val="F1CFED"/>
                </a:solidFill>
              </a:rPr>
              <a:t>Schmerz</a:t>
            </a:r>
          </a:p>
          <a:p>
            <a:pPr marL="240029" indent="-227329">
              <a:lnSpc>
                <a:spcPct val="100000"/>
              </a:lnSpc>
              <a:spcBef>
                <a:spcPts val="720"/>
              </a:spcBef>
              <a:buChar char="•"/>
              <a:tabLst>
                <a:tab pos="240029" algn="l"/>
              </a:tabLst>
            </a:pPr>
            <a:r>
              <a:rPr b="0" u="none" spc="-10" dirty="0">
                <a:latin typeface="Arial"/>
                <a:cs typeface="Arial"/>
              </a:rPr>
              <a:t>Arthrose/Arthritis/Rheuma</a:t>
            </a:r>
          </a:p>
          <a:p>
            <a:pPr marL="240029" indent="-227329">
              <a:lnSpc>
                <a:spcPct val="100000"/>
              </a:lnSpc>
              <a:spcBef>
                <a:spcPts val="710"/>
              </a:spcBef>
              <a:buChar char="•"/>
              <a:tabLst>
                <a:tab pos="240029" algn="l"/>
              </a:tabLst>
            </a:pPr>
            <a:r>
              <a:rPr b="0" u="none" spc="-10" dirty="0">
                <a:latin typeface="Arial"/>
                <a:cs typeface="Arial"/>
              </a:rPr>
              <a:t>Fibromyalgie</a:t>
            </a:r>
          </a:p>
          <a:p>
            <a:pPr marL="240029" indent="-227329">
              <a:lnSpc>
                <a:spcPct val="100000"/>
              </a:lnSpc>
              <a:spcBef>
                <a:spcPts val="710"/>
              </a:spcBef>
              <a:buChar char="•"/>
              <a:tabLst>
                <a:tab pos="240029" algn="l"/>
              </a:tabLst>
            </a:pPr>
            <a:r>
              <a:rPr b="0" u="none" spc="-10" dirty="0">
                <a:latin typeface="Arial"/>
                <a:cs typeface="Arial"/>
              </a:rPr>
              <a:t>Migräne</a:t>
            </a:r>
          </a:p>
          <a:p>
            <a:pPr marL="240029" indent="-227329">
              <a:lnSpc>
                <a:spcPct val="100000"/>
              </a:lnSpc>
              <a:spcBef>
                <a:spcPts val="720"/>
              </a:spcBef>
              <a:buChar char="•"/>
              <a:tabLst>
                <a:tab pos="240029" algn="l"/>
              </a:tabLst>
            </a:pPr>
            <a:r>
              <a:rPr b="0" u="none" spc="-10" dirty="0">
                <a:latin typeface="Arial"/>
                <a:cs typeface="Arial"/>
              </a:rPr>
              <a:t>Chronischer</a:t>
            </a:r>
            <a:r>
              <a:rPr b="0" u="none" spc="-65" dirty="0">
                <a:latin typeface="Arial"/>
                <a:cs typeface="Arial"/>
              </a:rPr>
              <a:t> </a:t>
            </a:r>
            <a:r>
              <a:rPr b="0" u="none" spc="-10" dirty="0">
                <a:latin typeface="Arial"/>
                <a:cs typeface="Arial"/>
              </a:rPr>
              <a:t>Schmerz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251828" y="2073351"/>
            <a:ext cx="117919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Palliativ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27089" y="2468626"/>
            <a:ext cx="4044315" cy="238061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300"/>
              </a:spcBef>
              <a:buChar char="•"/>
              <a:tabLst>
                <a:tab pos="354965" algn="l"/>
              </a:tabLst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Anorexie/Kachexie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204"/>
              </a:spcBef>
              <a:buChar char="•"/>
              <a:tabLst>
                <a:tab pos="354965" algn="l"/>
              </a:tabLst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Übelkeit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215"/>
              </a:spcBef>
              <a:buChar char="•"/>
              <a:tabLst>
                <a:tab pos="354965" algn="l"/>
              </a:tabLst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Erbrechen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219"/>
              </a:spcBef>
              <a:buChar char="•"/>
              <a:tabLst>
                <a:tab pos="354965" algn="l"/>
              </a:tabLst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Tumorschmerzen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204"/>
              </a:spcBef>
              <a:buChar char="•"/>
              <a:tabLst>
                <a:tab pos="354965" algn="l"/>
              </a:tabLst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Symptomlinderung</a:t>
            </a:r>
            <a:r>
              <a:rPr sz="24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bei</a:t>
            </a:r>
            <a:r>
              <a:rPr sz="24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ALS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215"/>
              </a:spcBef>
              <a:buChar char="•"/>
              <a:tabLst>
                <a:tab pos="354965" algn="l"/>
              </a:tabLst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Alzheimer?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Design">
  <a:themeElements>
    <a:clrScheme name="Benutzerdefiniert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92B488"/>
      </a:accent1>
      <a:accent2>
        <a:srgbClr val="568E2F"/>
      </a:accent2>
      <a:accent3>
        <a:srgbClr val="426D2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2" id="{9AE6DC71-B53F-0D43-83FC-9B7B892AE4BE}" vid="{10343D8B-1C3C-8C4B-9E81-3D650CBC24EC}"/>
    </a:ext>
  </a:extLst>
</a:theme>
</file>

<file path=ppt/theme/theme3.xml><?xml version="1.0" encoding="utf-8"?>
<a:theme xmlns:a="http://schemas.openxmlformats.org/drawingml/2006/main" name="1_Office-Design">
  <a:themeElements>
    <a:clrScheme name="Benutzerdefiniert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92B488"/>
      </a:accent1>
      <a:accent2>
        <a:srgbClr val="568E2F"/>
      </a:accent2>
      <a:accent3>
        <a:srgbClr val="426D2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2" id="{9AE6DC71-B53F-0D43-83FC-9B7B892AE4BE}" vid="{10343D8B-1C3C-8C4B-9E81-3D650CBC24EC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5990A04BC54A64685D17FD1CE87F8F7" ma:contentTypeVersion="19" ma:contentTypeDescription="Ein neues Dokument erstellen." ma:contentTypeScope="" ma:versionID="c8c79f1ee5a64bf87a21992f3060ada5">
  <xsd:schema xmlns:xsd="http://www.w3.org/2001/XMLSchema" xmlns:xs="http://www.w3.org/2001/XMLSchema" xmlns:p="http://schemas.microsoft.com/office/2006/metadata/properties" xmlns:ns2="ee014082-ce91-4623-8369-0fc66fbee103" xmlns:ns3="6b4d2dcf-542f-4eac-afe0-ef3c00deccf6" targetNamespace="http://schemas.microsoft.com/office/2006/metadata/properties" ma:root="true" ma:fieldsID="2ba2d4bed2a471d2d230a0ba111c06cc" ns2:_="" ns3:_="">
    <xsd:import namespace="ee014082-ce91-4623-8369-0fc66fbee103"/>
    <xsd:import namespace="6b4d2dcf-542f-4eac-afe0-ef3c00decc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ObjectDetectorVersions" minOccurs="0"/>
                <xsd:element ref="ns2:MediaServiceSearchProperties" minOccurs="0"/>
                <xsd:element ref="ns2:_Flow_SignoffStatus" minOccurs="0"/>
                <xsd:element ref="ns2:Bild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014082-ce91-4623-8369-0fc66fbee1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2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ildmarkierungen" ma:readOnly="false" ma:fieldId="{5cf76f15-5ced-4ddc-b409-7134ff3c332f}" ma:taxonomyMulti="true" ma:sspId="4c471958-5df8-490d-a59b-53d7ec0b86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Flow_SignoffStatus" ma:index="23" nillable="true" ma:displayName="Status Unterschrift" ma:internalName="Status_x0020_Unterschrift">
      <xsd:simpleType>
        <xsd:restriction base="dms:Text"/>
      </xsd:simpleType>
    </xsd:element>
    <xsd:element name="Bild" ma:index="24" nillable="true" ma:displayName="Bild" ma:format="Thumbnail" ma:internalName="Bild">
      <xsd:simpleType>
        <xsd:restriction base="dms:Unknown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4d2dcf-542f-4eac-afe0-ef3c00deccf6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fa18a9e0-2141-45ee-90d0-71c0c15c8d35}" ma:internalName="TaxCatchAll" ma:showField="CatchAllData" ma:web="6b4d2dcf-542f-4eac-afe0-ef3c00decc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ild xmlns="ee014082-ce91-4623-8369-0fc66fbee103" xsi:nil="true"/>
    <_Flow_SignoffStatus xmlns="ee014082-ce91-4623-8369-0fc66fbee103" xsi:nil="true"/>
    <TaxCatchAll xmlns="6b4d2dcf-542f-4eac-afe0-ef3c00deccf6" xsi:nil="true"/>
    <lcf76f155ced4ddcb4097134ff3c332f xmlns="ee014082-ce91-4623-8369-0fc66fbee10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900C71D-DEDC-42D8-85B7-887D71FA0EE3}"/>
</file>

<file path=customXml/itemProps2.xml><?xml version="1.0" encoding="utf-8"?>
<ds:datastoreItem xmlns:ds="http://schemas.openxmlformats.org/officeDocument/2006/customXml" ds:itemID="{A91D5A15-4941-4E4C-AE81-5AF2DC279229}"/>
</file>

<file path=customXml/itemProps3.xml><?xml version="1.0" encoding="utf-8"?>
<ds:datastoreItem xmlns:ds="http://schemas.openxmlformats.org/officeDocument/2006/customXml" ds:itemID="{321BC019-71FF-4B87-A2AF-8757AEDAFBAD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5326</Words>
  <Application>Microsoft Macintosh PowerPoint</Application>
  <PresentationFormat>Breitbild</PresentationFormat>
  <Paragraphs>863</Paragraphs>
  <Slides>82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18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82</vt:i4>
      </vt:variant>
    </vt:vector>
  </HeadingPairs>
  <TitlesOfParts>
    <vt:vector size="103" baseType="lpstr">
      <vt:lpstr>-webkit-standard</vt:lpstr>
      <vt:lpstr>Aptos</vt:lpstr>
      <vt:lpstr>Arial</vt:lpstr>
      <vt:lpstr>Arial Narrow</vt:lpstr>
      <vt:lpstr>bill corp med book</vt:lpstr>
      <vt:lpstr>bill corp med light</vt:lpstr>
      <vt:lpstr>bill corp med medium</vt:lpstr>
      <vt:lpstr>bill corp med roman</vt:lpstr>
      <vt:lpstr>Calibri</vt:lpstr>
      <vt:lpstr>Gill Sans</vt:lpstr>
      <vt:lpstr>Helvetica Light</vt:lpstr>
      <vt:lpstr>Helvetica Neue Light</vt:lpstr>
      <vt:lpstr>Helvetica Neue Medium</vt:lpstr>
      <vt:lpstr>Merriweather Sans</vt:lpstr>
      <vt:lpstr>Symbol</vt:lpstr>
      <vt:lpstr>Times New Roman</vt:lpstr>
      <vt:lpstr>Verdana</vt:lpstr>
      <vt:lpstr>Wingdings</vt:lpstr>
      <vt:lpstr>Office Theme</vt:lpstr>
      <vt:lpstr>Office-Design</vt:lpstr>
      <vt:lpstr>1_Office-Design</vt:lpstr>
      <vt:lpstr>Wir beginnen in wenigen Minuten…</vt:lpstr>
      <vt:lpstr>Cannbinoide im schmerzmedizischen Alltag</vt:lpstr>
      <vt:lpstr>Lernziele/Inhalt</vt:lpstr>
      <vt:lpstr>Mögliche Indikatoren</vt:lpstr>
      <vt:lpstr>Mögliche Indikationen für medizinisches Cannabis in der Schmerz- und Palliativmedizin</vt:lpstr>
      <vt:lpstr>PowerPoint-Präsentation</vt:lpstr>
      <vt:lpstr>CHRONISCHE NEUROPATHISCHE SCHMERZEN</vt:lpstr>
      <vt:lpstr>CHRONISCHE NICHTNEUROPATHISCHE, NICHTTUMORBEDINGTE SCHMERZEN</vt:lpstr>
      <vt:lpstr>Mögliche Indikationen für medizinisches Cannabis in der Schmerz- und Palliativmedizin</vt:lpstr>
      <vt:lpstr>Fallbeispiel - BS, 41 Jahre</vt:lpstr>
      <vt:lpstr>Fallbeispiel - BS, 41 Jahre</vt:lpstr>
      <vt:lpstr>Fallbeispiel - BS, 41 Jahre</vt:lpstr>
      <vt:lpstr>Fallbeispiel - BS, 41 Jahre</vt:lpstr>
      <vt:lpstr>Fallbeispiel - BS, 41 Jahre</vt:lpstr>
      <vt:lpstr>Fallbeispiel - BS, 41 Jahre</vt:lpstr>
      <vt:lpstr>PowerPoint-Präsentation</vt:lpstr>
      <vt:lpstr>Leitlinie Morbus Crohn - Schmerz</vt:lpstr>
      <vt:lpstr>Cannabis Eine Alternative?</vt:lpstr>
      <vt:lpstr>Cannabinoid Wirkung im Darm</vt:lpstr>
      <vt:lpstr>PowerPoint-Präsentation</vt:lpstr>
      <vt:lpstr>Leitlinien:</vt:lpstr>
      <vt:lpstr>Fazit</vt:lpstr>
      <vt:lpstr>PowerPoint-Präsentation</vt:lpstr>
      <vt:lpstr>PowerPoint-Präsentation</vt:lpstr>
      <vt:lpstr>Mögliche Indikationen für medizinisches Cannabis in der Schmerz- und Palliativmedizin</vt:lpstr>
      <vt:lpstr>Fallbeispiel</vt:lpstr>
      <vt:lpstr>Fallbeispiel</vt:lpstr>
      <vt:lpstr>Fallbeispiel</vt:lpstr>
      <vt:lpstr>Fallbeispiel</vt:lpstr>
      <vt:lpstr>Fallbeispiel</vt:lpstr>
      <vt:lpstr>Fallbeispiel</vt:lpstr>
      <vt:lpstr>Fallbeispiel</vt:lpstr>
      <vt:lpstr>Fallbeispiel</vt:lpstr>
      <vt:lpstr>Fallbeispiel</vt:lpstr>
      <vt:lpstr>Fallbeispiel</vt:lpstr>
      <vt:lpstr>Fallbeispiel</vt:lpstr>
      <vt:lpstr>Fallbeispiel</vt:lpstr>
      <vt:lpstr>Fallbeispiel</vt:lpstr>
      <vt:lpstr>Fallbeispiel</vt:lpstr>
      <vt:lpstr>Welches Cannabispräparat für welchen Patienten??</vt:lpstr>
      <vt:lpstr>Das richtige Medikament</vt:lpstr>
      <vt:lpstr>Cannabisblüten (300 verschiedene Blüten, 167 verfügbar, hier: Auswahl)</vt:lpstr>
      <vt:lpstr>Einstellung auf Blüten - „Start low and go slow“</vt:lpstr>
      <vt:lpstr>Das richtige Medikament</vt:lpstr>
      <vt:lpstr>Cannabisextrakte (ca. 100 verschiedene Extrakte davon 77 verfügbar, hier Auswahl)</vt:lpstr>
      <vt:lpstr>Persönliche Erfahrungen (Extrakte)</vt:lpstr>
      <vt:lpstr>Persönliche Erfahrungen (Blüten)</vt:lpstr>
      <vt:lpstr>Persönliche Erfahrungen</vt:lpstr>
      <vt:lpstr>Verordnungsvoraussetzungen für medizinisches Cannabis</vt:lpstr>
      <vt:lpstr>Anzahl von Cannabis-Verordnungen im Rahmen der GKV (2017 bis 2023)</vt:lpstr>
      <vt:lpstr>Die Entwicklung der GKV Verordnungen im Jahr 2024</vt:lpstr>
      <vt:lpstr>Geringste Cannabisbewilligungsquote in Hessen!</vt:lpstr>
      <vt:lpstr>Die häufigsten Ablehnungsgründe der Krankenkassen</vt:lpstr>
      <vt:lpstr>Was ist neu?</vt:lpstr>
      <vt:lpstr>BSG-Urteil B 1 KR 28/21 R vom 10.11.2022: Grundsätzliches</vt:lpstr>
      <vt:lpstr>Bibel der Begutachtung (April 2024)</vt:lpstr>
      <vt:lpstr>BSG-Urteil B 1 KR 28/21 R: schwerwiegende Erkrankung</vt:lpstr>
      <vt:lpstr>BSG-Urteil B 1 KR 28/21 R: Therapiealternativen</vt:lpstr>
      <vt:lpstr>BSG-Urteil B 1 KR 28/21 R: objektive Kriterien/Tatsachen</vt:lpstr>
      <vt:lpstr>BSG-Urteil B 1 KR 28/21 R: Begründete Abwägung</vt:lpstr>
      <vt:lpstr>Konsequenzen für die Schmerztherapie: Begründungen formulieren</vt:lpstr>
      <vt:lpstr>Konsequenzen für die Schmerztherapie</vt:lpstr>
      <vt:lpstr>Ein aktueller Fall aus der Praxis</vt:lpstr>
      <vt:lpstr>Therapiefreiheit des Arztes</vt:lpstr>
      <vt:lpstr>Einschränkungen der Therapiefreiheit</vt:lpstr>
      <vt:lpstr>Freiheit versus Wirtschaftlichkeit Was empfiehlt der Fachanwalt?</vt:lpstr>
      <vt:lpstr>PowerPoint-Präsentation</vt:lpstr>
      <vt:lpstr>ESCAPE-STUDIE</vt:lpstr>
      <vt:lpstr>ESCAPE – STUDIE:  Extract Study by Cannamedical for Pain Ease</vt:lpstr>
      <vt:lpstr>DIE STUDIENPOPULATION – Teil 1  Anzahl Gesamt = 64 davon; Durchschnittsalter (Mean) = 55.72 Jahre</vt:lpstr>
      <vt:lpstr>Studienpopulation Teil 2</vt:lpstr>
      <vt:lpstr>Ergebnisse Teil 1: Schmerzintensität im Verlauf der Studie </vt:lpstr>
      <vt:lpstr>Ergebnisse Teil 2– Schmerzinterferenz  (Beeinträchtigung durch Schmerzen mittels BPI)</vt:lpstr>
      <vt:lpstr>Ergebnisse – Lebensqualität (mittels SF12) Unterteilung in Physische (PCS) &amp; Psychische (MCS) Lebensqualität</vt:lpstr>
      <vt:lpstr>Ergebnisse – Unerwünschte Nebenwirkungen (AEs = Adverse Events) </vt:lpstr>
      <vt:lpstr>Ergebnisse – Zufriedenheit mit der Therapie des Cannamedical Cannabisextraktes THC25:CBD25 </vt:lpstr>
      <vt:lpstr>CANNACADEMY</vt:lpstr>
      <vt:lpstr>CM FACHBEREICH</vt:lpstr>
      <vt:lpstr>PowerPoint-Präsentation</vt:lpstr>
      <vt:lpstr>PowerPoint-Präsentation</vt:lpstr>
      <vt:lpstr>Einnahme und Dosierung (Extrakt) 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Jana Kuhn</dc:creator>
  <cp:lastModifiedBy>Yvonne Wagner</cp:lastModifiedBy>
  <cp:revision>9</cp:revision>
  <dcterms:created xsi:type="dcterms:W3CDTF">2025-11-05T09:14:25Z</dcterms:created>
  <dcterms:modified xsi:type="dcterms:W3CDTF">2025-11-05T10:58:53Z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2025-07-30T00:00:00Z</vt:filetime>
  </property>
  <property fmtid="{D5CDD505-2E9C-101B-9397-08002B2CF9AE}" pid="3" name="Creator">
    <vt:lpwstr>Microsoft® PowerPoint® für Microsoft 365</vt:lpwstr>
  </property>
  <property fmtid="{D5CDD505-2E9C-101B-9397-08002B2CF9AE}" pid="4" name="LastSaved">
    <vt:filetime>2025-11-05T00:00:00Z</vt:filetime>
  </property>
  <property fmtid="{D5CDD505-2E9C-101B-9397-08002B2CF9AE}" pid="5" name="Producer">
    <vt:lpwstr>Microsoft® PowerPoint® für Microsoft 365</vt:lpwstr>
  </property>
  <property fmtid="{D5CDD505-2E9C-101B-9397-08002B2CF9AE}" pid="6" name="ContentTypeId">
    <vt:lpwstr>0x01010085990A04BC54A64685D17FD1CE87F8F7</vt:lpwstr>
  </property>
</Properties>
</file>